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xls" ContentType="application/vnd.ms-excel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3" r:id="rId2"/>
    <p:sldMasterId id="2147483779" r:id="rId3"/>
  </p:sldMasterIdLst>
  <p:notesMasterIdLst>
    <p:notesMasterId r:id="rId57"/>
  </p:notesMasterIdLst>
  <p:sldIdLst>
    <p:sldId id="1333" r:id="rId4"/>
    <p:sldId id="1287" r:id="rId5"/>
    <p:sldId id="1288" r:id="rId6"/>
    <p:sldId id="1263" r:id="rId7"/>
    <p:sldId id="1255" r:id="rId8"/>
    <p:sldId id="1252" r:id="rId9"/>
    <p:sldId id="1248" r:id="rId10"/>
    <p:sldId id="1247" r:id="rId11"/>
    <p:sldId id="1264" r:id="rId12"/>
    <p:sldId id="1268" r:id="rId13"/>
    <p:sldId id="1286" r:id="rId14"/>
    <p:sldId id="1256" r:id="rId15"/>
    <p:sldId id="1271" r:id="rId16"/>
    <p:sldId id="1257" r:id="rId17"/>
    <p:sldId id="1258" r:id="rId18"/>
    <p:sldId id="1259" r:id="rId19"/>
    <p:sldId id="1269" r:id="rId20"/>
    <p:sldId id="1270" r:id="rId21"/>
    <p:sldId id="1272" r:id="rId22"/>
    <p:sldId id="1321" r:id="rId23"/>
    <p:sldId id="1273" r:id="rId24"/>
    <p:sldId id="1274" r:id="rId25"/>
    <p:sldId id="1278" r:id="rId26"/>
    <p:sldId id="1279" r:id="rId27"/>
    <p:sldId id="1280" r:id="rId28"/>
    <p:sldId id="1260" r:id="rId29"/>
    <p:sldId id="1281" r:id="rId30"/>
    <p:sldId id="1282" r:id="rId31"/>
    <p:sldId id="1283" r:id="rId32"/>
    <p:sldId id="1284" r:id="rId33"/>
    <p:sldId id="1285" r:id="rId34"/>
    <p:sldId id="1261" r:id="rId35"/>
    <p:sldId id="1262" r:id="rId36"/>
    <p:sldId id="1292" r:id="rId37"/>
    <p:sldId id="1308" r:id="rId38"/>
    <p:sldId id="1309" r:id="rId39"/>
    <p:sldId id="1310" r:id="rId40"/>
    <p:sldId id="1311" r:id="rId41"/>
    <p:sldId id="1312" r:id="rId42"/>
    <p:sldId id="1313" r:id="rId43"/>
    <p:sldId id="1314" r:id="rId44"/>
    <p:sldId id="1291" r:id="rId45"/>
    <p:sldId id="1326" r:id="rId46"/>
    <p:sldId id="1322" r:id="rId47"/>
    <p:sldId id="1323" r:id="rId48"/>
    <p:sldId id="1324" r:id="rId49"/>
    <p:sldId id="1325" r:id="rId50"/>
    <p:sldId id="1300" r:id="rId51"/>
    <p:sldId id="1315" r:id="rId52"/>
    <p:sldId id="1316" r:id="rId53"/>
    <p:sldId id="1317" r:id="rId54"/>
    <p:sldId id="1318" r:id="rId55"/>
    <p:sldId id="1319" r:id="rId5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AC043"/>
    <a:srgbClr val="FFFF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9655" autoAdjust="0"/>
  </p:normalViewPr>
  <p:slideViewPr>
    <p:cSldViewPr>
      <p:cViewPr varScale="1">
        <p:scale>
          <a:sx n="74" d="100"/>
          <a:sy n="74" d="100"/>
        </p:scale>
        <p:origin x="126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7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065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\\psf\Home\Documents\Matrix\Blog%20Stuff\SaaS%20salesforce%20economics.xlsx" TargetMode="External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file:///\\psf\Home\Documents\Matrix\Blog%20Stuff\SaaS%20salesforce%20economics.xlsx" TargetMode="External"/><Relationship Id="rId1" Type="http://schemas.openxmlformats.org/officeDocument/2006/relationships/themeOverride" Target="../theme/themeOverride2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Lifetime </a:t>
            </a:r>
            <a:r>
              <a:rPr lang="en-US" dirty="0" err="1" smtClean="0"/>
              <a:t>vs</a:t>
            </a:r>
            <a:r>
              <a:rPr lang="en-US" baseline="0" dirty="0" smtClean="0"/>
              <a:t> Churn Rate</a:t>
            </a:r>
            <a:endParaRPr lang="en-US" dirty="0"/>
          </a:p>
        </c:rich>
      </c:tx>
      <c:overlay val="0"/>
      <c:spPr>
        <a:noFill/>
        <a:ln w="25378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03030303030303"/>
          <c:y val="0.11904761904761901"/>
          <c:w val="0.87272727272727313"/>
          <c:h val="0.7539682539682540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Lifetime</c:v>
                </c:pt>
              </c:strCache>
            </c:strRef>
          </c:tx>
          <c:spPr>
            <a:gradFill rotWithShape="0">
              <a:gsLst>
                <a:gs pos="0">
                  <a:srgbClr val="A07837"/>
                </a:gs>
                <a:gs pos="80000">
                  <a:srgbClr val="D19D4A"/>
                </a:gs>
                <a:gs pos="100000">
                  <a:srgbClr val="D59F48"/>
                </a:gs>
              </a:gsLst>
              <a:lin ang="16200000"/>
            </a:gradFill>
            <a:ln w="25378">
              <a:noFill/>
            </a:ln>
            <a:effectLst>
              <a:outerShdw dist="35921" dir="2700000" algn="br">
                <a:srgbClr val="000000"/>
              </a:outerShdw>
            </a:effectLst>
          </c:spPr>
          <c:invertIfNegative val="0"/>
          <c:dLbls>
            <c:spPr>
              <a:solidFill>
                <a:srgbClr val="FFFFFF"/>
              </a:solidFill>
              <a:ln w="25378">
                <a:noFill/>
              </a:ln>
            </c:spPr>
            <c:txPr>
              <a:bodyPr/>
              <a:lstStyle/>
              <a:p>
                <a:pPr>
                  <a:defRPr sz="2798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Sheet1!$A$2:$A$4</c:f>
              <c:numCache>
                <c:formatCode>0%</c:formatCode>
                <c:ptCount val="3"/>
                <c:pt idx="0">
                  <c:v>1.0000000000000002E-2</c:v>
                </c:pt>
                <c:pt idx="1">
                  <c:v>2.0000000000000004E-2</c:v>
                </c:pt>
                <c:pt idx="2">
                  <c:v>0.05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100</c:v>
                </c:pt>
                <c:pt idx="1">
                  <c:v>50</c:v>
                </c:pt>
                <c:pt idx="2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"/>
        <c:overlap val="-5"/>
        <c:axId val="344189352"/>
        <c:axId val="344189744"/>
      </c:barChart>
      <c:catAx>
        <c:axId val="344189352"/>
        <c:scaling>
          <c:orientation val="minMax"/>
        </c:scaling>
        <c:delete val="0"/>
        <c:axPos val="b"/>
        <c:numFmt formatCode="0%" sourceLinked="1"/>
        <c:majorTickMark val="out"/>
        <c:minorTickMark val="none"/>
        <c:tickLblPos val="nextTo"/>
        <c:spPr>
          <a:ln w="3172">
            <a:solidFill>
              <a:srgbClr val="666699"/>
            </a:solidFill>
            <a:prstDash val="solid"/>
          </a:ln>
        </c:spPr>
        <c:txPr>
          <a:bodyPr/>
          <a:lstStyle/>
          <a:p>
            <a:pPr>
              <a:defRPr sz="2398"/>
            </a:pPr>
            <a:endParaRPr lang="en-US"/>
          </a:p>
        </c:txPr>
        <c:crossAx val="344189744"/>
        <c:crosses val="autoZero"/>
        <c:auto val="1"/>
        <c:lblAlgn val="ctr"/>
        <c:lblOffset val="100"/>
        <c:noMultiLvlLbl val="0"/>
      </c:catAx>
      <c:valAx>
        <c:axId val="344189744"/>
        <c:scaling>
          <c:orientation val="minMax"/>
        </c:scaling>
        <c:delete val="0"/>
        <c:axPos val="l"/>
        <c:majorGridlines>
          <c:spPr>
            <a:ln w="3172">
              <a:solidFill>
                <a:srgbClr val="666699"/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3172">
            <a:solidFill>
              <a:srgbClr val="666699"/>
            </a:solidFill>
            <a:prstDash val="solid"/>
          </a:ln>
        </c:spPr>
        <c:crossAx val="344189352"/>
        <c:crosses val="autoZero"/>
        <c:crossBetween val="between"/>
      </c:valAx>
      <c:spPr>
        <a:noFill/>
        <a:ln w="25378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798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Net Profit</a:t>
            </a:r>
            <a:endParaRPr lang="en-US" dirty="0"/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'Churn Rate Comparison'!$A$6</c:f>
              <c:strCache>
                <c:ptCount val="1"/>
                <c:pt idx="0">
                  <c:v>Churn 1.25%</c:v>
                </c:pt>
              </c:strCache>
            </c:strRef>
          </c:tx>
          <c:spPr>
            <a:ln w="76200"/>
          </c:spPr>
          <c:marker>
            <c:symbol val="none"/>
          </c:marker>
          <c:cat>
            <c:strRef>
              <c:f>'Churn Rate Comparison'!$B$5:$AK$5</c:f>
              <c:strCache>
                <c:ptCount val="36"/>
                <c:pt idx="0">
                  <c:v>Month 1</c:v>
                </c:pt>
                <c:pt idx="1">
                  <c:v>Month 2</c:v>
                </c:pt>
                <c:pt idx="2">
                  <c:v>Month 3</c:v>
                </c:pt>
                <c:pt idx="3">
                  <c:v>Month 4</c:v>
                </c:pt>
                <c:pt idx="4">
                  <c:v>Month 5</c:v>
                </c:pt>
                <c:pt idx="5">
                  <c:v>Month 6</c:v>
                </c:pt>
                <c:pt idx="6">
                  <c:v>Month 7</c:v>
                </c:pt>
                <c:pt idx="7">
                  <c:v>Month 8</c:v>
                </c:pt>
                <c:pt idx="8">
                  <c:v>Month 9</c:v>
                </c:pt>
                <c:pt idx="9">
                  <c:v>Month 10</c:v>
                </c:pt>
                <c:pt idx="10">
                  <c:v>Month 11</c:v>
                </c:pt>
                <c:pt idx="11">
                  <c:v>Month 12</c:v>
                </c:pt>
                <c:pt idx="12">
                  <c:v>Month 13</c:v>
                </c:pt>
                <c:pt idx="13">
                  <c:v>Month 14</c:v>
                </c:pt>
                <c:pt idx="14">
                  <c:v>Month 15</c:v>
                </c:pt>
                <c:pt idx="15">
                  <c:v>Month 16</c:v>
                </c:pt>
                <c:pt idx="16">
                  <c:v>Month 17</c:v>
                </c:pt>
                <c:pt idx="17">
                  <c:v>Month 18</c:v>
                </c:pt>
                <c:pt idx="18">
                  <c:v>Month 19</c:v>
                </c:pt>
                <c:pt idx="19">
                  <c:v>Month 20</c:v>
                </c:pt>
                <c:pt idx="20">
                  <c:v>Month 21</c:v>
                </c:pt>
                <c:pt idx="21">
                  <c:v>Month 22</c:v>
                </c:pt>
                <c:pt idx="22">
                  <c:v>Month 23</c:v>
                </c:pt>
                <c:pt idx="23">
                  <c:v>Month 24</c:v>
                </c:pt>
                <c:pt idx="24">
                  <c:v>Month 25</c:v>
                </c:pt>
                <c:pt idx="25">
                  <c:v>Month 26</c:v>
                </c:pt>
                <c:pt idx="26">
                  <c:v>Month 27</c:v>
                </c:pt>
                <c:pt idx="27">
                  <c:v>Month 28</c:v>
                </c:pt>
                <c:pt idx="28">
                  <c:v>Month 29</c:v>
                </c:pt>
                <c:pt idx="29">
                  <c:v>Month 30</c:v>
                </c:pt>
                <c:pt idx="30">
                  <c:v>Month 31</c:v>
                </c:pt>
                <c:pt idx="31">
                  <c:v>Month 32</c:v>
                </c:pt>
                <c:pt idx="32">
                  <c:v>Month 33</c:v>
                </c:pt>
                <c:pt idx="33">
                  <c:v>Month 34</c:v>
                </c:pt>
                <c:pt idx="34">
                  <c:v>Month 35</c:v>
                </c:pt>
                <c:pt idx="35">
                  <c:v>Month 36</c:v>
                </c:pt>
              </c:strCache>
            </c:strRef>
          </c:cat>
          <c:val>
            <c:numRef>
              <c:f>'Churn Rate Comparison'!$B$6:$AK$6</c:f>
              <c:numCache>
                <c:formatCode>_("$"* #,##0_);_("$"* \(#,##0\);_("$"* "-"??_);_(@_)</c:formatCode>
                <c:ptCount val="36"/>
                <c:pt idx="0">
                  <c:v>-23728.220486111113</c:v>
                </c:pt>
                <c:pt idx="1">
                  <c:v>-47065.028645833219</c:v>
                </c:pt>
                <c:pt idx="2">
                  <c:v>-72555.272569444438</c:v>
                </c:pt>
                <c:pt idx="3">
                  <c:v>-102285.41628689229</c:v>
                </c:pt>
                <c:pt idx="4">
                  <c:v>-127415.5163241916</c:v>
                </c:pt>
                <c:pt idx="5">
                  <c:v>-148003.07322734408</c:v>
                </c:pt>
                <c:pt idx="6">
                  <c:v>-164104.86878552649</c:v>
                </c:pt>
                <c:pt idx="7">
                  <c:v>-175776.97501555108</c:v>
                </c:pt>
                <c:pt idx="8">
                  <c:v>-183074.76303402</c:v>
                </c:pt>
                <c:pt idx="9">
                  <c:v>-186052.91181857741</c:v>
                </c:pt>
                <c:pt idx="10">
                  <c:v>-184765.41685964723</c:v>
                </c:pt>
                <c:pt idx="11">
                  <c:v>-179265.59870402308</c:v>
                </c:pt>
                <c:pt idx="12">
                  <c:v>-169606.11139166381</c:v>
                </c:pt>
                <c:pt idx="13">
                  <c:v>-155838.95078702839</c:v>
                </c:pt>
                <c:pt idx="14">
                  <c:v>-138015.4628062704</c:v>
                </c:pt>
                <c:pt idx="15">
                  <c:v>-116186.3515415914</c:v>
                </c:pt>
                <c:pt idx="16">
                  <c:v>-90401.687284040265</c:v>
                </c:pt>
                <c:pt idx="17">
                  <c:v>-60710.914446027957</c:v>
                </c:pt>
                <c:pt idx="18">
                  <c:v>-27162.859384810199</c:v>
                </c:pt>
                <c:pt idx="19">
                  <c:v>10194.261871822762</c:v>
                </c:pt>
                <c:pt idx="20">
                  <c:v>51312.835996428868</c:v>
                </c:pt>
                <c:pt idx="21">
                  <c:v>96145.844828157336</c:v>
                </c:pt>
                <c:pt idx="22">
                  <c:v>144646.85793316978</c:v>
                </c:pt>
                <c:pt idx="23">
                  <c:v>196770.0252580505</c:v>
                </c:pt>
                <c:pt idx="24">
                  <c:v>252470.06987505051</c:v>
                </c:pt>
                <c:pt idx="25">
                  <c:v>311702.28081801889</c:v>
                </c:pt>
                <c:pt idx="26">
                  <c:v>374422.50600788026</c:v>
                </c:pt>
                <c:pt idx="27">
                  <c:v>440587.14526654937</c:v>
                </c:pt>
                <c:pt idx="28">
                  <c:v>510153.14341816603</c:v>
                </c:pt>
                <c:pt idx="29">
                  <c:v>583077.98347656731</c:v>
                </c:pt>
                <c:pt idx="30">
                  <c:v>659319.67991791887</c:v>
                </c:pt>
                <c:pt idx="31">
                  <c:v>738836.77203743509</c:v>
                </c:pt>
                <c:pt idx="32">
                  <c:v>821588.31738913734</c:v>
                </c:pt>
                <c:pt idx="33">
                  <c:v>907533.885307624</c:v>
                </c:pt>
                <c:pt idx="34">
                  <c:v>996633.55051080999</c:v>
                </c:pt>
                <c:pt idx="35">
                  <c:v>1088847.8867826401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'Churn Rate Comparison'!$A$7</c:f>
              <c:strCache>
                <c:ptCount val="1"/>
                <c:pt idx="0">
                  <c:v>Churn 2.5%</c:v>
                </c:pt>
              </c:strCache>
            </c:strRef>
          </c:tx>
          <c:spPr>
            <a:ln w="76200"/>
          </c:spPr>
          <c:marker>
            <c:symbol val="none"/>
          </c:marker>
          <c:cat>
            <c:strRef>
              <c:f>'Churn Rate Comparison'!$B$5:$AK$5</c:f>
              <c:strCache>
                <c:ptCount val="36"/>
                <c:pt idx="0">
                  <c:v>Month 1</c:v>
                </c:pt>
                <c:pt idx="1">
                  <c:v>Month 2</c:v>
                </c:pt>
                <c:pt idx="2">
                  <c:v>Month 3</c:v>
                </c:pt>
                <c:pt idx="3">
                  <c:v>Month 4</c:v>
                </c:pt>
                <c:pt idx="4">
                  <c:v>Month 5</c:v>
                </c:pt>
                <c:pt idx="5">
                  <c:v>Month 6</c:v>
                </c:pt>
                <c:pt idx="6">
                  <c:v>Month 7</c:v>
                </c:pt>
                <c:pt idx="7">
                  <c:v>Month 8</c:v>
                </c:pt>
                <c:pt idx="8">
                  <c:v>Month 9</c:v>
                </c:pt>
                <c:pt idx="9">
                  <c:v>Month 10</c:v>
                </c:pt>
                <c:pt idx="10">
                  <c:v>Month 11</c:v>
                </c:pt>
                <c:pt idx="11">
                  <c:v>Month 12</c:v>
                </c:pt>
                <c:pt idx="12">
                  <c:v>Month 13</c:v>
                </c:pt>
                <c:pt idx="13">
                  <c:v>Month 14</c:v>
                </c:pt>
                <c:pt idx="14">
                  <c:v>Month 15</c:v>
                </c:pt>
                <c:pt idx="15">
                  <c:v>Month 16</c:v>
                </c:pt>
                <c:pt idx="16">
                  <c:v>Month 17</c:v>
                </c:pt>
                <c:pt idx="17">
                  <c:v>Month 18</c:v>
                </c:pt>
                <c:pt idx="18">
                  <c:v>Month 19</c:v>
                </c:pt>
                <c:pt idx="19">
                  <c:v>Month 20</c:v>
                </c:pt>
                <c:pt idx="20">
                  <c:v>Month 21</c:v>
                </c:pt>
                <c:pt idx="21">
                  <c:v>Month 22</c:v>
                </c:pt>
                <c:pt idx="22">
                  <c:v>Month 23</c:v>
                </c:pt>
                <c:pt idx="23">
                  <c:v>Month 24</c:v>
                </c:pt>
                <c:pt idx="24">
                  <c:v>Month 25</c:v>
                </c:pt>
                <c:pt idx="25">
                  <c:v>Month 26</c:v>
                </c:pt>
                <c:pt idx="26">
                  <c:v>Month 27</c:v>
                </c:pt>
                <c:pt idx="27">
                  <c:v>Month 28</c:v>
                </c:pt>
                <c:pt idx="28">
                  <c:v>Month 29</c:v>
                </c:pt>
                <c:pt idx="29">
                  <c:v>Month 30</c:v>
                </c:pt>
                <c:pt idx="30">
                  <c:v>Month 31</c:v>
                </c:pt>
                <c:pt idx="31">
                  <c:v>Month 32</c:v>
                </c:pt>
                <c:pt idx="32">
                  <c:v>Month 33</c:v>
                </c:pt>
                <c:pt idx="33">
                  <c:v>Month 34</c:v>
                </c:pt>
                <c:pt idx="34">
                  <c:v>Month 35</c:v>
                </c:pt>
                <c:pt idx="35">
                  <c:v>Month 36</c:v>
                </c:pt>
              </c:strCache>
            </c:strRef>
          </c:cat>
          <c:val>
            <c:numRef>
              <c:f>'Churn Rate Comparison'!$B$7:$AK$7</c:f>
              <c:numCache>
                <c:formatCode>_("$"* #,##0_);_("$"* \(#,##0\);_("$"* "-"??_);_(@_)</c:formatCode>
                <c:ptCount val="36"/>
                <c:pt idx="0">
                  <c:v>-23728.220486111113</c:v>
                </c:pt>
                <c:pt idx="1">
                  <c:v>-47070.931423610942</c:v>
                </c:pt>
                <c:pt idx="2">
                  <c:v>-72592.238715277737</c:v>
                </c:pt>
                <c:pt idx="3">
                  <c:v>-102416.61935763901</c:v>
                </c:pt>
                <c:pt idx="4">
                  <c:v>-127760.7789388021</c:v>
                </c:pt>
                <c:pt idx="5">
                  <c:v>-148736.72298529733</c:v>
                </c:pt>
                <c:pt idx="6">
                  <c:v>-165453.65688549119</c:v>
                </c:pt>
                <c:pt idx="7">
                  <c:v>-178018.05589304137</c:v>
                </c:pt>
                <c:pt idx="8">
                  <c:v>-186533.73338026402</c:v>
                </c:pt>
                <c:pt idx="9">
                  <c:v>-191101.90738516726</c:v>
                </c:pt>
                <c:pt idx="10">
                  <c:v>-191821.26549480879</c:v>
                </c:pt>
                <c:pt idx="11">
                  <c:v>-188788.02810657048</c:v>
                </c:pt>
                <c:pt idx="12">
                  <c:v>-182096.0101078994</c:v>
                </c:pt>
                <c:pt idx="13">
                  <c:v>-171836.68101405588</c:v>
                </c:pt>
                <c:pt idx="14">
                  <c:v>-158099.22360241978</c:v>
                </c:pt>
                <c:pt idx="15">
                  <c:v>-140970.59108093579</c:v>
                </c:pt>
                <c:pt idx="16">
                  <c:v>-120535.56282734999</c:v>
                </c:pt>
                <c:pt idx="17">
                  <c:v>-96876.798734964803</c:v>
                </c:pt>
                <c:pt idx="18">
                  <c:v>-70074.892199750408</c:v>
                </c:pt>
                <c:pt idx="19">
                  <c:v>-40208.421782777412</c:v>
                </c:pt>
                <c:pt idx="20">
                  <c:v>-7354.0015810898049</c:v>
                </c:pt>
                <c:pt idx="21">
                  <c:v>28413.669660694199</c:v>
                </c:pt>
                <c:pt idx="22">
                  <c:v>67021.760666572431</c:v>
                </c:pt>
                <c:pt idx="23">
                  <c:v>108399.260942443</c:v>
                </c:pt>
                <c:pt idx="24">
                  <c:v>152476.93525655562</c:v>
                </c:pt>
                <c:pt idx="25">
                  <c:v>199187.27925795421</c:v>
                </c:pt>
                <c:pt idx="26">
                  <c:v>248464.4762044567</c:v>
                </c:pt>
                <c:pt idx="27">
                  <c:v>300244.3547724355</c:v>
                </c:pt>
                <c:pt idx="28">
                  <c:v>354464.34792135376</c:v>
                </c:pt>
                <c:pt idx="29">
                  <c:v>411063.45278668805</c:v>
                </c:pt>
                <c:pt idx="30">
                  <c:v>469982.19157552772</c:v>
                </c:pt>
                <c:pt idx="31">
                  <c:v>531162.57343978528</c:v>
                </c:pt>
                <c:pt idx="32">
                  <c:v>594548.05730257556</c:v>
                </c:pt>
                <c:pt idx="33">
                  <c:v>660083.51561393449</c:v>
                </c:pt>
                <c:pt idx="34">
                  <c:v>727715.19901264831</c:v>
                </c:pt>
                <c:pt idx="35">
                  <c:v>797390.70187153399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4190920"/>
        <c:axId val="344191312"/>
      </c:lineChart>
      <c:catAx>
        <c:axId val="3441909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344191312"/>
        <c:crosses val="autoZero"/>
        <c:auto val="1"/>
        <c:lblAlgn val="ctr"/>
        <c:lblOffset val="100"/>
        <c:noMultiLvlLbl val="0"/>
      </c:catAx>
      <c:valAx>
        <c:axId val="344191312"/>
        <c:scaling>
          <c:orientation val="minMax"/>
        </c:scaling>
        <c:delete val="0"/>
        <c:axPos val="l"/>
        <c:majorGridlines/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ln w="9525">
            <a:noFill/>
          </a:ln>
        </c:spPr>
        <c:crossAx val="344190920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Cumulative</a:t>
            </a:r>
            <a:r>
              <a:rPr lang="en-US" baseline="0" dirty="0" smtClean="0"/>
              <a:t> Net Profit</a:t>
            </a:r>
            <a:endParaRPr lang="en-US" dirty="0"/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'Churn Rate Comparison'!$A$11</c:f>
              <c:strCache>
                <c:ptCount val="1"/>
                <c:pt idx="0">
                  <c:v>Churn 1.25%</c:v>
                </c:pt>
              </c:strCache>
            </c:strRef>
          </c:tx>
          <c:spPr>
            <a:ln w="76200"/>
          </c:spPr>
          <c:marker>
            <c:symbol val="none"/>
          </c:marker>
          <c:cat>
            <c:strRef>
              <c:f>'Churn Rate Comparison'!$B$10:$AK$10</c:f>
              <c:strCache>
                <c:ptCount val="36"/>
                <c:pt idx="0">
                  <c:v>Month 1</c:v>
                </c:pt>
                <c:pt idx="1">
                  <c:v>Month 2</c:v>
                </c:pt>
                <c:pt idx="2">
                  <c:v>Month 3</c:v>
                </c:pt>
                <c:pt idx="3">
                  <c:v>Month 4</c:v>
                </c:pt>
                <c:pt idx="4">
                  <c:v>Month 5</c:v>
                </c:pt>
                <c:pt idx="5">
                  <c:v>Month 6</c:v>
                </c:pt>
                <c:pt idx="6">
                  <c:v>Month 7</c:v>
                </c:pt>
                <c:pt idx="7">
                  <c:v>Month 8</c:v>
                </c:pt>
                <c:pt idx="8">
                  <c:v>Month 9</c:v>
                </c:pt>
                <c:pt idx="9">
                  <c:v>Month 10</c:v>
                </c:pt>
                <c:pt idx="10">
                  <c:v>Month 11</c:v>
                </c:pt>
                <c:pt idx="11">
                  <c:v>Month 12</c:v>
                </c:pt>
                <c:pt idx="12">
                  <c:v>Month 13</c:v>
                </c:pt>
                <c:pt idx="13">
                  <c:v>Month 14</c:v>
                </c:pt>
                <c:pt idx="14">
                  <c:v>Month 15</c:v>
                </c:pt>
                <c:pt idx="15">
                  <c:v>Month 16</c:v>
                </c:pt>
                <c:pt idx="16">
                  <c:v>Month 17</c:v>
                </c:pt>
                <c:pt idx="17">
                  <c:v>Month 18</c:v>
                </c:pt>
                <c:pt idx="18">
                  <c:v>Month 19</c:v>
                </c:pt>
                <c:pt idx="19">
                  <c:v>Month 20</c:v>
                </c:pt>
                <c:pt idx="20">
                  <c:v>Month 21</c:v>
                </c:pt>
                <c:pt idx="21">
                  <c:v>Month 22</c:v>
                </c:pt>
                <c:pt idx="22">
                  <c:v>Month 23</c:v>
                </c:pt>
                <c:pt idx="23">
                  <c:v>Month 24</c:v>
                </c:pt>
                <c:pt idx="24">
                  <c:v>Month 25</c:v>
                </c:pt>
                <c:pt idx="25">
                  <c:v>Month 26</c:v>
                </c:pt>
                <c:pt idx="26">
                  <c:v>Month 27</c:v>
                </c:pt>
                <c:pt idx="27">
                  <c:v>Month 28</c:v>
                </c:pt>
                <c:pt idx="28">
                  <c:v>Month 29</c:v>
                </c:pt>
                <c:pt idx="29">
                  <c:v>Month 30</c:v>
                </c:pt>
                <c:pt idx="30">
                  <c:v>Month 31</c:v>
                </c:pt>
                <c:pt idx="31">
                  <c:v>Month 32</c:v>
                </c:pt>
                <c:pt idx="32">
                  <c:v>Month 33</c:v>
                </c:pt>
                <c:pt idx="33">
                  <c:v>Month 34</c:v>
                </c:pt>
                <c:pt idx="34">
                  <c:v>Month 35</c:v>
                </c:pt>
                <c:pt idx="35">
                  <c:v>Month 36</c:v>
                </c:pt>
              </c:strCache>
            </c:strRef>
          </c:cat>
          <c:val>
            <c:numRef>
              <c:f>'Churn Rate Comparison'!$B$11:$AK$11</c:f>
              <c:numCache>
                <c:formatCode>_("$"* #,##0_);_("$"* \(#,##0\);_("$"* "-"??_);_(@_)</c:formatCode>
                <c:ptCount val="36"/>
                <c:pt idx="0">
                  <c:v>-23728.220486111113</c:v>
                </c:pt>
                <c:pt idx="1">
                  <c:v>-70793.249131944438</c:v>
                </c:pt>
                <c:pt idx="2">
                  <c:v>-143348.52170138899</c:v>
                </c:pt>
                <c:pt idx="3">
                  <c:v>-245633.93798828122</c:v>
                </c:pt>
                <c:pt idx="4">
                  <c:v>-373049.45431247313</c:v>
                </c:pt>
                <c:pt idx="5">
                  <c:v>-521052.52753981703</c:v>
                </c:pt>
                <c:pt idx="6">
                  <c:v>-685157.3963253441</c:v>
                </c:pt>
                <c:pt idx="7">
                  <c:v>-860934.37134089426</c:v>
                </c:pt>
                <c:pt idx="8">
                  <c:v>-1044009.13437491</c:v>
                </c:pt>
                <c:pt idx="9">
                  <c:v>-1230062.0461934898</c:v>
                </c:pt>
                <c:pt idx="10">
                  <c:v>-1414827.4630531399</c:v>
                </c:pt>
                <c:pt idx="11">
                  <c:v>-1594093.0617571601</c:v>
                </c:pt>
                <c:pt idx="12">
                  <c:v>-1763699.17314883</c:v>
                </c:pt>
                <c:pt idx="13">
                  <c:v>-1919538.1239358501</c:v>
                </c:pt>
                <c:pt idx="14">
                  <c:v>-2057553.5867421303</c:v>
                </c:pt>
                <c:pt idx="15">
                  <c:v>-2173739.9382837201</c:v>
                </c:pt>
                <c:pt idx="16">
                  <c:v>-2264141.6255677603</c:v>
                </c:pt>
                <c:pt idx="17">
                  <c:v>-2324852.5400137897</c:v>
                </c:pt>
                <c:pt idx="18">
                  <c:v>-2352015.3993985988</c:v>
                </c:pt>
                <c:pt idx="19">
                  <c:v>-2341821.1375267701</c:v>
                </c:pt>
                <c:pt idx="20">
                  <c:v>-2290508.3015303402</c:v>
                </c:pt>
                <c:pt idx="21">
                  <c:v>-2194362.45670219</c:v>
                </c:pt>
                <c:pt idx="22">
                  <c:v>-2049715.5987690103</c:v>
                </c:pt>
                <c:pt idx="23">
                  <c:v>-1852945.5735109702</c:v>
                </c:pt>
                <c:pt idx="24">
                  <c:v>-1600475.5036359101</c:v>
                </c:pt>
                <c:pt idx="25">
                  <c:v>-1288773.2228178899</c:v>
                </c:pt>
                <c:pt idx="26">
                  <c:v>-914350.7168100141</c:v>
                </c:pt>
                <c:pt idx="27">
                  <c:v>-473763.57154346467</c:v>
                </c:pt>
                <c:pt idx="28">
                  <c:v>36389.571874700487</c:v>
                </c:pt>
                <c:pt idx="29">
                  <c:v>619467.55535126477</c:v>
                </c:pt>
                <c:pt idx="30">
                  <c:v>1278787.2352691798</c:v>
                </c:pt>
                <c:pt idx="31">
                  <c:v>2017624.0073066202</c:v>
                </c:pt>
                <c:pt idx="32">
                  <c:v>2839212.324695759</c:v>
                </c:pt>
                <c:pt idx="33">
                  <c:v>3746746.2100033998</c:v>
                </c:pt>
                <c:pt idx="34">
                  <c:v>4743379.7605142007</c:v>
                </c:pt>
                <c:pt idx="35">
                  <c:v>5832227.6472968301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'Churn Rate Comparison'!$A$12</c:f>
              <c:strCache>
                <c:ptCount val="1"/>
                <c:pt idx="0">
                  <c:v>Churn 2.5%</c:v>
                </c:pt>
              </c:strCache>
            </c:strRef>
          </c:tx>
          <c:spPr>
            <a:ln w="76200"/>
          </c:spPr>
          <c:marker>
            <c:symbol val="none"/>
          </c:marker>
          <c:cat>
            <c:strRef>
              <c:f>'Churn Rate Comparison'!$B$10:$AK$10</c:f>
              <c:strCache>
                <c:ptCount val="36"/>
                <c:pt idx="0">
                  <c:v>Month 1</c:v>
                </c:pt>
                <c:pt idx="1">
                  <c:v>Month 2</c:v>
                </c:pt>
                <c:pt idx="2">
                  <c:v>Month 3</c:v>
                </c:pt>
                <c:pt idx="3">
                  <c:v>Month 4</c:v>
                </c:pt>
                <c:pt idx="4">
                  <c:v>Month 5</c:v>
                </c:pt>
                <c:pt idx="5">
                  <c:v>Month 6</c:v>
                </c:pt>
                <c:pt idx="6">
                  <c:v>Month 7</c:v>
                </c:pt>
                <c:pt idx="7">
                  <c:v>Month 8</c:v>
                </c:pt>
                <c:pt idx="8">
                  <c:v>Month 9</c:v>
                </c:pt>
                <c:pt idx="9">
                  <c:v>Month 10</c:v>
                </c:pt>
                <c:pt idx="10">
                  <c:v>Month 11</c:v>
                </c:pt>
                <c:pt idx="11">
                  <c:v>Month 12</c:v>
                </c:pt>
                <c:pt idx="12">
                  <c:v>Month 13</c:v>
                </c:pt>
                <c:pt idx="13">
                  <c:v>Month 14</c:v>
                </c:pt>
                <c:pt idx="14">
                  <c:v>Month 15</c:v>
                </c:pt>
                <c:pt idx="15">
                  <c:v>Month 16</c:v>
                </c:pt>
                <c:pt idx="16">
                  <c:v>Month 17</c:v>
                </c:pt>
                <c:pt idx="17">
                  <c:v>Month 18</c:v>
                </c:pt>
                <c:pt idx="18">
                  <c:v>Month 19</c:v>
                </c:pt>
                <c:pt idx="19">
                  <c:v>Month 20</c:v>
                </c:pt>
                <c:pt idx="20">
                  <c:v>Month 21</c:v>
                </c:pt>
                <c:pt idx="21">
                  <c:v>Month 22</c:v>
                </c:pt>
                <c:pt idx="22">
                  <c:v>Month 23</c:v>
                </c:pt>
                <c:pt idx="23">
                  <c:v>Month 24</c:v>
                </c:pt>
                <c:pt idx="24">
                  <c:v>Month 25</c:v>
                </c:pt>
                <c:pt idx="25">
                  <c:v>Month 26</c:v>
                </c:pt>
                <c:pt idx="26">
                  <c:v>Month 27</c:v>
                </c:pt>
                <c:pt idx="27">
                  <c:v>Month 28</c:v>
                </c:pt>
                <c:pt idx="28">
                  <c:v>Month 29</c:v>
                </c:pt>
                <c:pt idx="29">
                  <c:v>Month 30</c:v>
                </c:pt>
                <c:pt idx="30">
                  <c:v>Month 31</c:v>
                </c:pt>
                <c:pt idx="31">
                  <c:v>Month 32</c:v>
                </c:pt>
                <c:pt idx="32">
                  <c:v>Month 33</c:v>
                </c:pt>
                <c:pt idx="33">
                  <c:v>Month 34</c:v>
                </c:pt>
                <c:pt idx="34">
                  <c:v>Month 35</c:v>
                </c:pt>
                <c:pt idx="35">
                  <c:v>Month 36</c:v>
                </c:pt>
              </c:strCache>
            </c:strRef>
          </c:cat>
          <c:val>
            <c:numRef>
              <c:f>'Churn Rate Comparison'!$B$12:$AK$12</c:f>
              <c:numCache>
                <c:formatCode>_("$"* #,##0_);_("$"* \(#,##0\);_("$"* "-"??_);_(@_)</c:formatCode>
                <c:ptCount val="36"/>
                <c:pt idx="0">
                  <c:v>-23728.220486111113</c:v>
                </c:pt>
                <c:pt idx="1">
                  <c:v>-70799.151909722234</c:v>
                </c:pt>
                <c:pt idx="2">
                  <c:v>-143391.39062499988</c:v>
                </c:pt>
                <c:pt idx="3">
                  <c:v>-245808.00998263899</c:v>
                </c:pt>
                <c:pt idx="4">
                  <c:v>-373568.78892144078</c:v>
                </c:pt>
                <c:pt idx="5">
                  <c:v>-522305.51190673775</c:v>
                </c:pt>
                <c:pt idx="6">
                  <c:v>-687759.1687922295</c:v>
                </c:pt>
                <c:pt idx="7">
                  <c:v>-865777.2246852708</c:v>
                </c:pt>
                <c:pt idx="8">
                  <c:v>-1052310.9580655301</c:v>
                </c:pt>
                <c:pt idx="9">
                  <c:v>-1243412.8654507003</c:v>
                </c:pt>
                <c:pt idx="10">
                  <c:v>-1435234.13094551</c:v>
                </c:pt>
                <c:pt idx="11">
                  <c:v>-1624022.15905208</c:v>
                </c:pt>
                <c:pt idx="12">
                  <c:v>-1806118.16915998</c:v>
                </c:pt>
                <c:pt idx="13">
                  <c:v>-1977954.8501740398</c:v>
                </c:pt>
                <c:pt idx="14">
                  <c:v>-2136054.0737764598</c:v>
                </c:pt>
                <c:pt idx="15">
                  <c:v>-2277024.6648574006</c:v>
                </c:pt>
                <c:pt idx="16">
                  <c:v>-2397560.22768474</c:v>
                </c:pt>
                <c:pt idx="17">
                  <c:v>-2494437.0264197099</c:v>
                </c:pt>
                <c:pt idx="18">
                  <c:v>-2564511.9186194604</c:v>
                </c:pt>
                <c:pt idx="19">
                  <c:v>-2604720.3404022306</c:v>
                </c:pt>
                <c:pt idx="20">
                  <c:v>-2612074.3419833202</c:v>
                </c:pt>
                <c:pt idx="21">
                  <c:v>-2583660.6723226304</c:v>
                </c:pt>
                <c:pt idx="22">
                  <c:v>-2516638.9116560593</c:v>
                </c:pt>
                <c:pt idx="23">
                  <c:v>-2408239.65071361</c:v>
                </c:pt>
                <c:pt idx="24">
                  <c:v>-2255762.7154570599</c:v>
                </c:pt>
                <c:pt idx="25">
                  <c:v>-2056575.4361990991</c:v>
                </c:pt>
                <c:pt idx="26">
                  <c:v>-1808110.9599946502</c:v>
                </c:pt>
                <c:pt idx="27">
                  <c:v>-1507866.6052222096</c:v>
                </c:pt>
                <c:pt idx="28">
                  <c:v>-1153402.2573008498</c:v>
                </c:pt>
                <c:pt idx="29">
                  <c:v>-742338.80451416597</c:v>
                </c:pt>
                <c:pt idx="30">
                  <c:v>-272356.61293863761</c:v>
                </c:pt>
                <c:pt idx="31">
                  <c:v>258805.96050114548</c:v>
                </c:pt>
                <c:pt idx="32">
                  <c:v>853354.01780372148</c:v>
                </c:pt>
                <c:pt idx="33">
                  <c:v>1513437.53341765</c:v>
                </c:pt>
                <c:pt idx="34">
                  <c:v>2241152.7324303007</c:v>
                </c:pt>
                <c:pt idx="35">
                  <c:v>3038543.4343018294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44192096"/>
        <c:axId val="344192488"/>
      </c:lineChart>
      <c:catAx>
        <c:axId val="34419209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344192488"/>
        <c:crosses val="autoZero"/>
        <c:auto val="1"/>
        <c:lblAlgn val="ctr"/>
        <c:lblOffset val="100"/>
        <c:noMultiLvlLbl val="0"/>
      </c:catAx>
      <c:valAx>
        <c:axId val="344192488"/>
        <c:scaling>
          <c:orientation val="minMax"/>
        </c:scaling>
        <c:delete val="0"/>
        <c:axPos val="l"/>
        <c:majorGridlines/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ln w="9525">
            <a:noFill/>
          </a:ln>
        </c:spPr>
        <c:crossAx val="344192096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hart>
    <c:title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Sheet1!$C$10</c:f>
              <c:strCache>
                <c:ptCount val="1"/>
                <c:pt idx="0">
                  <c:v>Clicks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Sheet1!$D$10:$F$10</c:f>
              <c:numCache>
                <c:formatCode>General</c:formatCode>
                <c:ptCount val="3"/>
                <c:pt idx="0">
                  <c:v>22</c:v>
                </c:pt>
                <c:pt idx="1">
                  <c:v>68</c:v>
                </c:pt>
                <c:pt idx="2">
                  <c:v>74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349439664"/>
        <c:axId val="349440056"/>
      </c:barChart>
      <c:catAx>
        <c:axId val="349439664"/>
        <c:scaling>
          <c:orientation val="minMax"/>
        </c:scaling>
        <c:delete val="0"/>
        <c:axPos val="b"/>
        <c:majorTickMark val="out"/>
        <c:minorTickMark val="none"/>
        <c:tickLblPos val="nextTo"/>
        <c:crossAx val="349440056"/>
        <c:crosses val="autoZero"/>
        <c:auto val="1"/>
        <c:lblAlgn val="ctr"/>
        <c:lblOffset val="100"/>
        <c:noMultiLvlLbl val="0"/>
      </c:catAx>
      <c:valAx>
        <c:axId val="34944005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3494396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2"/>
    </mc:Choice>
    <mc:Fallback>
      <c:style val="12"/>
    </mc:Fallback>
  </mc:AlternateContent>
  <c:chart>
    <c:title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Sheet1!$C$12</c:f>
              <c:strCache>
                <c:ptCount val="1"/>
                <c:pt idx="0">
                  <c:v>CTR</c:v>
                </c:pt>
              </c:strCache>
            </c:strRef>
          </c:tx>
          <c:spPr>
            <a:solidFill>
              <a:srgbClr val="92D05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Sheet1!$D$12:$F$12</c:f>
              <c:numCache>
                <c:formatCode>0.00%</c:formatCode>
                <c:ptCount val="3"/>
                <c:pt idx="0">
                  <c:v>5.9491617090319136E-3</c:v>
                </c:pt>
                <c:pt idx="1">
                  <c:v>1.2500000000000002E-2</c:v>
                </c:pt>
                <c:pt idx="2">
                  <c:v>1.5600000000000003E-2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349440840"/>
        <c:axId val="349441232"/>
      </c:barChart>
      <c:catAx>
        <c:axId val="349440840"/>
        <c:scaling>
          <c:orientation val="minMax"/>
        </c:scaling>
        <c:delete val="0"/>
        <c:axPos val="b"/>
        <c:majorTickMark val="out"/>
        <c:minorTickMark val="none"/>
        <c:tickLblPos val="nextTo"/>
        <c:crossAx val="349441232"/>
        <c:crosses val="autoZero"/>
        <c:auto val="1"/>
        <c:lblAlgn val="ctr"/>
        <c:lblOffset val="100"/>
        <c:noMultiLvlLbl val="0"/>
      </c:catAx>
      <c:valAx>
        <c:axId val="349441232"/>
        <c:scaling>
          <c:orientation val="minMax"/>
        </c:scaling>
        <c:delete val="0"/>
        <c:axPos val="l"/>
        <c:numFmt formatCode="0.00%" sourceLinked="1"/>
        <c:majorTickMark val="out"/>
        <c:minorTickMark val="none"/>
        <c:tickLblPos val="nextTo"/>
        <c:crossAx val="34944084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4"/>
    </mc:Choice>
    <mc:Fallback>
      <c:style val="14"/>
    </mc:Fallback>
  </mc:AlternateContent>
  <c:chart>
    <c:title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Sheet1!$C$13</c:f>
              <c:strCache>
                <c:ptCount val="1"/>
                <c:pt idx="0">
                  <c:v>CPC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Sheet1!$D$13:$F$13</c:f>
              <c:numCache>
                <c:formatCode>General</c:formatCode>
                <c:ptCount val="3"/>
                <c:pt idx="0">
                  <c:v>1.34</c:v>
                </c:pt>
                <c:pt idx="1">
                  <c:v>0.54</c:v>
                </c:pt>
                <c:pt idx="2" formatCode="0.00">
                  <c:v>0.62000000000000011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349442016"/>
        <c:axId val="349442408"/>
      </c:barChart>
      <c:catAx>
        <c:axId val="349442016"/>
        <c:scaling>
          <c:orientation val="minMax"/>
        </c:scaling>
        <c:delete val="0"/>
        <c:axPos val="b"/>
        <c:majorTickMark val="out"/>
        <c:minorTickMark val="none"/>
        <c:tickLblPos val="nextTo"/>
        <c:crossAx val="349442408"/>
        <c:crosses val="autoZero"/>
        <c:auto val="1"/>
        <c:lblAlgn val="ctr"/>
        <c:lblOffset val="100"/>
        <c:noMultiLvlLbl val="0"/>
      </c:catAx>
      <c:valAx>
        <c:axId val="34944240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3494420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6"/>
    </mc:Choice>
    <mc:Fallback>
      <c:style val="16"/>
    </mc:Fallback>
  </mc:AlternateContent>
  <c:chart>
    <c:title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Sheet1!$C$14</c:f>
              <c:strCache>
                <c:ptCount val="1"/>
                <c:pt idx="0">
                  <c:v>Conversions per click</c:v>
                </c:pt>
              </c:strCache>
            </c:strRef>
          </c:tx>
          <c:spPr>
            <a:solidFill>
              <a:srgbClr val="0070C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Sheet1!$D$14:$F$14</c:f>
              <c:numCache>
                <c:formatCode>0.00%</c:formatCode>
                <c:ptCount val="3"/>
                <c:pt idx="0">
                  <c:v>0</c:v>
                </c:pt>
                <c:pt idx="1">
                  <c:v>2.94117647058823E-2</c:v>
                </c:pt>
                <c:pt idx="2">
                  <c:v>4.0540540540540515E-2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349443192"/>
        <c:axId val="349443584"/>
      </c:barChart>
      <c:catAx>
        <c:axId val="349443192"/>
        <c:scaling>
          <c:orientation val="minMax"/>
        </c:scaling>
        <c:delete val="0"/>
        <c:axPos val="b"/>
        <c:majorTickMark val="out"/>
        <c:minorTickMark val="none"/>
        <c:tickLblPos val="nextTo"/>
        <c:crossAx val="349443584"/>
        <c:crosses val="autoZero"/>
        <c:auto val="1"/>
        <c:lblAlgn val="ctr"/>
        <c:lblOffset val="100"/>
        <c:noMultiLvlLbl val="0"/>
      </c:catAx>
      <c:valAx>
        <c:axId val="349443584"/>
        <c:scaling>
          <c:orientation val="minMax"/>
        </c:scaling>
        <c:delete val="0"/>
        <c:axPos val="l"/>
        <c:numFmt formatCode="0.00%" sourceLinked="1"/>
        <c:majorTickMark val="out"/>
        <c:minorTickMark val="none"/>
        <c:tickLblPos val="nextTo"/>
        <c:crossAx val="34944319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9FC65C-BCF1-4DE9-A20A-1AF7A79CB42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8F3A587-934A-448D-8D43-F6FBB5E99DF4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smtClean="0"/>
            <a:t>Light Touch</a:t>
          </a:r>
          <a:br>
            <a:rPr lang="en-US" dirty="0" smtClean="0"/>
          </a:br>
          <a:r>
            <a:rPr lang="en-US" dirty="0" smtClean="0"/>
            <a:t>Inside Sales</a:t>
          </a:r>
          <a:endParaRPr lang="en-US" dirty="0"/>
        </a:p>
      </dgm:t>
    </dgm:pt>
    <dgm:pt modelId="{860ACB15-EBC6-4075-9D59-82734816202A}" type="parTrans" cxnId="{2021ED2F-4692-4121-B4AE-E77684C14F8F}">
      <dgm:prSet/>
      <dgm:spPr/>
      <dgm:t>
        <a:bodyPr/>
        <a:lstStyle/>
        <a:p>
          <a:endParaRPr lang="en-US"/>
        </a:p>
      </dgm:t>
    </dgm:pt>
    <dgm:pt modelId="{E053BAC9-B4D8-457B-A3AD-B9FA7F626294}" type="sibTrans" cxnId="{2021ED2F-4692-4121-B4AE-E77684C14F8F}">
      <dgm:prSet/>
      <dgm:spPr/>
      <dgm:t>
        <a:bodyPr/>
        <a:lstStyle/>
        <a:p>
          <a:endParaRPr lang="en-US"/>
        </a:p>
      </dgm:t>
    </dgm:pt>
    <dgm:pt modelId="{9BC29336-0756-4C01-AA84-A841C3B16C0F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smtClean="0"/>
            <a:t>High Touch</a:t>
          </a:r>
          <a:br>
            <a:rPr lang="en-US" dirty="0" smtClean="0"/>
          </a:br>
          <a:r>
            <a:rPr lang="en-US" dirty="0" smtClean="0"/>
            <a:t>Inside Sales</a:t>
          </a:r>
          <a:endParaRPr lang="en-US" dirty="0"/>
        </a:p>
      </dgm:t>
    </dgm:pt>
    <dgm:pt modelId="{3C27D21C-82E9-4C1F-A64D-F560C3584409}" type="parTrans" cxnId="{12D3175A-2154-40F7-8D9E-1C26C41D991F}">
      <dgm:prSet/>
      <dgm:spPr/>
      <dgm:t>
        <a:bodyPr/>
        <a:lstStyle/>
        <a:p>
          <a:endParaRPr lang="en-US"/>
        </a:p>
      </dgm:t>
    </dgm:pt>
    <dgm:pt modelId="{4D00C1F4-D9E0-48DE-ACF6-ED63BFC02CB1}" type="sibTrans" cxnId="{12D3175A-2154-40F7-8D9E-1C26C41D991F}">
      <dgm:prSet/>
      <dgm:spPr/>
      <dgm:t>
        <a:bodyPr/>
        <a:lstStyle/>
        <a:p>
          <a:endParaRPr lang="en-US"/>
        </a:p>
      </dgm:t>
    </dgm:pt>
    <dgm:pt modelId="{EC7062C5-0DF8-49CF-9D57-D8ECE3193E67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smtClean="0"/>
            <a:t>Field Sales</a:t>
          </a:r>
          <a:endParaRPr lang="en-US" dirty="0"/>
        </a:p>
      </dgm:t>
    </dgm:pt>
    <dgm:pt modelId="{A4BE2F2B-704D-4D6C-B378-DF7EA8F50108}" type="parTrans" cxnId="{04D31D3D-8A24-4710-B364-F2F1AF11DEB7}">
      <dgm:prSet/>
      <dgm:spPr/>
      <dgm:t>
        <a:bodyPr/>
        <a:lstStyle/>
        <a:p>
          <a:endParaRPr lang="en-US"/>
        </a:p>
      </dgm:t>
    </dgm:pt>
    <dgm:pt modelId="{724CF39C-8282-47A5-95E2-C59B3B8C50AF}" type="sibTrans" cxnId="{04D31D3D-8A24-4710-B364-F2F1AF11DEB7}">
      <dgm:prSet/>
      <dgm:spPr/>
      <dgm:t>
        <a:bodyPr/>
        <a:lstStyle/>
        <a:p>
          <a:endParaRPr lang="en-US"/>
        </a:p>
      </dgm:t>
    </dgm:pt>
    <dgm:pt modelId="{9D20735E-C184-46E9-A381-10910C274156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smtClean="0"/>
            <a:t>Field Sales with SE’s</a:t>
          </a:r>
          <a:endParaRPr lang="en-US" dirty="0"/>
        </a:p>
      </dgm:t>
    </dgm:pt>
    <dgm:pt modelId="{849FF466-D638-4C74-B0BE-9C595CE67B1E}" type="parTrans" cxnId="{475349F3-CD1A-4910-9F22-C91005E156E9}">
      <dgm:prSet/>
      <dgm:spPr/>
      <dgm:t>
        <a:bodyPr/>
        <a:lstStyle/>
        <a:p>
          <a:endParaRPr lang="en-US"/>
        </a:p>
      </dgm:t>
    </dgm:pt>
    <dgm:pt modelId="{900583A6-7F0F-46AD-BE0C-B778A73EE2CB}" type="sibTrans" cxnId="{475349F3-CD1A-4910-9F22-C91005E156E9}">
      <dgm:prSet/>
      <dgm:spPr/>
      <dgm:t>
        <a:bodyPr/>
        <a:lstStyle/>
        <a:p>
          <a:endParaRPr lang="en-US"/>
        </a:p>
      </dgm:t>
    </dgm:pt>
    <dgm:pt modelId="{5991683C-EC63-4F3E-990C-B1FDAF3220A3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err="1" smtClean="0"/>
            <a:t>Freemium</a:t>
          </a:r>
          <a:endParaRPr lang="en-US" dirty="0"/>
        </a:p>
      </dgm:t>
    </dgm:pt>
    <dgm:pt modelId="{FB9CA4A5-E411-4D70-9829-B3564AA68B33}" type="parTrans" cxnId="{7635CB37-F1A3-427B-9107-C9EF26BD5778}">
      <dgm:prSet/>
      <dgm:spPr/>
      <dgm:t>
        <a:bodyPr/>
        <a:lstStyle/>
        <a:p>
          <a:endParaRPr lang="en-US"/>
        </a:p>
      </dgm:t>
    </dgm:pt>
    <dgm:pt modelId="{B5E17E5A-F769-4BEE-B27B-4264250CF84E}" type="sibTrans" cxnId="{7635CB37-F1A3-427B-9107-C9EF26BD5778}">
      <dgm:prSet/>
      <dgm:spPr/>
      <dgm:t>
        <a:bodyPr/>
        <a:lstStyle/>
        <a:p>
          <a:endParaRPr lang="en-US"/>
        </a:p>
      </dgm:t>
    </dgm:pt>
    <dgm:pt modelId="{1455377D-A4C0-42EC-91AA-74344D4CE34F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 smtClean="0"/>
            <a:t>No Touch</a:t>
          </a:r>
          <a:br>
            <a:rPr lang="en-US" dirty="0" smtClean="0"/>
          </a:br>
          <a:r>
            <a:rPr lang="en-US" dirty="0" smtClean="0"/>
            <a:t>Self-Service</a:t>
          </a:r>
          <a:endParaRPr lang="en-US" dirty="0"/>
        </a:p>
      </dgm:t>
    </dgm:pt>
    <dgm:pt modelId="{A2531DB8-3D5B-4309-9490-7797C59D9071}" type="parTrans" cxnId="{14A23AF5-8C9D-47AB-BD3C-D1DBB018AC8D}">
      <dgm:prSet/>
      <dgm:spPr/>
      <dgm:t>
        <a:bodyPr/>
        <a:lstStyle/>
        <a:p>
          <a:endParaRPr lang="en-US"/>
        </a:p>
      </dgm:t>
    </dgm:pt>
    <dgm:pt modelId="{1A23198E-18A6-4616-87E7-27403D0FF04D}" type="sibTrans" cxnId="{14A23AF5-8C9D-47AB-BD3C-D1DBB018AC8D}">
      <dgm:prSet/>
      <dgm:spPr/>
      <dgm:t>
        <a:bodyPr/>
        <a:lstStyle/>
        <a:p>
          <a:endParaRPr lang="en-US"/>
        </a:p>
      </dgm:t>
    </dgm:pt>
    <dgm:pt modelId="{1E16D298-49CE-4126-9D35-F0DD15E094FC}" type="pres">
      <dgm:prSet presAssocID="{039FC65C-BCF1-4DE9-A20A-1AF7A79CB42D}" presName="Name0" presStyleCnt="0">
        <dgm:presLayoutVars>
          <dgm:dir/>
          <dgm:animLvl val="lvl"/>
          <dgm:resizeHandles val="exact"/>
        </dgm:presLayoutVars>
      </dgm:prSet>
      <dgm:spPr/>
    </dgm:pt>
    <dgm:pt modelId="{AF96CA09-4161-43A4-A1F9-104C424965CA}" type="pres">
      <dgm:prSet presAssocID="{5991683C-EC63-4F3E-990C-B1FDAF3220A3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75950C-AB28-4875-B896-A4078E4D18DD}" type="pres">
      <dgm:prSet presAssocID="{B5E17E5A-F769-4BEE-B27B-4264250CF84E}" presName="parTxOnlySpace" presStyleCnt="0"/>
      <dgm:spPr/>
    </dgm:pt>
    <dgm:pt modelId="{3012AEC1-F2CA-4E7B-B37F-DBB7C97BAAD9}" type="pres">
      <dgm:prSet presAssocID="{1455377D-A4C0-42EC-91AA-74344D4CE34F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C6DAC1-9AB5-4F60-95FF-8E5A70BF2104}" type="pres">
      <dgm:prSet presAssocID="{1A23198E-18A6-4616-87E7-27403D0FF04D}" presName="parTxOnlySpace" presStyleCnt="0"/>
      <dgm:spPr/>
    </dgm:pt>
    <dgm:pt modelId="{022E3703-2FCA-4158-ABD4-C19C23A1DCAC}" type="pres">
      <dgm:prSet presAssocID="{58F3A587-934A-448D-8D43-F6FBB5E99DF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3773D0-AA8F-47B3-BFCF-4C709AF1C063}" type="pres">
      <dgm:prSet presAssocID="{E053BAC9-B4D8-457B-A3AD-B9FA7F626294}" presName="parTxOnlySpace" presStyleCnt="0"/>
      <dgm:spPr/>
    </dgm:pt>
    <dgm:pt modelId="{61E760C2-7BCA-4503-B261-4656EC5914A5}" type="pres">
      <dgm:prSet presAssocID="{9BC29336-0756-4C01-AA84-A841C3B16C0F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544908-63AB-47EB-BF45-EF0BE2C256F5}" type="pres">
      <dgm:prSet presAssocID="{4D00C1F4-D9E0-48DE-ACF6-ED63BFC02CB1}" presName="parTxOnlySpace" presStyleCnt="0"/>
      <dgm:spPr/>
    </dgm:pt>
    <dgm:pt modelId="{8DC96B8B-10E1-4642-B49C-73C7F30BB620}" type="pres">
      <dgm:prSet presAssocID="{EC7062C5-0DF8-49CF-9D57-D8ECE3193E6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4D4DDF-607A-4560-AC55-CCA78BAA5A8D}" type="pres">
      <dgm:prSet presAssocID="{724CF39C-8282-47A5-95E2-C59B3B8C50AF}" presName="parTxOnlySpace" presStyleCnt="0"/>
      <dgm:spPr/>
    </dgm:pt>
    <dgm:pt modelId="{5ACFD682-7C95-4B24-8EB1-A0DDB1BA4CA2}" type="pres">
      <dgm:prSet presAssocID="{9D20735E-C184-46E9-A381-10910C27415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21ED2F-4692-4121-B4AE-E77684C14F8F}" srcId="{039FC65C-BCF1-4DE9-A20A-1AF7A79CB42D}" destId="{58F3A587-934A-448D-8D43-F6FBB5E99DF4}" srcOrd="2" destOrd="0" parTransId="{860ACB15-EBC6-4075-9D59-82734816202A}" sibTransId="{E053BAC9-B4D8-457B-A3AD-B9FA7F626294}"/>
    <dgm:cxn modelId="{12D3175A-2154-40F7-8D9E-1C26C41D991F}" srcId="{039FC65C-BCF1-4DE9-A20A-1AF7A79CB42D}" destId="{9BC29336-0756-4C01-AA84-A841C3B16C0F}" srcOrd="3" destOrd="0" parTransId="{3C27D21C-82E9-4C1F-A64D-F560C3584409}" sibTransId="{4D00C1F4-D9E0-48DE-ACF6-ED63BFC02CB1}"/>
    <dgm:cxn modelId="{14A23AF5-8C9D-47AB-BD3C-D1DBB018AC8D}" srcId="{039FC65C-BCF1-4DE9-A20A-1AF7A79CB42D}" destId="{1455377D-A4C0-42EC-91AA-74344D4CE34F}" srcOrd="1" destOrd="0" parTransId="{A2531DB8-3D5B-4309-9490-7797C59D9071}" sibTransId="{1A23198E-18A6-4616-87E7-27403D0FF04D}"/>
    <dgm:cxn modelId="{6C93DF5F-E102-A448-8396-508DA6552363}" type="presOf" srcId="{EC7062C5-0DF8-49CF-9D57-D8ECE3193E67}" destId="{8DC96B8B-10E1-4642-B49C-73C7F30BB620}" srcOrd="0" destOrd="0" presId="urn:microsoft.com/office/officeart/2005/8/layout/chevron1"/>
    <dgm:cxn modelId="{E39C08A1-BFEF-B949-953E-087C7AE92FF8}" type="presOf" srcId="{58F3A587-934A-448D-8D43-F6FBB5E99DF4}" destId="{022E3703-2FCA-4158-ABD4-C19C23A1DCAC}" srcOrd="0" destOrd="0" presId="urn:microsoft.com/office/officeart/2005/8/layout/chevron1"/>
    <dgm:cxn modelId="{4CA075BD-55F0-4A4C-B19E-127D459DCA4A}" type="presOf" srcId="{039FC65C-BCF1-4DE9-A20A-1AF7A79CB42D}" destId="{1E16D298-49CE-4126-9D35-F0DD15E094FC}" srcOrd="0" destOrd="0" presId="urn:microsoft.com/office/officeart/2005/8/layout/chevron1"/>
    <dgm:cxn modelId="{CDC1D3F8-7456-6741-B988-CBCE5C27BAB9}" type="presOf" srcId="{5991683C-EC63-4F3E-990C-B1FDAF3220A3}" destId="{AF96CA09-4161-43A4-A1F9-104C424965CA}" srcOrd="0" destOrd="0" presId="urn:microsoft.com/office/officeart/2005/8/layout/chevron1"/>
    <dgm:cxn modelId="{475349F3-CD1A-4910-9F22-C91005E156E9}" srcId="{039FC65C-BCF1-4DE9-A20A-1AF7A79CB42D}" destId="{9D20735E-C184-46E9-A381-10910C274156}" srcOrd="5" destOrd="0" parTransId="{849FF466-D638-4C74-B0BE-9C595CE67B1E}" sibTransId="{900583A6-7F0F-46AD-BE0C-B778A73EE2CB}"/>
    <dgm:cxn modelId="{ACACA7EF-FD0F-CA4F-A9CD-54FB146A5699}" type="presOf" srcId="{9BC29336-0756-4C01-AA84-A841C3B16C0F}" destId="{61E760C2-7BCA-4503-B261-4656EC5914A5}" srcOrd="0" destOrd="0" presId="urn:microsoft.com/office/officeart/2005/8/layout/chevron1"/>
    <dgm:cxn modelId="{C42F57A9-DD7B-E345-BFD4-F573F401A148}" type="presOf" srcId="{1455377D-A4C0-42EC-91AA-74344D4CE34F}" destId="{3012AEC1-F2CA-4E7B-B37F-DBB7C97BAAD9}" srcOrd="0" destOrd="0" presId="urn:microsoft.com/office/officeart/2005/8/layout/chevron1"/>
    <dgm:cxn modelId="{7635CB37-F1A3-427B-9107-C9EF26BD5778}" srcId="{039FC65C-BCF1-4DE9-A20A-1AF7A79CB42D}" destId="{5991683C-EC63-4F3E-990C-B1FDAF3220A3}" srcOrd="0" destOrd="0" parTransId="{FB9CA4A5-E411-4D70-9829-B3564AA68B33}" sibTransId="{B5E17E5A-F769-4BEE-B27B-4264250CF84E}"/>
    <dgm:cxn modelId="{F69AA3FD-1170-B248-8590-1DB2A3142013}" type="presOf" srcId="{9D20735E-C184-46E9-A381-10910C274156}" destId="{5ACFD682-7C95-4B24-8EB1-A0DDB1BA4CA2}" srcOrd="0" destOrd="0" presId="urn:microsoft.com/office/officeart/2005/8/layout/chevron1"/>
    <dgm:cxn modelId="{04D31D3D-8A24-4710-B364-F2F1AF11DEB7}" srcId="{039FC65C-BCF1-4DE9-A20A-1AF7A79CB42D}" destId="{EC7062C5-0DF8-49CF-9D57-D8ECE3193E67}" srcOrd="4" destOrd="0" parTransId="{A4BE2F2B-704D-4D6C-B378-DF7EA8F50108}" sibTransId="{724CF39C-8282-47A5-95E2-C59B3B8C50AF}"/>
    <dgm:cxn modelId="{53B44548-39A7-D04E-A3D5-4B1DD5E9B138}" type="presParOf" srcId="{1E16D298-49CE-4126-9D35-F0DD15E094FC}" destId="{AF96CA09-4161-43A4-A1F9-104C424965CA}" srcOrd="0" destOrd="0" presId="urn:microsoft.com/office/officeart/2005/8/layout/chevron1"/>
    <dgm:cxn modelId="{928D00F7-4E7B-F94C-84ED-6E5B028E59C6}" type="presParOf" srcId="{1E16D298-49CE-4126-9D35-F0DD15E094FC}" destId="{2E75950C-AB28-4875-B896-A4078E4D18DD}" srcOrd="1" destOrd="0" presId="urn:microsoft.com/office/officeart/2005/8/layout/chevron1"/>
    <dgm:cxn modelId="{29FC1F1E-E5F5-BF49-A6FA-0EAA9C6918B1}" type="presParOf" srcId="{1E16D298-49CE-4126-9D35-F0DD15E094FC}" destId="{3012AEC1-F2CA-4E7B-B37F-DBB7C97BAAD9}" srcOrd="2" destOrd="0" presId="urn:microsoft.com/office/officeart/2005/8/layout/chevron1"/>
    <dgm:cxn modelId="{99414519-76E9-AD48-A41E-721E44717578}" type="presParOf" srcId="{1E16D298-49CE-4126-9D35-F0DD15E094FC}" destId="{3AC6DAC1-9AB5-4F60-95FF-8E5A70BF2104}" srcOrd="3" destOrd="0" presId="urn:microsoft.com/office/officeart/2005/8/layout/chevron1"/>
    <dgm:cxn modelId="{5E2FA6C1-681B-344C-ABFC-093FEB23B197}" type="presParOf" srcId="{1E16D298-49CE-4126-9D35-F0DD15E094FC}" destId="{022E3703-2FCA-4158-ABD4-C19C23A1DCAC}" srcOrd="4" destOrd="0" presId="urn:microsoft.com/office/officeart/2005/8/layout/chevron1"/>
    <dgm:cxn modelId="{D7AB877A-054B-8140-B669-B4920E1FE635}" type="presParOf" srcId="{1E16D298-49CE-4126-9D35-F0DD15E094FC}" destId="{933773D0-AA8F-47B3-BFCF-4C709AF1C063}" srcOrd="5" destOrd="0" presId="urn:microsoft.com/office/officeart/2005/8/layout/chevron1"/>
    <dgm:cxn modelId="{5CE4AF56-568A-5B4D-B43D-9DDECABA4D23}" type="presParOf" srcId="{1E16D298-49CE-4126-9D35-F0DD15E094FC}" destId="{61E760C2-7BCA-4503-B261-4656EC5914A5}" srcOrd="6" destOrd="0" presId="urn:microsoft.com/office/officeart/2005/8/layout/chevron1"/>
    <dgm:cxn modelId="{5F536563-94B0-C044-B48F-D1156196CC2F}" type="presParOf" srcId="{1E16D298-49CE-4126-9D35-F0DD15E094FC}" destId="{8C544908-63AB-47EB-BF45-EF0BE2C256F5}" srcOrd="7" destOrd="0" presId="urn:microsoft.com/office/officeart/2005/8/layout/chevron1"/>
    <dgm:cxn modelId="{52558D09-7E12-2F43-89B3-9A3CEF6EB2A9}" type="presParOf" srcId="{1E16D298-49CE-4126-9D35-F0DD15E094FC}" destId="{8DC96B8B-10E1-4642-B49C-73C7F30BB620}" srcOrd="8" destOrd="0" presId="urn:microsoft.com/office/officeart/2005/8/layout/chevron1"/>
    <dgm:cxn modelId="{29305A16-6B5B-6A44-88E4-897397AB3EF4}" type="presParOf" srcId="{1E16D298-49CE-4126-9D35-F0DD15E094FC}" destId="{6D4D4DDF-607A-4560-AC55-CCA78BAA5A8D}" srcOrd="9" destOrd="0" presId="urn:microsoft.com/office/officeart/2005/8/layout/chevron1"/>
    <dgm:cxn modelId="{29917194-C1C5-9C4F-8329-5E484421A1CC}" type="presParOf" srcId="{1E16D298-49CE-4126-9D35-F0DD15E094FC}" destId="{5ACFD682-7C95-4B24-8EB1-A0DDB1BA4CA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9FC65C-BCF1-4DE9-A20A-1AF7A79CB42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1790A9B-3EED-4556-BA34-A7477FABB703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smtClean="0"/>
            <a:t>$50 – </a:t>
          </a:r>
          <a:br>
            <a:rPr lang="en-US" dirty="0" smtClean="0"/>
          </a:br>
          <a:r>
            <a:rPr lang="en-US" dirty="0" smtClean="0"/>
            <a:t>$200</a:t>
          </a:r>
          <a:endParaRPr lang="en-US" dirty="0"/>
        </a:p>
      </dgm:t>
    </dgm:pt>
    <dgm:pt modelId="{4D920315-43BF-431C-A4F6-B7EBC758534E}" type="parTrans" cxnId="{E8506BCA-AA24-4227-81F4-3B7406A7B298}">
      <dgm:prSet/>
      <dgm:spPr/>
      <dgm:t>
        <a:bodyPr/>
        <a:lstStyle/>
        <a:p>
          <a:endParaRPr lang="en-US"/>
        </a:p>
      </dgm:t>
    </dgm:pt>
    <dgm:pt modelId="{5DB1CA68-F0E9-4CCA-AEB2-6A791362A0C5}" type="sibTrans" cxnId="{E8506BCA-AA24-4227-81F4-3B7406A7B298}">
      <dgm:prSet/>
      <dgm:spPr/>
      <dgm:t>
        <a:bodyPr/>
        <a:lstStyle/>
        <a:p>
          <a:endParaRPr lang="en-US"/>
        </a:p>
      </dgm:t>
    </dgm:pt>
    <dgm:pt modelId="{58F3A587-934A-448D-8D43-F6FBB5E99DF4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/>
            <a:t>$1,000 - $2,000</a:t>
          </a:r>
          <a:endParaRPr lang="en-US" dirty="0"/>
        </a:p>
      </dgm:t>
    </dgm:pt>
    <dgm:pt modelId="{860ACB15-EBC6-4075-9D59-82734816202A}" type="parTrans" cxnId="{2021ED2F-4692-4121-B4AE-E77684C14F8F}">
      <dgm:prSet/>
      <dgm:spPr/>
      <dgm:t>
        <a:bodyPr/>
        <a:lstStyle/>
        <a:p>
          <a:endParaRPr lang="en-US"/>
        </a:p>
      </dgm:t>
    </dgm:pt>
    <dgm:pt modelId="{E053BAC9-B4D8-457B-A3AD-B9FA7F626294}" type="sibTrans" cxnId="{2021ED2F-4692-4121-B4AE-E77684C14F8F}">
      <dgm:prSet/>
      <dgm:spPr/>
      <dgm:t>
        <a:bodyPr/>
        <a:lstStyle/>
        <a:p>
          <a:endParaRPr lang="en-US"/>
        </a:p>
      </dgm:t>
    </dgm:pt>
    <dgm:pt modelId="{9BC29336-0756-4C01-AA84-A841C3B16C0F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 smtClean="0"/>
            <a:t>$3,000 - $8,000</a:t>
          </a:r>
          <a:endParaRPr lang="en-US" dirty="0"/>
        </a:p>
      </dgm:t>
    </dgm:pt>
    <dgm:pt modelId="{3C27D21C-82E9-4C1F-A64D-F560C3584409}" type="parTrans" cxnId="{12D3175A-2154-40F7-8D9E-1C26C41D991F}">
      <dgm:prSet/>
      <dgm:spPr/>
      <dgm:t>
        <a:bodyPr/>
        <a:lstStyle/>
        <a:p>
          <a:endParaRPr lang="en-US"/>
        </a:p>
      </dgm:t>
    </dgm:pt>
    <dgm:pt modelId="{4D00C1F4-D9E0-48DE-ACF6-ED63BFC02CB1}" type="sibTrans" cxnId="{12D3175A-2154-40F7-8D9E-1C26C41D991F}">
      <dgm:prSet/>
      <dgm:spPr/>
      <dgm:t>
        <a:bodyPr/>
        <a:lstStyle/>
        <a:p>
          <a:endParaRPr lang="en-US"/>
        </a:p>
      </dgm:t>
    </dgm:pt>
    <dgm:pt modelId="{EC7062C5-0DF8-49CF-9D57-D8ECE3193E67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$25,000</a:t>
          </a:r>
          <a:r>
            <a:rPr lang="en-US" baseline="0" dirty="0" smtClean="0">
              <a:solidFill>
                <a:schemeClr val="tx1"/>
              </a:solidFill>
            </a:rPr>
            <a:t> – $75,000</a:t>
          </a:r>
          <a:endParaRPr lang="en-US" dirty="0">
            <a:solidFill>
              <a:schemeClr val="tx1"/>
            </a:solidFill>
          </a:endParaRPr>
        </a:p>
      </dgm:t>
    </dgm:pt>
    <dgm:pt modelId="{A4BE2F2B-704D-4D6C-B378-DF7EA8F50108}" type="parTrans" cxnId="{04D31D3D-8A24-4710-B364-F2F1AF11DEB7}">
      <dgm:prSet/>
      <dgm:spPr/>
      <dgm:t>
        <a:bodyPr/>
        <a:lstStyle/>
        <a:p>
          <a:endParaRPr lang="en-US"/>
        </a:p>
      </dgm:t>
    </dgm:pt>
    <dgm:pt modelId="{724CF39C-8282-47A5-95E2-C59B3B8C50AF}" type="sibTrans" cxnId="{04D31D3D-8A24-4710-B364-F2F1AF11DEB7}">
      <dgm:prSet/>
      <dgm:spPr/>
      <dgm:t>
        <a:bodyPr/>
        <a:lstStyle/>
        <a:p>
          <a:endParaRPr lang="en-US"/>
        </a:p>
      </dgm:t>
    </dgm:pt>
    <dgm:pt modelId="{9D20735E-C184-46E9-A381-10910C274156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$75,000 – $200,000</a:t>
          </a:r>
        </a:p>
      </dgm:t>
    </dgm:pt>
    <dgm:pt modelId="{849FF466-D638-4C74-B0BE-9C595CE67B1E}" type="parTrans" cxnId="{475349F3-CD1A-4910-9F22-C91005E156E9}">
      <dgm:prSet/>
      <dgm:spPr/>
      <dgm:t>
        <a:bodyPr/>
        <a:lstStyle/>
        <a:p>
          <a:endParaRPr lang="en-US"/>
        </a:p>
      </dgm:t>
    </dgm:pt>
    <dgm:pt modelId="{900583A6-7F0F-46AD-BE0C-B778A73EE2CB}" type="sibTrans" cxnId="{475349F3-CD1A-4910-9F22-C91005E156E9}">
      <dgm:prSet/>
      <dgm:spPr/>
      <dgm:t>
        <a:bodyPr/>
        <a:lstStyle/>
        <a:p>
          <a:endParaRPr lang="en-US"/>
        </a:p>
      </dgm:t>
    </dgm:pt>
    <dgm:pt modelId="{34F1600C-03A4-4F68-92CD-AB283213D5B2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dirty="0" smtClean="0"/>
            <a:t>$0-</a:t>
          </a:r>
          <a:br>
            <a:rPr lang="en-US" dirty="0" smtClean="0"/>
          </a:br>
          <a:r>
            <a:rPr lang="en-US" dirty="0" smtClean="0"/>
            <a:t>$10</a:t>
          </a:r>
          <a:endParaRPr lang="en-US" dirty="0"/>
        </a:p>
      </dgm:t>
    </dgm:pt>
    <dgm:pt modelId="{202734BE-14D7-4EE9-B1A6-7419E4CA49AD}" type="parTrans" cxnId="{6CD592B6-0030-453A-9015-57E2C291B59B}">
      <dgm:prSet/>
      <dgm:spPr/>
      <dgm:t>
        <a:bodyPr/>
        <a:lstStyle/>
        <a:p>
          <a:endParaRPr lang="en-US"/>
        </a:p>
      </dgm:t>
    </dgm:pt>
    <dgm:pt modelId="{E31884BE-D9F0-452E-94C8-D0C08587CED7}" type="sibTrans" cxnId="{6CD592B6-0030-453A-9015-57E2C291B59B}">
      <dgm:prSet/>
      <dgm:spPr/>
      <dgm:t>
        <a:bodyPr/>
        <a:lstStyle/>
        <a:p>
          <a:endParaRPr lang="en-US"/>
        </a:p>
      </dgm:t>
    </dgm:pt>
    <dgm:pt modelId="{1E16D298-49CE-4126-9D35-F0DD15E094FC}" type="pres">
      <dgm:prSet presAssocID="{039FC65C-BCF1-4DE9-A20A-1AF7A79CB42D}" presName="Name0" presStyleCnt="0">
        <dgm:presLayoutVars>
          <dgm:dir/>
          <dgm:animLvl val="lvl"/>
          <dgm:resizeHandles val="exact"/>
        </dgm:presLayoutVars>
      </dgm:prSet>
      <dgm:spPr/>
    </dgm:pt>
    <dgm:pt modelId="{05433523-BA1B-4A0D-BB48-ED312E88DCA8}" type="pres">
      <dgm:prSet presAssocID="{34F1600C-03A4-4F68-92CD-AB283213D5B2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A033BC-0A28-4FBF-BCC3-1ECA54862547}" type="pres">
      <dgm:prSet presAssocID="{E31884BE-D9F0-452E-94C8-D0C08587CED7}" presName="parTxOnlySpace" presStyleCnt="0"/>
      <dgm:spPr/>
    </dgm:pt>
    <dgm:pt modelId="{C59EC65B-5B18-4501-BCD2-D09435323CFF}" type="pres">
      <dgm:prSet presAssocID="{51790A9B-3EED-4556-BA34-A7477FABB703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D15580-2898-4CED-A4C0-1949D99A0571}" type="pres">
      <dgm:prSet presAssocID="{5DB1CA68-F0E9-4CCA-AEB2-6A791362A0C5}" presName="parTxOnlySpace" presStyleCnt="0"/>
      <dgm:spPr/>
    </dgm:pt>
    <dgm:pt modelId="{022E3703-2FCA-4158-ABD4-C19C23A1DCAC}" type="pres">
      <dgm:prSet presAssocID="{58F3A587-934A-448D-8D43-F6FBB5E99DF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3773D0-AA8F-47B3-BFCF-4C709AF1C063}" type="pres">
      <dgm:prSet presAssocID="{E053BAC9-B4D8-457B-A3AD-B9FA7F626294}" presName="parTxOnlySpace" presStyleCnt="0"/>
      <dgm:spPr/>
    </dgm:pt>
    <dgm:pt modelId="{61E760C2-7BCA-4503-B261-4656EC5914A5}" type="pres">
      <dgm:prSet presAssocID="{9BC29336-0756-4C01-AA84-A841C3B16C0F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544908-63AB-47EB-BF45-EF0BE2C256F5}" type="pres">
      <dgm:prSet presAssocID="{4D00C1F4-D9E0-48DE-ACF6-ED63BFC02CB1}" presName="parTxOnlySpace" presStyleCnt="0"/>
      <dgm:spPr/>
    </dgm:pt>
    <dgm:pt modelId="{8DC96B8B-10E1-4642-B49C-73C7F30BB620}" type="pres">
      <dgm:prSet presAssocID="{EC7062C5-0DF8-49CF-9D57-D8ECE3193E6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4D4DDF-607A-4560-AC55-CCA78BAA5A8D}" type="pres">
      <dgm:prSet presAssocID="{724CF39C-8282-47A5-95E2-C59B3B8C50AF}" presName="parTxOnlySpace" presStyleCnt="0"/>
      <dgm:spPr/>
    </dgm:pt>
    <dgm:pt modelId="{5ACFD682-7C95-4B24-8EB1-A0DDB1BA4CA2}" type="pres">
      <dgm:prSet presAssocID="{9D20735E-C184-46E9-A381-10910C274156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506BCA-AA24-4227-81F4-3B7406A7B298}" srcId="{039FC65C-BCF1-4DE9-A20A-1AF7A79CB42D}" destId="{51790A9B-3EED-4556-BA34-A7477FABB703}" srcOrd="1" destOrd="0" parTransId="{4D920315-43BF-431C-A4F6-B7EBC758534E}" sibTransId="{5DB1CA68-F0E9-4CCA-AEB2-6A791362A0C5}"/>
    <dgm:cxn modelId="{6AC111C7-DAD0-9342-8F58-CDB0710E6137}" type="presOf" srcId="{EC7062C5-0DF8-49CF-9D57-D8ECE3193E67}" destId="{8DC96B8B-10E1-4642-B49C-73C7F30BB620}" srcOrd="0" destOrd="0" presId="urn:microsoft.com/office/officeart/2005/8/layout/chevron1"/>
    <dgm:cxn modelId="{6CD592B6-0030-453A-9015-57E2C291B59B}" srcId="{039FC65C-BCF1-4DE9-A20A-1AF7A79CB42D}" destId="{34F1600C-03A4-4F68-92CD-AB283213D5B2}" srcOrd="0" destOrd="0" parTransId="{202734BE-14D7-4EE9-B1A6-7419E4CA49AD}" sibTransId="{E31884BE-D9F0-452E-94C8-D0C08587CED7}"/>
    <dgm:cxn modelId="{2021ED2F-4692-4121-B4AE-E77684C14F8F}" srcId="{039FC65C-BCF1-4DE9-A20A-1AF7A79CB42D}" destId="{58F3A587-934A-448D-8D43-F6FBB5E99DF4}" srcOrd="2" destOrd="0" parTransId="{860ACB15-EBC6-4075-9D59-82734816202A}" sibTransId="{E053BAC9-B4D8-457B-A3AD-B9FA7F626294}"/>
    <dgm:cxn modelId="{C40D1EFF-1369-1447-98F4-B130EC74A634}" type="presOf" srcId="{34F1600C-03A4-4F68-92CD-AB283213D5B2}" destId="{05433523-BA1B-4A0D-BB48-ED312E88DCA8}" srcOrd="0" destOrd="0" presId="urn:microsoft.com/office/officeart/2005/8/layout/chevron1"/>
    <dgm:cxn modelId="{12D3175A-2154-40F7-8D9E-1C26C41D991F}" srcId="{039FC65C-BCF1-4DE9-A20A-1AF7A79CB42D}" destId="{9BC29336-0756-4C01-AA84-A841C3B16C0F}" srcOrd="3" destOrd="0" parTransId="{3C27D21C-82E9-4C1F-A64D-F560C3584409}" sibTransId="{4D00C1F4-D9E0-48DE-ACF6-ED63BFC02CB1}"/>
    <dgm:cxn modelId="{73E2E6C2-85D7-C644-BB54-58641B7F997B}" type="presOf" srcId="{58F3A587-934A-448D-8D43-F6FBB5E99DF4}" destId="{022E3703-2FCA-4158-ABD4-C19C23A1DCAC}" srcOrd="0" destOrd="0" presId="urn:microsoft.com/office/officeart/2005/8/layout/chevron1"/>
    <dgm:cxn modelId="{09F95781-F524-9449-A2F0-54356826C17D}" type="presOf" srcId="{51790A9B-3EED-4556-BA34-A7477FABB703}" destId="{C59EC65B-5B18-4501-BCD2-D09435323CFF}" srcOrd="0" destOrd="0" presId="urn:microsoft.com/office/officeart/2005/8/layout/chevron1"/>
    <dgm:cxn modelId="{754EF747-1CEF-1A4F-8BFE-7CB84D921E2B}" type="presOf" srcId="{9BC29336-0756-4C01-AA84-A841C3B16C0F}" destId="{61E760C2-7BCA-4503-B261-4656EC5914A5}" srcOrd="0" destOrd="0" presId="urn:microsoft.com/office/officeart/2005/8/layout/chevron1"/>
    <dgm:cxn modelId="{475349F3-CD1A-4910-9F22-C91005E156E9}" srcId="{039FC65C-BCF1-4DE9-A20A-1AF7A79CB42D}" destId="{9D20735E-C184-46E9-A381-10910C274156}" srcOrd="5" destOrd="0" parTransId="{849FF466-D638-4C74-B0BE-9C595CE67B1E}" sibTransId="{900583A6-7F0F-46AD-BE0C-B778A73EE2CB}"/>
    <dgm:cxn modelId="{100301C5-0F6C-ED49-8D8F-8F24EADA9485}" type="presOf" srcId="{9D20735E-C184-46E9-A381-10910C274156}" destId="{5ACFD682-7C95-4B24-8EB1-A0DDB1BA4CA2}" srcOrd="0" destOrd="0" presId="urn:microsoft.com/office/officeart/2005/8/layout/chevron1"/>
    <dgm:cxn modelId="{04D31D3D-8A24-4710-B364-F2F1AF11DEB7}" srcId="{039FC65C-BCF1-4DE9-A20A-1AF7A79CB42D}" destId="{EC7062C5-0DF8-49CF-9D57-D8ECE3193E67}" srcOrd="4" destOrd="0" parTransId="{A4BE2F2B-704D-4D6C-B378-DF7EA8F50108}" sibTransId="{724CF39C-8282-47A5-95E2-C59B3B8C50AF}"/>
    <dgm:cxn modelId="{DF942B49-DF90-1A4A-99CD-EDF390DA3DA6}" type="presOf" srcId="{039FC65C-BCF1-4DE9-A20A-1AF7A79CB42D}" destId="{1E16D298-49CE-4126-9D35-F0DD15E094FC}" srcOrd="0" destOrd="0" presId="urn:microsoft.com/office/officeart/2005/8/layout/chevron1"/>
    <dgm:cxn modelId="{FCA36C07-8FEA-F94F-B109-659F6E6A4B49}" type="presParOf" srcId="{1E16D298-49CE-4126-9D35-F0DD15E094FC}" destId="{05433523-BA1B-4A0D-BB48-ED312E88DCA8}" srcOrd="0" destOrd="0" presId="urn:microsoft.com/office/officeart/2005/8/layout/chevron1"/>
    <dgm:cxn modelId="{CE483F07-BBD5-2442-8608-18196833808A}" type="presParOf" srcId="{1E16D298-49CE-4126-9D35-F0DD15E094FC}" destId="{CAA033BC-0A28-4FBF-BCC3-1ECA54862547}" srcOrd="1" destOrd="0" presId="urn:microsoft.com/office/officeart/2005/8/layout/chevron1"/>
    <dgm:cxn modelId="{03969901-1D7B-1C41-B93B-71834AD52971}" type="presParOf" srcId="{1E16D298-49CE-4126-9D35-F0DD15E094FC}" destId="{C59EC65B-5B18-4501-BCD2-D09435323CFF}" srcOrd="2" destOrd="0" presId="urn:microsoft.com/office/officeart/2005/8/layout/chevron1"/>
    <dgm:cxn modelId="{3EEF0624-4BCB-944B-8ADB-38B34E9C8035}" type="presParOf" srcId="{1E16D298-49CE-4126-9D35-F0DD15E094FC}" destId="{41D15580-2898-4CED-A4C0-1949D99A0571}" srcOrd="3" destOrd="0" presId="urn:microsoft.com/office/officeart/2005/8/layout/chevron1"/>
    <dgm:cxn modelId="{4267F584-5CC4-0E44-B8F1-B2A4A5E00769}" type="presParOf" srcId="{1E16D298-49CE-4126-9D35-F0DD15E094FC}" destId="{022E3703-2FCA-4158-ABD4-C19C23A1DCAC}" srcOrd="4" destOrd="0" presId="urn:microsoft.com/office/officeart/2005/8/layout/chevron1"/>
    <dgm:cxn modelId="{B1F97DD9-97BB-CE4A-B6C8-128EFA2C85AC}" type="presParOf" srcId="{1E16D298-49CE-4126-9D35-F0DD15E094FC}" destId="{933773D0-AA8F-47B3-BFCF-4C709AF1C063}" srcOrd="5" destOrd="0" presId="urn:microsoft.com/office/officeart/2005/8/layout/chevron1"/>
    <dgm:cxn modelId="{004D32E4-A9D1-A04F-B936-7BF6A4116C7C}" type="presParOf" srcId="{1E16D298-49CE-4126-9D35-F0DD15E094FC}" destId="{61E760C2-7BCA-4503-B261-4656EC5914A5}" srcOrd="6" destOrd="0" presId="urn:microsoft.com/office/officeart/2005/8/layout/chevron1"/>
    <dgm:cxn modelId="{8288D4C2-2731-8246-A68B-057918BCBE2B}" type="presParOf" srcId="{1E16D298-49CE-4126-9D35-F0DD15E094FC}" destId="{8C544908-63AB-47EB-BF45-EF0BE2C256F5}" srcOrd="7" destOrd="0" presId="urn:microsoft.com/office/officeart/2005/8/layout/chevron1"/>
    <dgm:cxn modelId="{43A9AB97-AD18-B34B-AF43-727CADFABBF4}" type="presParOf" srcId="{1E16D298-49CE-4126-9D35-F0DD15E094FC}" destId="{8DC96B8B-10E1-4642-B49C-73C7F30BB620}" srcOrd="8" destOrd="0" presId="urn:microsoft.com/office/officeart/2005/8/layout/chevron1"/>
    <dgm:cxn modelId="{292C13FA-A890-2A4F-BB7A-3FFE8233B855}" type="presParOf" srcId="{1E16D298-49CE-4126-9D35-F0DD15E094FC}" destId="{6D4D4DDF-607A-4560-AC55-CCA78BAA5A8D}" srcOrd="9" destOrd="0" presId="urn:microsoft.com/office/officeart/2005/8/layout/chevron1"/>
    <dgm:cxn modelId="{C7B915F0-0C40-1546-BFD9-8BF4D39A8390}" type="presParOf" srcId="{1E16D298-49CE-4126-9D35-F0DD15E094FC}" destId="{5ACFD682-7C95-4B24-8EB1-A0DDB1BA4CA2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D03C9B-3FEC-47FC-956A-77E92307A58E}" type="doc">
      <dgm:prSet loTypeId="urn:microsoft.com/office/officeart/2005/8/layout/radial5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30CF0738-EB08-4F06-A626-6A73AD4F813F}">
      <dgm:prSet phldrT="[Text]"/>
      <dgm:spPr>
        <a:solidFill>
          <a:schemeClr val="bg2"/>
        </a:solidFill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1" dirty="0" smtClean="0">
              <a:latin typeface="Myriad Pro"/>
              <a:cs typeface="Myriad Pro"/>
            </a:rPr>
            <a:t>Market Adoption</a:t>
          </a:r>
          <a:endParaRPr lang="en-US" b="1" dirty="0">
            <a:latin typeface="Myriad Pro"/>
            <a:cs typeface="Myriad Pro"/>
          </a:endParaRPr>
        </a:p>
      </dgm:t>
    </dgm:pt>
    <dgm:pt modelId="{E196CE17-67CF-4C24-88A0-6EEEA3B4A1A1}" type="parTrans" cxnId="{792540B7-2FCA-4D51-A0A6-9E83679DEDA5}">
      <dgm:prSet/>
      <dgm:spPr/>
      <dgm:t>
        <a:bodyPr/>
        <a:lstStyle/>
        <a:p>
          <a:endParaRPr lang="en-US"/>
        </a:p>
      </dgm:t>
    </dgm:pt>
    <dgm:pt modelId="{53E41436-5E7F-4281-9E60-A6BA05406844}" type="sibTrans" cxnId="{792540B7-2FCA-4D51-A0A6-9E83679DEDA5}">
      <dgm:prSet/>
      <dgm:spPr/>
      <dgm:t>
        <a:bodyPr/>
        <a:lstStyle/>
        <a:p>
          <a:endParaRPr lang="en-US"/>
        </a:p>
      </dgm:t>
    </dgm:pt>
    <dgm:pt modelId="{15D72BA7-F5E3-4DFD-B28C-21260CE6689A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  <a:cs typeface="Myriad Pro"/>
            </a:rPr>
            <a:t>Continuing Medical Education</a:t>
          </a:r>
          <a:endParaRPr lang="en-US" dirty="0">
            <a:latin typeface="Myriad Pro"/>
            <a:cs typeface="Myriad Pro"/>
          </a:endParaRPr>
        </a:p>
      </dgm:t>
    </dgm:pt>
    <dgm:pt modelId="{6F0055B8-4828-483A-A15E-7550D7883156}" type="parTrans" cxnId="{F72D0FE4-25E5-4E6B-94C5-04F7F21849A1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82F80D3A-9547-440D-A3CF-E75208A7223E}" type="sibTrans" cxnId="{F72D0FE4-25E5-4E6B-94C5-04F7F21849A1}">
      <dgm:prSet/>
      <dgm:spPr/>
      <dgm:t>
        <a:bodyPr/>
        <a:lstStyle/>
        <a:p>
          <a:endParaRPr lang="en-US"/>
        </a:p>
      </dgm:t>
    </dgm:pt>
    <dgm:pt modelId="{5EAB5131-5046-4977-BBC6-62413C6A108D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  <a:cs typeface="Myriad Pro"/>
            </a:rPr>
            <a:t>Conferences</a:t>
          </a:r>
        </a:p>
      </dgm:t>
    </dgm:pt>
    <dgm:pt modelId="{3C6B0723-D08C-4BC2-B607-85516B621FE6}" type="parTrans" cxnId="{6F2379D2-EECB-4A77-815D-E820823193C0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A79CE199-4695-41A3-B326-A0BD255D89EB}" type="sibTrans" cxnId="{6F2379D2-EECB-4A77-815D-E820823193C0}">
      <dgm:prSet/>
      <dgm:spPr/>
      <dgm:t>
        <a:bodyPr/>
        <a:lstStyle/>
        <a:p>
          <a:endParaRPr lang="en-US"/>
        </a:p>
      </dgm:t>
    </dgm:pt>
    <dgm:pt modelId="{B71A268D-DC8A-436D-AC48-53DB699D1D0B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  <a:cs typeface="Myriad Pro"/>
            </a:rPr>
            <a:t>Medical Journals</a:t>
          </a:r>
          <a:endParaRPr lang="en-US" dirty="0">
            <a:latin typeface="Myriad Pro"/>
            <a:cs typeface="Myriad Pro"/>
          </a:endParaRPr>
        </a:p>
      </dgm:t>
    </dgm:pt>
    <dgm:pt modelId="{DE916831-F0B6-4B4D-9EF6-3AAF94B67E12}" type="sibTrans" cxnId="{358E09EC-1D38-4EE4-B916-0ADF6BE707ED}">
      <dgm:prSet/>
      <dgm:spPr/>
      <dgm:t>
        <a:bodyPr/>
        <a:lstStyle/>
        <a:p>
          <a:endParaRPr lang="en-US"/>
        </a:p>
      </dgm:t>
    </dgm:pt>
    <dgm:pt modelId="{75235F2E-B2C2-426A-AD90-47C1D313052E}" type="parTrans" cxnId="{358E09EC-1D38-4EE4-B916-0ADF6BE707ED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B48586EB-BF03-490D-BDCF-9E6FCFAEDAFE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  <a:cs typeface="Myriad Pro"/>
            </a:rPr>
            <a:t>Key Opinion Leaders (KOLs)</a:t>
          </a:r>
        </a:p>
      </dgm:t>
    </dgm:pt>
    <dgm:pt modelId="{3B15C78A-E7FE-4D67-AC81-561A51393700}" type="sibTrans" cxnId="{57BB0779-B2D0-4A5B-8C93-105448472522}">
      <dgm:prSet/>
      <dgm:spPr/>
      <dgm:t>
        <a:bodyPr/>
        <a:lstStyle/>
        <a:p>
          <a:endParaRPr lang="en-US"/>
        </a:p>
      </dgm:t>
    </dgm:pt>
    <dgm:pt modelId="{F73D5AA2-692E-4B37-9224-FF8CF03414D2}" type="parTrans" cxnId="{57BB0779-B2D0-4A5B-8C93-105448472522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5557CA98-F33C-482F-99BF-FD58433BC335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  <a:cs typeface="Myriad Pro"/>
            </a:rPr>
            <a:t>Breast Cancer Advocacy</a:t>
          </a:r>
          <a:r>
            <a:rPr lang="en-US" baseline="0" dirty="0" smtClean="0">
              <a:latin typeface="Myriad Pro"/>
              <a:cs typeface="Myriad Pro"/>
            </a:rPr>
            <a:t> Groups</a:t>
          </a:r>
          <a:endParaRPr lang="en-US" dirty="0" smtClean="0">
            <a:latin typeface="Myriad Pro"/>
            <a:cs typeface="Myriad Pro"/>
          </a:endParaRPr>
        </a:p>
      </dgm:t>
    </dgm:pt>
    <dgm:pt modelId="{24A38E2D-52D8-4931-A58E-B4C5CBECD5DD}" type="sibTrans" cxnId="{93706F73-6819-462A-B1A5-F5AF792B95E1}">
      <dgm:prSet/>
      <dgm:spPr/>
      <dgm:t>
        <a:bodyPr/>
        <a:lstStyle/>
        <a:p>
          <a:endParaRPr lang="en-US"/>
        </a:p>
      </dgm:t>
    </dgm:pt>
    <dgm:pt modelId="{7026B7AE-55D1-4404-8E2D-4B6DA4DDFD81}" type="parTrans" cxnId="{93706F73-6819-462A-B1A5-F5AF792B95E1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05832D15-64B2-4D88-9D65-B62065E0F414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  <a:cs typeface="Myriad Pro"/>
            </a:rPr>
            <a:t>American College of Obstetricians and Gynecologists (ACOG)</a:t>
          </a:r>
        </a:p>
      </dgm:t>
    </dgm:pt>
    <dgm:pt modelId="{1CE84966-F8A2-4B55-BD5F-F36CC6F04DD8}" type="parTrans" cxnId="{923E95ED-EB7E-4EF3-81A4-802E678A6497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1E4D9451-85E4-4A2C-883D-A62DE7651E55}" type="sibTrans" cxnId="{923E95ED-EB7E-4EF3-81A4-802E678A6497}">
      <dgm:prSet/>
      <dgm:spPr/>
      <dgm:t>
        <a:bodyPr/>
        <a:lstStyle/>
        <a:p>
          <a:endParaRPr lang="en-US"/>
        </a:p>
      </dgm:t>
    </dgm:pt>
    <dgm:pt modelId="{E1479CCF-612E-42FE-8C53-647F86514E52}" type="pres">
      <dgm:prSet presAssocID="{98D03C9B-3FEC-47FC-956A-77E92307A58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462001-CBE1-41A3-AC43-18A8F63E1203}" type="pres">
      <dgm:prSet presAssocID="{30CF0738-EB08-4F06-A626-6A73AD4F813F}" presName="centerShape" presStyleLbl="node0" presStyleIdx="0" presStyleCnt="1" custScaleX="148149" custScaleY="82519" custLinFactNeighborX="0" custLinFactNeighborY="-3131"/>
      <dgm:spPr/>
      <dgm:t>
        <a:bodyPr/>
        <a:lstStyle/>
        <a:p>
          <a:endParaRPr lang="en-US"/>
        </a:p>
      </dgm:t>
    </dgm:pt>
    <dgm:pt modelId="{A330D7BF-3568-42D9-B5DF-6DACC6E08AAE}" type="pres">
      <dgm:prSet presAssocID="{F73D5AA2-692E-4B37-9224-FF8CF03414D2}" presName="parTrans" presStyleLbl="sibTrans2D1" presStyleIdx="0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E2C5BFC0-EFBE-4872-AA0B-7E6C62BC5DEE}" type="pres">
      <dgm:prSet presAssocID="{F73D5AA2-692E-4B37-9224-FF8CF03414D2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BD9FD2D8-B965-4596-AD58-F92B3B3EABDE}" type="pres">
      <dgm:prSet presAssocID="{B48586EB-BF03-490D-BDCF-9E6FCFAEDAFE}" presName="node" presStyleLbl="node1" presStyleIdx="0" presStyleCnt="6" custScaleX="162511" custScaleY="94752" custRadScaleRad="106973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D69A8-02CC-4896-AD15-E67875BFD0A2}" type="pres">
      <dgm:prSet presAssocID="{75235F2E-B2C2-426A-AD90-47C1D313052E}" presName="parTrans" presStyleLbl="sibTrans2D1" presStyleIdx="1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131E39B1-01F1-4077-9818-E3D8033559DD}" type="pres">
      <dgm:prSet presAssocID="{75235F2E-B2C2-426A-AD90-47C1D313052E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E0C70160-CD58-4D88-90DF-B0259EA2F74F}" type="pres">
      <dgm:prSet presAssocID="{B71A268D-DC8A-436D-AC48-53DB699D1D0B}" presName="node" presStyleLbl="node1" presStyleIdx="1" presStyleCnt="6" custScaleX="162511" custScaleY="94752" custRadScaleRad="155920" custRadScaleInc="257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7F45F-A1E2-40E8-9A58-7CFD6CC76DD0}" type="pres">
      <dgm:prSet presAssocID="{6F0055B8-4828-483A-A15E-7550D7883156}" presName="parTrans" presStyleLbl="sibTrans2D1" presStyleIdx="2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A138D5EE-361E-4BB7-AF0E-9AAC489E57E4}" type="pres">
      <dgm:prSet presAssocID="{6F0055B8-4828-483A-A15E-7550D7883156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F0E99F5-919C-4A2C-9C65-4A8CD19EC3DE}" type="pres">
      <dgm:prSet presAssocID="{15D72BA7-F5E3-4DFD-B28C-21260CE6689A}" presName="node" presStyleLbl="node1" presStyleIdx="2" presStyleCnt="6" custScaleX="162511" custScaleY="94752" custRadScaleRad="146965" custRadScaleInc="-319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F3A6D9-F3FD-4D90-80C1-E5D7E064B09D}" type="pres">
      <dgm:prSet presAssocID="{3C6B0723-D08C-4BC2-B607-85516B621FE6}" presName="parTrans" presStyleLbl="sibTrans2D1" presStyleIdx="3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CA149048-ED39-4ED0-B7D3-3F6E56104486}" type="pres">
      <dgm:prSet presAssocID="{3C6B0723-D08C-4BC2-B607-85516B621FE6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23068116-A3DB-446D-80DB-B8184146371D}" type="pres">
      <dgm:prSet presAssocID="{5EAB5131-5046-4977-BBC6-62413C6A108D}" presName="node" presStyleLbl="node1" presStyleIdx="3" presStyleCnt="6" custScaleX="162511" custScaleY="94752" custRadScaleRad="93957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E52705-B528-4E3C-A905-8E617A4C079B}" type="pres">
      <dgm:prSet presAssocID="{7026B7AE-55D1-4404-8E2D-4B6DA4DDFD81}" presName="parTrans" presStyleLbl="sibTrans2D1" presStyleIdx="4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6274D7E1-3FFA-4184-B867-05F1335F011C}" type="pres">
      <dgm:prSet presAssocID="{7026B7AE-55D1-4404-8E2D-4B6DA4DDFD81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994524ED-8FC6-4A5F-AB50-BA2C337AF06D}" type="pres">
      <dgm:prSet presAssocID="{5557CA98-F33C-482F-99BF-FD58433BC335}" presName="node" presStyleLbl="node1" presStyleIdx="4" presStyleCnt="6" custScaleX="162511" custScaleY="94752" custRadScaleRad="147892" custRadScaleInc="33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7449EB-6ABA-48B5-BA71-0137E34F5882}" type="pres">
      <dgm:prSet presAssocID="{1CE84966-F8A2-4B55-BD5F-F36CC6F04DD8}" presName="parTrans" presStyleLbl="sibTrans2D1" presStyleIdx="5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F544B661-3646-4258-930A-875FAB88DF19}" type="pres">
      <dgm:prSet presAssocID="{1CE84966-F8A2-4B55-BD5F-F36CC6F04DD8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5BEBD4D3-F6D9-4F91-8FF1-26DDC720DA0E}" type="pres">
      <dgm:prSet presAssocID="{05832D15-64B2-4D88-9D65-B62065E0F414}" presName="node" presStyleLbl="node1" presStyleIdx="5" presStyleCnt="6" custScaleX="162511" custScaleY="94752" custRadScaleRad="155875" custRadScaleInc="-256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5B6DBB-511E-974E-BBFE-D436687CA1DB}" type="presOf" srcId="{15D72BA7-F5E3-4DFD-B28C-21260CE6689A}" destId="{BF0E99F5-919C-4A2C-9C65-4A8CD19EC3DE}" srcOrd="0" destOrd="0" presId="urn:microsoft.com/office/officeart/2005/8/layout/radial5"/>
    <dgm:cxn modelId="{17C427A4-D582-E144-BD0C-32B15BEB9880}" type="presOf" srcId="{B48586EB-BF03-490D-BDCF-9E6FCFAEDAFE}" destId="{BD9FD2D8-B965-4596-AD58-F92B3B3EABDE}" srcOrd="0" destOrd="0" presId="urn:microsoft.com/office/officeart/2005/8/layout/radial5"/>
    <dgm:cxn modelId="{1C783E6F-9D46-C644-92FD-9E4DA59B8663}" type="presOf" srcId="{5EAB5131-5046-4977-BBC6-62413C6A108D}" destId="{23068116-A3DB-446D-80DB-B8184146371D}" srcOrd="0" destOrd="0" presId="urn:microsoft.com/office/officeart/2005/8/layout/radial5"/>
    <dgm:cxn modelId="{358E09EC-1D38-4EE4-B916-0ADF6BE707ED}" srcId="{30CF0738-EB08-4F06-A626-6A73AD4F813F}" destId="{B71A268D-DC8A-436D-AC48-53DB699D1D0B}" srcOrd="1" destOrd="0" parTransId="{75235F2E-B2C2-426A-AD90-47C1D313052E}" sibTransId="{DE916831-F0B6-4B4D-9EF6-3AAF94B67E12}"/>
    <dgm:cxn modelId="{3F4AAFB2-D186-8743-8D94-C18775C3F5BE}" type="presOf" srcId="{1CE84966-F8A2-4B55-BD5F-F36CC6F04DD8}" destId="{DF7449EB-6ABA-48B5-BA71-0137E34F5882}" srcOrd="0" destOrd="0" presId="urn:microsoft.com/office/officeart/2005/8/layout/radial5"/>
    <dgm:cxn modelId="{93DF6CE7-5395-744B-9C73-DB93D7C212A4}" type="presOf" srcId="{05832D15-64B2-4D88-9D65-B62065E0F414}" destId="{5BEBD4D3-F6D9-4F91-8FF1-26DDC720DA0E}" srcOrd="0" destOrd="0" presId="urn:microsoft.com/office/officeart/2005/8/layout/radial5"/>
    <dgm:cxn modelId="{4F2DB3EE-C3C7-4547-A488-1A604BDC6A49}" type="presOf" srcId="{1CE84966-F8A2-4B55-BD5F-F36CC6F04DD8}" destId="{F544B661-3646-4258-930A-875FAB88DF19}" srcOrd="1" destOrd="0" presId="urn:microsoft.com/office/officeart/2005/8/layout/radial5"/>
    <dgm:cxn modelId="{27354FA0-44A8-6B49-AEB3-0D21B51F32BD}" type="presOf" srcId="{98D03C9B-3FEC-47FC-956A-77E92307A58E}" destId="{E1479CCF-612E-42FE-8C53-647F86514E52}" srcOrd="0" destOrd="0" presId="urn:microsoft.com/office/officeart/2005/8/layout/radial5"/>
    <dgm:cxn modelId="{2004844A-6E3D-F446-8820-5C32A7A2903D}" type="presOf" srcId="{6F0055B8-4828-483A-A15E-7550D7883156}" destId="{04F7F45F-A1E2-40E8-9A58-7CFD6CC76DD0}" srcOrd="0" destOrd="0" presId="urn:microsoft.com/office/officeart/2005/8/layout/radial5"/>
    <dgm:cxn modelId="{6F2379D2-EECB-4A77-815D-E820823193C0}" srcId="{30CF0738-EB08-4F06-A626-6A73AD4F813F}" destId="{5EAB5131-5046-4977-BBC6-62413C6A108D}" srcOrd="3" destOrd="0" parTransId="{3C6B0723-D08C-4BC2-B607-85516B621FE6}" sibTransId="{A79CE199-4695-41A3-B326-A0BD255D89EB}"/>
    <dgm:cxn modelId="{923E95ED-EB7E-4EF3-81A4-802E678A6497}" srcId="{30CF0738-EB08-4F06-A626-6A73AD4F813F}" destId="{05832D15-64B2-4D88-9D65-B62065E0F414}" srcOrd="5" destOrd="0" parTransId="{1CE84966-F8A2-4B55-BD5F-F36CC6F04DD8}" sibTransId="{1E4D9451-85E4-4A2C-883D-A62DE7651E55}"/>
    <dgm:cxn modelId="{893D3A3F-8E74-ED49-B579-2F28977B40C0}" type="presOf" srcId="{B71A268D-DC8A-436D-AC48-53DB699D1D0B}" destId="{E0C70160-CD58-4D88-90DF-B0259EA2F74F}" srcOrd="0" destOrd="0" presId="urn:microsoft.com/office/officeart/2005/8/layout/radial5"/>
    <dgm:cxn modelId="{29A12AC6-5688-974C-A4FB-6BCFD409605C}" type="presOf" srcId="{6F0055B8-4828-483A-A15E-7550D7883156}" destId="{A138D5EE-361E-4BB7-AF0E-9AAC489E57E4}" srcOrd="1" destOrd="0" presId="urn:microsoft.com/office/officeart/2005/8/layout/radial5"/>
    <dgm:cxn modelId="{ACEBD28B-11F5-D54D-A0B3-61BE8337021F}" type="presOf" srcId="{75235F2E-B2C2-426A-AD90-47C1D313052E}" destId="{494D69A8-02CC-4896-AD15-E67875BFD0A2}" srcOrd="0" destOrd="0" presId="urn:microsoft.com/office/officeart/2005/8/layout/radial5"/>
    <dgm:cxn modelId="{BCEB33E7-AEA6-B74B-B7CD-C48BE732455A}" type="presOf" srcId="{7026B7AE-55D1-4404-8E2D-4B6DA4DDFD81}" destId="{68E52705-B528-4E3C-A905-8E617A4C079B}" srcOrd="0" destOrd="0" presId="urn:microsoft.com/office/officeart/2005/8/layout/radial5"/>
    <dgm:cxn modelId="{93706F73-6819-462A-B1A5-F5AF792B95E1}" srcId="{30CF0738-EB08-4F06-A626-6A73AD4F813F}" destId="{5557CA98-F33C-482F-99BF-FD58433BC335}" srcOrd="4" destOrd="0" parTransId="{7026B7AE-55D1-4404-8E2D-4B6DA4DDFD81}" sibTransId="{24A38E2D-52D8-4931-A58E-B4C5CBECD5DD}"/>
    <dgm:cxn modelId="{1950933C-C624-9E49-B5BC-11DFDFAB5E4F}" type="presOf" srcId="{7026B7AE-55D1-4404-8E2D-4B6DA4DDFD81}" destId="{6274D7E1-3FFA-4184-B867-05F1335F011C}" srcOrd="1" destOrd="0" presId="urn:microsoft.com/office/officeart/2005/8/layout/radial5"/>
    <dgm:cxn modelId="{792540B7-2FCA-4D51-A0A6-9E83679DEDA5}" srcId="{98D03C9B-3FEC-47FC-956A-77E92307A58E}" destId="{30CF0738-EB08-4F06-A626-6A73AD4F813F}" srcOrd="0" destOrd="0" parTransId="{E196CE17-67CF-4C24-88A0-6EEEA3B4A1A1}" sibTransId="{53E41436-5E7F-4281-9E60-A6BA05406844}"/>
    <dgm:cxn modelId="{4A684789-D465-3A49-A35A-902BBB5CCB55}" type="presOf" srcId="{5557CA98-F33C-482F-99BF-FD58433BC335}" destId="{994524ED-8FC6-4A5F-AB50-BA2C337AF06D}" srcOrd="0" destOrd="0" presId="urn:microsoft.com/office/officeart/2005/8/layout/radial5"/>
    <dgm:cxn modelId="{6D8BB36D-F5B4-6B45-ACAB-5D1FCEA116E3}" type="presOf" srcId="{3C6B0723-D08C-4BC2-B607-85516B621FE6}" destId="{52F3A6D9-F3FD-4D90-80C1-E5D7E064B09D}" srcOrd="0" destOrd="0" presId="urn:microsoft.com/office/officeart/2005/8/layout/radial5"/>
    <dgm:cxn modelId="{4CF4FB21-0C73-1149-8AC5-35FC8F2AF2DB}" type="presOf" srcId="{30CF0738-EB08-4F06-A626-6A73AD4F813F}" destId="{19462001-CBE1-41A3-AC43-18A8F63E1203}" srcOrd="0" destOrd="0" presId="urn:microsoft.com/office/officeart/2005/8/layout/radial5"/>
    <dgm:cxn modelId="{6137C89C-38E0-6A48-81D9-7F58D43B1323}" type="presOf" srcId="{F73D5AA2-692E-4B37-9224-FF8CF03414D2}" destId="{A330D7BF-3568-42D9-B5DF-6DACC6E08AAE}" srcOrd="0" destOrd="0" presId="urn:microsoft.com/office/officeart/2005/8/layout/radial5"/>
    <dgm:cxn modelId="{57BB0779-B2D0-4A5B-8C93-105448472522}" srcId="{30CF0738-EB08-4F06-A626-6A73AD4F813F}" destId="{B48586EB-BF03-490D-BDCF-9E6FCFAEDAFE}" srcOrd="0" destOrd="0" parTransId="{F73D5AA2-692E-4B37-9224-FF8CF03414D2}" sibTransId="{3B15C78A-E7FE-4D67-AC81-561A51393700}"/>
    <dgm:cxn modelId="{7A0A87DD-5419-1643-9692-A3932B8D0132}" type="presOf" srcId="{F73D5AA2-692E-4B37-9224-FF8CF03414D2}" destId="{E2C5BFC0-EFBE-4872-AA0B-7E6C62BC5DEE}" srcOrd="1" destOrd="0" presId="urn:microsoft.com/office/officeart/2005/8/layout/radial5"/>
    <dgm:cxn modelId="{34EC5358-8F90-384F-8709-D7ADFD23E9BA}" type="presOf" srcId="{3C6B0723-D08C-4BC2-B607-85516B621FE6}" destId="{CA149048-ED39-4ED0-B7D3-3F6E56104486}" srcOrd="1" destOrd="0" presId="urn:microsoft.com/office/officeart/2005/8/layout/radial5"/>
    <dgm:cxn modelId="{F72D0FE4-25E5-4E6B-94C5-04F7F21849A1}" srcId="{30CF0738-EB08-4F06-A626-6A73AD4F813F}" destId="{15D72BA7-F5E3-4DFD-B28C-21260CE6689A}" srcOrd="2" destOrd="0" parTransId="{6F0055B8-4828-483A-A15E-7550D7883156}" sibTransId="{82F80D3A-9547-440D-A3CF-E75208A7223E}"/>
    <dgm:cxn modelId="{74ACF21C-6D24-B24D-B97E-55B62E6E6292}" type="presOf" srcId="{75235F2E-B2C2-426A-AD90-47C1D313052E}" destId="{131E39B1-01F1-4077-9818-E3D8033559DD}" srcOrd="1" destOrd="0" presId="urn:microsoft.com/office/officeart/2005/8/layout/radial5"/>
    <dgm:cxn modelId="{8DB61592-8AF4-2A4E-BAEF-88888A1A23FD}" type="presParOf" srcId="{E1479CCF-612E-42FE-8C53-647F86514E52}" destId="{19462001-CBE1-41A3-AC43-18A8F63E1203}" srcOrd="0" destOrd="0" presId="urn:microsoft.com/office/officeart/2005/8/layout/radial5"/>
    <dgm:cxn modelId="{68BCA7A7-2051-914F-8CA8-6A2BB542CCE2}" type="presParOf" srcId="{E1479CCF-612E-42FE-8C53-647F86514E52}" destId="{A330D7BF-3568-42D9-B5DF-6DACC6E08AAE}" srcOrd="1" destOrd="0" presId="urn:microsoft.com/office/officeart/2005/8/layout/radial5"/>
    <dgm:cxn modelId="{8F43E24C-BE3B-6343-A75A-4BAE953D8515}" type="presParOf" srcId="{A330D7BF-3568-42D9-B5DF-6DACC6E08AAE}" destId="{E2C5BFC0-EFBE-4872-AA0B-7E6C62BC5DEE}" srcOrd="0" destOrd="0" presId="urn:microsoft.com/office/officeart/2005/8/layout/radial5"/>
    <dgm:cxn modelId="{6C9CFDF0-DF22-6146-AB1A-5397F02BB9C9}" type="presParOf" srcId="{E1479CCF-612E-42FE-8C53-647F86514E52}" destId="{BD9FD2D8-B965-4596-AD58-F92B3B3EABDE}" srcOrd="2" destOrd="0" presId="urn:microsoft.com/office/officeart/2005/8/layout/radial5"/>
    <dgm:cxn modelId="{8DF7C47F-FCDC-B945-B2B7-D2FF3D2CC943}" type="presParOf" srcId="{E1479CCF-612E-42FE-8C53-647F86514E52}" destId="{494D69A8-02CC-4896-AD15-E67875BFD0A2}" srcOrd="3" destOrd="0" presId="urn:microsoft.com/office/officeart/2005/8/layout/radial5"/>
    <dgm:cxn modelId="{F240E64D-5793-9A41-89E7-2999FE320CD0}" type="presParOf" srcId="{494D69A8-02CC-4896-AD15-E67875BFD0A2}" destId="{131E39B1-01F1-4077-9818-E3D8033559DD}" srcOrd="0" destOrd="0" presId="urn:microsoft.com/office/officeart/2005/8/layout/radial5"/>
    <dgm:cxn modelId="{B56FBD4D-8B8F-FE40-B7C9-494463811374}" type="presParOf" srcId="{E1479CCF-612E-42FE-8C53-647F86514E52}" destId="{E0C70160-CD58-4D88-90DF-B0259EA2F74F}" srcOrd="4" destOrd="0" presId="urn:microsoft.com/office/officeart/2005/8/layout/radial5"/>
    <dgm:cxn modelId="{F6F73037-85B5-2B47-9D7E-BE545717F73F}" type="presParOf" srcId="{E1479CCF-612E-42FE-8C53-647F86514E52}" destId="{04F7F45F-A1E2-40E8-9A58-7CFD6CC76DD0}" srcOrd="5" destOrd="0" presId="urn:microsoft.com/office/officeart/2005/8/layout/radial5"/>
    <dgm:cxn modelId="{D34CC264-4E56-F047-943B-1502C9C5D3A4}" type="presParOf" srcId="{04F7F45F-A1E2-40E8-9A58-7CFD6CC76DD0}" destId="{A138D5EE-361E-4BB7-AF0E-9AAC489E57E4}" srcOrd="0" destOrd="0" presId="urn:microsoft.com/office/officeart/2005/8/layout/radial5"/>
    <dgm:cxn modelId="{D34CD05D-0BE6-7B48-BBBD-2F6E0C2BD566}" type="presParOf" srcId="{E1479CCF-612E-42FE-8C53-647F86514E52}" destId="{BF0E99F5-919C-4A2C-9C65-4A8CD19EC3DE}" srcOrd="6" destOrd="0" presId="urn:microsoft.com/office/officeart/2005/8/layout/radial5"/>
    <dgm:cxn modelId="{3292CD12-D74F-924A-8AA7-1E75B6F74B09}" type="presParOf" srcId="{E1479CCF-612E-42FE-8C53-647F86514E52}" destId="{52F3A6D9-F3FD-4D90-80C1-E5D7E064B09D}" srcOrd="7" destOrd="0" presId="urn:microsoft.com/office/officeart/2005/8/layout/radial5"/>
    <dgm:cxn modelId="{33CE4976-CDA6-0144-8192-C20AC082CE1C}" type="presParOf" srcId="{52F3A6D9-F3FD-4D90-80C1-E5D7E064B09D}" destId="{CA149048-ED39-4ED0-B7D3-3F6E56104486}" srcOrd="0" destOrd="0" presId="urn:microsoft.com/office/officeart/2005/8/layout/radial5"/>
    <dgm:cxn modelId="{9E856196-EBBB-2740-81CC-AA53D83E1608}" type="presParOf" srcId="{E1479CCF-612E-42FE-8C53-647F86514E52}" destId="{23068116-A3DB-446D-80DB-B8184146371D}" srcOrd="8" destOrd="0" presId="urn:microsoft.com/office/officeart/2005/8/layout/radial5"/>
    <dgm:cxn modelId="{4CBED658-F249-BE4C-BE23-26476452FAD6}" type="presParOf" srcId="{E1479CCF-612E-42FE-8C53-647F86514E52}" destId="{68E52705-B528-4E3C-A905-8E617A4C079B}" srcOrd="9" destOrd="0" presId="urn:microsoft.com/office/officeart/2005/8/layout/radial5"/>
    <dgm:cxn modelId="{7C8F9A17-7426-3D4B-B4BD-2A04EF809966}" type="presParOf" srcId="{68E52705-B528-4E3C-A905-8E617A4C079B}" destId="{6274D7E1-3FFA-4184-B867-05F1335F011C}" srcOrd="0" destOrd="0" presId="urn:microsoft.com/office/officeart/2005/8/layout/radial5"/>
    <dgm:cxn modelId="{0CB29B09-8DE0-D443-931E-E1BAADBBEE60}" type="presParOf" srcId="{E1479CCF-612E-42FE-8C53-647F86514E52}" destId="{994524ED-8FC6-4A5F-AB50-BA2C337AF06D}" srcOrd="10" destOrd="0" presId="urn:microsoft.com/office/officeart/2005/8/layout/radial5"/>
    <dgm:cxn modelId="{4D877790-3D70-D943-9027-4A059DA5926B}" type="presParOf" srcId="{E1479CCF-612E-42FE-8C53-647F86514E52}" destId="{DF7449EB-6ABA-48B5-BA71-0137E34F5882}" srcOrd="11" destOrd="0" presId="urn:microsoft.com/office/officeart/2005/8/layout/radial5"/>
    <dgm:cxn modelId="{D3E1CB24-3D19-E24B-BD9F-C09943B92FD4}" type="presParOf" srcId="{DF7449EB-6ABA-48B5-BA71-0137E34F5882}" destId="{F544B661-3646-4258-930A-875FAB88DF19}" srcOrd="0" destOrd="0" presId="urn:microsoft.com/office/officeart/2005/8/layout/radial5"/>
    <dgm:cxn modelId="{AF878F8B-56DD-C54E-A004-5AB8FE39C40D}" type="presParOf" srcId="{E1479CCF-612E-42FE-8C53-647F86514E52}" destId="{5BEBD4D3-F6D9-4F91-8FF1-26DDC720DA0E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D03C9B-3FEC-47FC-956A-77E92307A58E}" type="doc">
      <dgm:prSet loTypeId="urn:microsoft.com/office/officeart/2005/8/layout/radial5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15D72BA7-F5E3-4DFD-B28C-21260CE6689A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</a:rPr>
            <a:t>Continuing Medical Education</a:t>
          </a:r>
          <a:endParaRPr lang="en-US" dirty="0">
            <a:latin typeface="Myriad Pro"/>
          </a:endParaRPr>
        </a:p>
      </dgm:t>
    </dgm:pt>
    <dgm:pt modelId="{6F0055B8-4828-483A-A15E-7550D7883156}" type="parTrans" cxnId="{F72D0FE4-25E5-4E6B-94C5-04F7F21849A1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82F80D3A-9547-440D-A3CF-E75208A7223E}" type="sibTrans" cxnId="{F72D0FE4-25E5-4E6B-94C5-04F7F21849A1}">
      <dgm:prSet/>
      <dgm:spPr/>
      <dgm:t>
        <a:bodyPr/>
        <a:lstStyle/>
        <a:p>
          <a:endParaRPr lang="en-US"/>
        </a:p>
      </dgm:t>
    </dgm:pt>
    <dgm:pt modelId="{5EAB5131-5046-4977-BBC6-62413C6A108D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</a:rPr>
            <a:t>Conferences</a:t>
          </a:r>
        </a:p>
      </dgm:t>
    </dgm:pt>
    <dgm:pt modelId="{3C6B0723-D08C-4BC2-B607-85516B621FE6}" type="parTrans" cxnId="{6F2379D2-EECB-4A77-815D-E820823193C0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A79CE199-4695-41A3-B326-A0BD255D89EB}" type="sibTrans" cxnId="{6F2379D2-EECB-4A77-815D-E820823193C0}">
      <dgm:prSet/>
      <dgm:spPr/>
      <dgm:t>
        <a:bodyPr/>
        <a:lstStyle/>
        <a:p>
          <a:endParaRPr lang="en-US"/>
        </a:p>
      </dgm:t>
    </dgm:pt>
    <dgm:pt modelId="{B71A268D-DC8A-436D-AC48-53DB699D1D0B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</a:rPr>
            <a:t>Medical Journals</a:t>
          </a:r>
          <a:endParaRPr lang="en-US" dirty="0">
            <a:latin typeface="Myriad Pro"/>
          </a:endParaRPr>
        </a:p>
      </dgm:t>
    </dgm:pt>
    <dgm:pt modelId="{DE916831-F0B6-4B4D-9EF6-3AAF94B67E12}" type="sibTrans" cxnId="{358E09EC-1D38-4EE4-B916-0ADF6BE707ED}">
      <dgm:prSet/>
      <dgm:spPr/>
      <dgm:t>
        <a:bodyPr/>
        <a:lstStyle/>
        <a:p>
          <a:endParaRPr lang="en-US"/>
        </a:p>
      </dgm:t>
    </dgm:pt>
    <dgm:pt modelId="{75235F2E-B2C2-426A-AD90-47C1D313052E}" type="parTrans" cxnId="{358E09EC-1D38-4EE4-B916-0ADF6BE707ED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B48586EB-BF03-490D-BDCF-9E6FCFAEDAFE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/>
            <a:t>Key Opinion Leaders (KOLs)</a:t>
          </a:r>
        </a:p>
      </dgm:t>
    </dgm:pt>
    <dgm:pt modelId="{3B15C78A-E7FE-4D67-AC81-561A51393700}" type="sibTrans" cxnId="{57BB0779-B2D0-4A5B-8C93-105448472522}">
      <dgm:prSet/>
      <dgm:spPr/>
      <dgm:t>
        <a:bodyPr/>
        <a:lstStyle/>
        <a:p>
          <a:endParaRPr lang="en-US"/>
        </a:p>
      </dgm:t>
    </dgm:pt>
    <dgm:pt modelId="{F73D5AA2-692E-4B37-9224-FF8CF03414D2}" type="parTrans" cxnId="{57BB0779-B2D0-4A5B-8C93-105448472522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5557CA98-F33C-482F-99BF-FD58433BC335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</a:rPr>
            <a:t>American College of Obstetricians and Gynecologists (ACOG)</a:t>
          </a:r>
        </a:p>
      </dgm:t>
    </dgm:pt>
    <dgm:pt modelId="{24A38E2D-52D8-4931-A58E-B4C5CBECD5DD}" type="sibTrans" cxnId="{93706F73-6819-462A-B1A5-F5AF792B95E1}">
      <dgm:prSet/>
      <dgm:spPr/>
      <dgm:t>
        <a:bodyPr/>
        <a:lstStyle/>
        <a:p>
          <a:endParaRPr lang="en-US"/>
        </a:p>
      </dgm:t>
    </dgm:pt>
    <dgm:pt modelId="{7026B7AE-55D1-4404-8E2D-4B6DA4DDFD81}" type="parTrans" cxnId="{93706F73-6819-462A-B1A5-F5AF792B95E1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05832D15-64B2-4D88-9D65-B62065E0F414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</a:rPr>
            <a:t>American College of Obstetricians and Gynecologists (ACOG)</a:t>
          </a:r>
        </a:p>
      </dgm:t>
    </dgm:pt>
    <dgm:pt modelId="{1CE84966-F8A2-4B55-BD5F-F36CC6F04DD8}" type="parTrans" cxnId="{923E95ED-EB7E-4EF3-81A4-802E678A6497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1E4D9451-85E4-4A2C-883D-A62DE7651E55}" type="sibTrans" cxnId="{923E95ED-EB7E-4EF3-81A4-802E678A6497}">
      <dgm:prSet/>
      <dgm:spPr/>
      <dgm:t>
        <a:bodyPr/>
        <a:lstStyle/>
        <a:p>
          <a:endParaRPr lang="en-US"/>
        </a:p>
      </dgm:t>
    </dgm:pt>
    <dgm:pt modelId="{30CF0738-EB08-4F06-A626-6A73AD4F813F}">
      <dgm:prSet phldrT="[Text]"/>
      <dgm:spPr>
        <a:solidFill>
          <a:schemeClr val="bg2"/>
        </a:solidFill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1" dirty="0" smtClean="0">
              <a:latin typeface="Myriad Pro"/>
            </a:rPr>
            <a:t>Market Adoption</a:t>
          </a:r>
          <a:endParaRPr lang="en-US" b="1" dirty="0">
            <a:latin typeface="Myriad Pro"/>
          </a:endParaRPr>
        </a:p>
      </dgm:t>
    </dgm:pt>
    <dgm:pt modelId="{53E41436-5E7F-4281-9E60-A6BA05406844}" type="sibTrans" cxnId="{792540B7-2FCA-4D51-A0A6-9E83679DEDA5}">
      <dgm:prSet/>
      <dgm:spPr/>
      <dgm:t>
        <a:bodyPr/>
        <a:lstStyle/>
        <a:p>
          <a:endParaRPr lang="en-US"/>
        </a:p>
      </dgm:t>
    </dgm:pt>
    <dgm:pt modelId="{E196CE17-67CF-4C24-88A0-6EEEA3B4A1A1}" type="parTrans" cxnId="{792540B7-2FCA-4D51-A0A6-9E83679DEDA5}">
      <dgm:prSet/>
      <dgm:spPr/>
      <dgm:t>
        <a:bodyPr/>
        <a:lstStyle/>
        <a:p>
          <a:endParaRPr lang="en-US"/>
        </a:p>
      </dgm:t>
    </dgm:pt>
    <dgm:pt modelId="{E1479CCF-612E-42FE-8C53-647F86514E52}" type="pres">
      <dgm:prSet presAssocID="{98D03C9B-3FEC-47FC-956A-77E92307A58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462001-CBE1-41A3-AC43-18A8F63E1203}" type="pres">
      <dgm:prSet presAssocID="{30CF0738-EB08-4F06-A626-6A73AD4F813F}" presName="centerShape" presStyleLbl="node0" presStyleIdx="0" presStyleCnt="1" custScaleX="148149" custScaleY="82519" custLinFactNeighborX="0" custLinFactNeighborY="-3131"/>
      <dgm:spPr/>
      <dgm:t>
        <a:bodyPr/>
        <a:lstStyle/>
        <a:p>
          <a:endParaRPr lang="en-US"/>
        </a:p>
      </dgm:t>
    </dgm:pt>
    <dgm:pt modelId="{A330D7BF-3568-42D9-B5DF-6DACC6E08AAE}" type="pres">
      <dgm:prSet presAssocID="{F73D5AA2-692E-4B37-9224-FF8CF03414D2}" presName="parTrans" presStyleLbl="sibTrans2D1" presStyleIdx="0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E2C5BFC0-EFBE-4872-AA0B-7E6C62BC5DEE}" type="pres">
      <dgm:prSet presAssocID="{F73D5AA2-692E-4B37-9224-FF8CF03414D2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BD9FD2D8-B965-4596-AD58-F92B3B3EABDE}" type="pres">
      <dgm:prSet presAssocID="{B48586EB-BF03-490D-BDCF-9E6FCFAEDAFE}" presName="node" presStyleLbl="node1" presStyleIdx="0" presStyleCnt="6" custScaleX="162511" custScaleY="94752" custRadScaleRad="106973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D69A8-02CC-4896-AD15-E67875BFD0A2}" type="pres">
      <dgm:prSet presAssocID="{75235F2E-B2C2-426A-AD90-47C1D313052E}" presName="parTrans" presStyleLbl="sibTrans2D1" presStyleIdx="1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131E39B1-01F1-4077-9818-E3D8033559DD}" type="pres">
      <dgm:prSet presAssocID="{75235F2E-B2C2-426A-AD90-47C1D313052E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E0C70160-CD58-4D88-90DF-B0259EA2F74F}" type="pres">
      <dgm:prSet presAssocID="{B71A268D-DC8A-436D-AC48-53DB699D1D0B}" presName="node" presStyleLbl="node1" presStyleIdx="1" presStyleCnt="6" custScaleX="162511" custScaleY="94752" custRadScaleRad="155920" custRadScaleInc="257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7F45F-A1E2-40E8-9A58-7CFD6CC76DD0}" type="pres">
      <dgm:prSet presAssocID="{6F0055B8-4828-483A-A15E-7550D7883156}" presName="parTrans" presStyleLbl="sibTrans2D1" presStyleIdx="2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A138D5EE-361E-4BB7-AF0E-9AAC489E57E4}" type="pres">
      <dgm:prSet presAssocID="{6F0055B8-4828-483A-A15E-7550D7883156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F0E99F5-919C-4A2C-9C65-4A8CD19EC3DE}" type="pres">
      <dgm:prSet presAssocID="{15D72BA7-F5E3-4DFD-B28C-21260CE6689A}" presName="node" presStyleLbl="node1" presStyleIdx="2" presStyleCnt="6" custScaleX="162511" custScaleY="94752" custRadScaleRad="146110" custRadScaleInc="-350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F3A6D9-F3FD-4D90-80C1-E5D7E064B09D}" type="pres">
      <dgm:prSet presAssocID="{3C6B0723-D08C-4BC2-B607-85516B621FE6}" presName="parTrans" presStyleLbl="sibTrans2D1" presStyleIdx="3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CA149048-ED39-4ED0-B7D3-3F6E56104486}" type="pres">
      <dgm:prSet presAssocID="{3C6B0723-D08C-4BC2-B607-85516B621FE6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23068116-A3DB-446D-80DB-B8184146371D}" type="pres">
      <dgm:prSet presAssocID="{5EAB5131-5046-4977-BBC6-62413C6A108D}" presName="node" presStyleLbl="node1" presStyleIdx="3" presStyleCnt="6" custScaleX="162511" custScaleY="94752" custRadScaleRad="93957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E52705-B528-4E3C-A905-8E617A4C079B}" type="pres">
      <dgm:prSet presAssocID="{7026B7AE-55D1-4404-8E2D-4B6DA4DDFD81}" presName="parTrans" presStyleLbl="sibTrans2D1" presStyleIdx="4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6274D7E1-3FFA-4184-B867-05F1335F011C}" type="pres">
      <dgm:prSet presAssocID="{7026B7AE-55D1-4404-8E2D-4B6DA4DDFD81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994524ED-8FC6-4A5F-AB50-BA2C337AF06D}" type="pres">
      <dgm:prSet presAssocID="{5557CA98-F33C-482F-99BF-FD58433BC335}" presName="node" presStyleLbl="node1" presStyleIdx="4" presStyleCnt="6" custScaleX="162511" custScaleY="94752" custRadScaleRad="147892" custRadScaleInc="33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7449EB-6ABA-48B5-BA71-0137E34F5882}" type="pres">
      <dgm:prSet presAssocID="{1CE84966-F8A2-4B55-BD5F-F36CC6F04DD8}" presName="parTrans" presStyleLbl="sibTrans2D1" presStyleIdx="5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F544B661-3646-4258-930A-875FAB88DF19}" type="pres">
      <dgm:prSet presAssocID="{1CE84966-F8A2-4B55-BD5F-F36CC6F04DD8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5BEBD4D3-F6D9-4F91-8FF1-26DDC720DA0E}" type="pres">
      <dgm:prSet presAssocID="{05832D15-64B2-4D88-9D65-B62065E0F414}" presName="node" presStyleLbl="node1" presStyleIdx="5" presStyleCnt="6" custScaleX="162511" custScaleY="94752" custRadScaleRad="155875" custRadScaleInc="-256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5F1D0A-F127-A54D-8252-775F34E0A1E5}" type="presOf" srcId="{75235F2E-B2C2-426A-AD90-47C1D313052E}" destId="{494D69A8-02CC-4896-AD15-E67875BFD0A2}" srcOrd="0" destOrd="0" presId="urn:microsoft.com/office/officeart/2005/8/layout/radial5"/>
    <dgm:cxn modelId="{6F2379D2-EECB-4A77-815D-E820823193C0}" srcId="{30CF0738-EB08-4F06-A626-6A73AD4F813F}" destId="{5EAB5131-5046-4977-BBC6-62413C6A108D}" srcOrd="3" destOrd="0" parTransId="{3C6B0723-D08C-4BC2-B607-85516B621FE6}" sibTransId="{A79CE199-4695-41A3-B326-A0BD255D89EB}"/>
    <dgm:cxn modelId="{6F10AD0E-B040-E144-B154-99E3240F6C5C}" type="presOf" srcId="{1CE84966-F8A2-4B55-BD5F-F36CC6F04DD8}" destId="{DF7449EB-6ABA-48B5-BA71-0137E34F5882}" srcOrd="0" destOrd="0" presId="urn:microsoft.com/office/officeart/2005/8/layout/radial5"/>
    <dgm:cxn modelId="{7A77AAFC-1758-B14D-99B3-B1F376C1F61A}" type="presOf" srcId="{15D72BA7-F5E3-4DFD-B28C-21260CE6689A}" destId="{BF0E99F5-919C-4A2C-9C65-4A8CD19EC3DE}" srcOrd="0" destOrd="0" presId="urn:microsoft.com/office/officeart/2005/8/layout/radial5"/>
    <dgm:cxn modelId="{71B420A3-C77E-7E40-95F1-7988F6776B6E}" type="presOf" srcId="{98D03C9B-3FEC-47FC-956A-77E92307A58E}" destId="{E1479CCF-612E-42FE-8C53-647F86514E52}" srcOrd="0" destOrd="0" presId="urn:microsoft.com/office/officeart/2005/8/layout/radial5"/>
    <dgm:cxn modelId="{247F9A64-FDCF-F64C-BF92-24A84356C8DA}" type="presOf" srcId="{3C6B0723-D08C-4BC2-B607-85516B621FE6}" destId="{52F3A6D9-F3FD-4D90-80C1-E5D7E064B09D}" srcOrd="0" destOrd="0" presId="urn:microsoft.com/office/officeart/2005/8/layout/radial5"/>
    <dgm:cxn modelId="{923E95ED-EB7E-4EF3-81A4-802E678A6497}" srcId="{30CF0738-EB08-4F06-A626-6A73AD4F813F}" destId="{05832D15-64B2-4D88-9D65-B62065E0F414}" srcOrd="5" destOrd="0" parTransId="{1CE84966-F8A2-4B55-BD5F-F36CC6F04DD8}" sibTransId="{1E4D9451-85E4-4A2C-883D-A62DE7651E55}"/>
    <dgm:cxn modelId="{57BB0779-B2D0-4A5B-8C93-105448472522}" srcId="{30CF0738-EB08-4F06-A626-6A73AD4F813F}" destId="{B48586EB-BF03-490D-BDCF-9E6FCFAEDAFE}" srcOrd="0" destOrd="0" parTransId="{F73D5AA2-692E-4B37-9224-FF8CF03414D2}" sibTransId="{3B15C78A-E7FE-4D67-AC81-561A51393700}"/>
    <dgm:cxn modelId="{52162572-9D24-DC4C-9BED-B6785CA166FE}" type="presOf" srcId="{05832D15-64B2-4D88-9D65-B62065E0F414}" destId="{5BEBD4D3-F6D9-4F91-8FF1-26DDC720DA0E}" srcOrd="0" destOrd="0" presId="urn:microsoft.com/office/officeart/2005/8/layout/radial5"/>
    <dgm:cxn modelId="{792540B7-2FCA-4D51-A0A6-9E83679DEDA5}" srcId="{98D03C9B-3FEC-47FC-956A-77E92307A58E}" destId="{30CF0738-EB08-4F06-A626-6A73AD4F813F}" srcOrd="0" destOrd="0" parTransId="{E196CE17-67CF-4C24-88A0-6EEEA3B4A1A1}" sibTransId="{53E41436-5E7F-4281-9E60-A6BA05406844}"/>
    <dgm:cxn modelId="{F72D0FE4-25E5-4E6B-94C5-04F7F21849A1}" srcId="{30CF0738-EB08-4F06-A626-6A73AD4F813F}" destId="{15D72BA7-F5E3-4DFD-B28C-21260CE6689A}" srcOrd="2" destOrd="0" parTransId="{6F0055B8-4828-483A-A15E-7550D7883156}" sibTransId="{82F80D3A-9547-440D-A3CF-E75208A7223E}"/>
    <dgm:cxn modelId="{7115CC6C-6A48-2049-831C-68671434B9DA}" type="presOf" srcId="{3C6B0723-D08C-4BC2-B607-85516B621FE6}" destId="{CA149048-ED39-4ED0-B7D3-3F6E56104486}" srcOrd="1" destOrd="0" presId="urn:microsoft.com/office/officeart/2005/8/layout/radial5"/>
    <dgm:cxn modelId="{233480B2-12B0-8B41-8E38-5663C67491DA}" type="presOf" srcId="{F73D5AA2-692E-4B37-9224-FF8CF03414D2}" destId="{A330D7BF-3568-42D9-B5DF-6DACC6E08AAE}" srcOrd="0" destOrd="0" presId="urn:microsoft.com/office/officeart/2005/8/layout/radial5"/>
    <dgm:cxn modelId="{9AAAB2F9-EF51-3547-A647-69D77543B5B9}" type="presOf" srcId="{5557CA98-F33C-482F-99BF-FD58433BC335}" destId="{994524ED-8FC6-4A5F-AB50-BA2C337AF06D}" srcOrd="0" destOrd="0" presId="urn:microsoft.com/office/officeart/2005/8/layout/radial5"/>
    <dgm:cxn modelId="{DFFE0F40-3948-F549-9F41-DF62DA5907D4}" type="presOf" srcId="{30CF0738-EB08-4F06-A626-6A73AD4F813F}" destId="{19462001-CBE1-41A3-AC43-18A8F63E1203}" srcOrd="0" destOrd="0" presId="urn:microsoft.com/office/officeart/2005/8/layout/radial5"/>
    <dgm:cxn modelId="{0E4F52B9-EB48-3148-BFF7-4230F9750BB0}" type="presOf" srcId="{7026B7AE-55D1-4404-8E2D-4B6DA4DDFD81}" destId="{6274D7E1-3FFA-4184-B867-05F1335F011C}" srcOrd="1" destOrd="0" presId="urn:microsoft.com/office/officeart/2005/8/layout/radial5"/>
    <dgm:cxn modelId="{AAF11DC7-540A-134C-BB82-BEB78340D17C}" type="presOf" srcId="{F73D5AA2-692E-4B37-9224-FF8CF03414D2}" destId="{E2C5BFC0-EFBE-4872-AA0B-7E6C62BC5DEE}" srcOrd="1" destOrd="0" presId="urn:microsoft.com/office/officeart/2005/8/layout/radial5"/>
    <dgm:cxn modelId="{358E09EC-1D38-4EE4-B916-0ADF6BE707ED}" srcId="{30CF0738-EB08-4F06-A626-6A73AD4F813F}" destId="{B71A268D-DC8A-436D-AC48-53DB699D1D0B}" srcOrd="1" destOrd="0" parTransId="{75235F2E-B2C2-426A-AD90-47C1D313052E}" sibTransId="{DE916831-F0B6-4B4D-9EF6-3AAF94B67E12}"/>
    <dgm:cxn modelId="{813E6AD9-A967-914B-9DF1-DACC59C8B61B}" type="presOf" srcId="{B48586EB-BF03-490D-BDCF-9E6FCFAEDAFE}" destId="{BD9FD2D8-B965-4596-AD58-F92B3B3EABDE}" srcOrd="0" destOrd="0" presId="urn:microsoft.com/office/officeart/2005/8/layout/radial5"/>
    <dgm:cxn modelId="{04E41A17-8FE5-6D4B-9341-F9737AAC1D71}" type="presOf" srcId="{B71A268D-DC8A-436D-AC48-53DB699D1D0B}" destId="{E0C70160-CD58-4D88-90DF-B0259EA2F74F}" srcOrd="0" destOrd="0" presId="urn:microsoft.com/office/officeart/2005/8/layout/radial5"/>
    <dgm:cxn modelId="{3EF8CC1F-124A-CD4C-A12B-D4BE8CB4BB2B}" type="presOf" srcId="{5EAB5131-5046-4977-BBC6-62413C6A108D}" destId="{23068116-A3DB-446D-80DB-B8184146371D}" srcOrd="0" destOrd="0" presId="urn:microsoft.com/office/officeart/2005/8/layout/radial5"/>
    <dgm:cxn modelId="{162141B3-69FA-FE42-9096-0A375A324884}" type="presOf" srcId="{75235F2E-B2C2-426A-AD90-47C1D313052E}" destId="{131E39B1-01F1-4077-9818-E3D8033559DD}" srcOrd="1" destOrd="0" presId="urn:microsoft.com/office/officeart/2005/8/layout/radial5"/>
    <dgm:cxn modelId="{878CA5BA-8D6D-C04A-A31C-0AFD2139BD7E}" type="presOf" srcId="{1CE84966-F8A2-4B55-BD5F-F36CC6F04DD8}" destId="{F544B661-3646-4258-930A-875FAB88DF19}" srcOrd="1" destOrd="0" presId="urn:microsoft.com/office/officeart/2005/8/layout/radial5"/>
    <dgm:cxn modelId="{9262B8D4-E1D7-CA44-98E3-14746BDEAFC3}" type="presOf" srcId="{6F0055B8-4828-483A-A15E-7550D7883156}" destId="{04F7F45F-A1E2-40E8-9A58-7CFD6CC76DD0}" srcOrd="0" destOrd="0" presId="urn:microsoft.com/office/officeart/2005/8/layout/radial5"/>
    <dgm:cxn modelId="{93706F73-6819-462A-B1A5-F5AF792B95E1}" srcId="{30CF0738-EB08-4F06-A626-6A73AD4F813F}" destId="{5557CA98-F33C-482F-99BF-FD58433BC335}" srcOrd="4" destOrd="0" parTransId="{7026B7AE-55D1-4404-8E2D-4B6DA4DDFD81}" sibTransId="{24A38E2D-52D8-4931-A58E-B4C5CBECD5DD}"/>
    <dgm:cxn modelId="{54BB882E-CD58-8F4E-9304-C7A91FEB2AE4}" type="presOf" srcId="{7026B7AE-55D1-4404-8E2D-4B6DA4DDFD81}" destId="{68E52705-B528-4E3C-A905-8E617A4C079B}" srcOrd="0" destOrd="0" presId="urn:microsoft.com/office/officeart/2005/8/layout/radial5"/>
    <dgm:cxn modelId="{C26EE531-8083-B642-B607-5A6B1C9E6513}" type="presOf" srcId="{6F0055B8-4828-483A-A15E-7550D7883156}" destId="{A138D5EE-361E-4BB7-AF0E-9AAC489E57E4}" srcOrd="1" destOrd="0" presId="urn:microsoft.com/office/officeart/2005/8/layout/radial5"/>
    <dgm:cxn modelId="{F6133993-FB54-C340-BC95-1F33B0A3BEC7}" type="presParOf" srcId="{E1479CCF-612E-42FE-8C53-647F86514E52}" destId="{19462001-CBE1-41A3-AC43-18A8F63E1203}" srcOrd="0" destOrd="0" presId="urn:microsoft.com/office/officeart/2005/8/layout/radial5"/>
    <dgm:cxn modelId="{68B67281-C931-2141-B589-D256ECB4C3B8}" type="presParOf" srcId="{E1479CCF-612E-42FE-8C53-647F86514E52}" destId="{A330D7BF-3568-42D9-B5DF-6DACC6E08AAE}" srcOrd="1" destOrd="0" presId="urn:microsoft.com/office/officeart/2005/8/layout/radial5"/>
    <dgm:cxn modelId="{CF6188CB-9730-9044-9F77-24E8512B8BD1}" type="presParOf" srcId="{A330D7BF-3568-42D9-B5DF-6DACC6E08AAE}" destId="{E2C5BFC0-EFBE-4872-AA0B-7E6C62BC5DEE}" srcOrd="0" destOrd="0" presId="urn:microsoft.com/office/officeart/2005/8/layout/radial5"/>
    <dgm:cxn modelId="{05AD3157-53F5-E746-9163-CC9CC25A9AA8}" type="presParOf" srcId="{E1479CCF-612E-42FE-8C53-647F86514E52}" destId="{BD9FD2D8-B965-4596-AD58-F92B3B3EABDE}" srcOrd="2" destOrd="0" presId="urn:microsoft.com/office/officeart/2005/8/layout/radial5"/>
    <dgm:cxn modelId="{87307565-F392-214D-AD08-A90B5E866441}" type="presParOf" srcId="{E1479CCF-612E-42FE-8C53-647F86514E52}" destId="{494D69A8-02CC-4896-AD15-E67875BFD0A2}" srcOrd="3" destOrd="0" presId="urn:microsoft.com/office/officeart/2005/8/layout/radial5"/>
    <dgm:cxn modelId="{92D7D974-3361-854F-97F8-DC94DCDB89C0}" type="presParOf" srcId="{494D69A8-02CC-4896-AD15-E67875BFD0A2}" destId="{131E39B1-01F1-4077-9818-E3D8033559DD}" srcOrd="0" destOrd="0" presId="urn:microsoft.com/office/officeart/2005/8/layout/radial5"/>
    <dgm:cxn modelId="{63B1640B-E5A1-5A40-A2B9-169187FF2B38}" type="presParOf" srcId="{E1479CCF-612E-42FE-8C53-647F86514E52}" destId="{E0C70160-CD58-4D88-90DF-B0259EA2F74F}" srcOrd="4" destOrd="0" presId="urn:microsoft.com/office/officeart/2005/8/layout/radial5"/>
    <dgm:cxn modelId="{57BDC4DB-9197-724F-9BB9-2CE94AA5816D}" type="presParOf" srcId="{E1479CCF-612E-42FE-8C53-647F86514E52}" destId="{04F7F45F-A1E2-40E8-9A58-7CFD6CC76DD0}" srcOrd="5" destOrd="0" presId="urn:microsoft.com/office/officeart/2005/8/layout/radial5"/>
    <dgm:cxn modelId="{FD6F666B-A1C6-2D47-B3BF-56AEF7F1FEFE}" type="presParOf" srcId="{04F7F45F-A1E2-40E8-9A58-7CFD6CC76DD0}" destId="{A138D5EE-361E-4BB7-AF0E-9AAC489E57E4}" srcOrd="0" destOrd="0" presId="urn:microsoft.com/office/officeart/2005/8/layout/radial5"/>
    <dgm:cxn modelId="{E1A49D63-049C-BC40-8750-1C5FB005F637}" type="presParOf" srcId="{E1479CCF-612E-42FE-8C53-647F86514E52}" destId="{BF0E99F5-919C-4A2C-9C65-4A8CD19EC3DE}" srcOrd="6" destOrd="0" presId="urn:microsoft.com/office/officeart/2005/8/layout/radial5"/>
    <dgm:cxn modelId="{4D5D9AA2-60EE-304D-BEDF-34B63274CFB7}" type="presParOf" srcId="{E1479CCF-612E-42FE-8C53-647F86514E52}" destId="{52F3A6D9-F3FD-4D90-80C1-E5D7E064B09D}" srcOrd="7" destOrd="0" presId="urn:microsoft.com/office/officeart/2005/8/layout/radial5"/>
    <dgm:cxn modelId="{BF631678-F545-824E-A481-DE5EBA74CD12}" type="presParOf" srcId="{52F3A6D9-F3FD-4D90-80C1-E5D7E064B09D}" destId="{CA149048-ED39-4ED0-B7D3-3F6E56104486}" srcOrd="0" destOrd="0" presId="urn:microsoft.com/office/officeart/2005/8/layout/radial5"/>
    <dgm:cxn modelId="{A5D8F696-6EEE-CA40-AAAA-D063E5CA41F0}" type="presParOf" srcId="{E1479CCF-612E-42FE-8C53-647F86514E52}" destId="{23068116-A3DB-446D-80DB-B8184146371D}" srcOrd="8" destOrd="0" presId="urn:microsoft.com/office/officeart/2005/8/layout/radial5"/>
    <dgm:cxn modelId="{C2C38F4B-B674-E84F-A514-82139738492E}" type="presParOf" srcId="{E1479CCF-612E-42FE-8C53-647F86514E52}" destId="{68E52705-B528-4E3C-A905-8E617A4C079B}" srcOrd="9" destOrd="0" presId="urn:microsoft.com/office/officeart/2005/8/layout/radial5"/>
    <dgm:cxn modelId="{E5661545-A155-874A-B7AA-8F975AB497B5}" type="presParOf" srcId="{68E52705-B528-4E3C-A905-8E617A4C079B}" destId="{6274D7E1-3FFA-4184-B867-05F1335F011C}" srcOrd="0" destOrd="0" presId="urn:microsoft.com/office/officeart/2005/8/layout/radial5"/>
    <dgm:cxn modelId="{FFE44653-6517-B547-91B8-08D81CEA828C}" type="presParOf" srcId="{E1479CCF-612E-42FE-8C53-647F86514E52}" destId="{994524ED-8FC6-4A5F-AB50-BA2C337AF06D}" srcOrd="10" destOrd="0" presId="urn:microsoft.com/office/officeart/2005/8/layout/radial5"/>
    <dgm:cxn modelId="{B2C0146D-81A7-824C-AE02-8809586B098F}" type="presParOf" srcId="{E1479CCF-612E-42FE-8C53-647F86514E52}" destId="{DF7449EB-6ABA-48B5-BA71-0137E34F5882}" srcOrd="11" destOrd="0" presId="urn:microsoft.com/office/officeart/2005/8/layout/radial5"/>
    <dgm:cxn modelId="{B4636F8C-75CC-8F42-B6AE-16BC6932E7F1}" type="presParOf" srcId="{DF7449EB-6ABA-48B5-BA71-0137E34F5882}" destId="{F544B661-3646-4258-930A-875FAB88DF19}" srcOrd="0" destOrd="0" presId="urn:microsoft.com/office/officeart/2005/8/layout/radial5"/>
    <dgm:cxn modelId="{7F304D0F-64A3-3E4C-A143-D4EC7D2E2011}" type="presParOf" srcId="{E1479CCF-612E-42FE-8C53-647F86514E52}" destId="{5BEBD4D3-F6D9-4F91-8FF1-26DDC720DA0E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8D03C9B-3FEC-47FC-956A-77E92307A58E}" type="doc">
      <dgm:prSet loTypeId="urn:microsoft.com/office/officeart/2005/8/layout/radial5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30CF0738-EB08-4F06-A626-6A73AD4F813F}">
      <dgm:prSet phldrT="[Text]"/>
      <dgm:spPr>
        <a:solidFill>
          <a:schemeClr val="bg2"/>
        </a:solidFill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1" dirty="0" smtClean="0">
              <a:latin typeface="Myriad Pro"/>
            </a:rPr>
            <a:t>Market Adoption</a:t>
          </a:r>
          <a:endParaRPr lang="en-US" b="1" dirty="0">
            <a:latin typeface="Myriad Pro"/>
          </a:endParaRPr>
        </a:p>
      </dgm:t>
    </dgm:pt>
    <dgm:pt modelId="{E196CE17-67CF-4C24-88A0-6EEEA3B4A1A1}" type="parTrans" cxnId="{792540B7-2FCA-4D51-A0A6-9E83679DEDA5}">
      <dgm:prSet/>
      <dgm:spPr/>
      <dgm:t>
        <a:bodyPr/>
        <a:lstStyle/>
        <a:p>
          <a:endParaRPr lang="en-US"/>
        </a:p>
      </dgm:t>
    </dgm:pt>
    <dgm:pt modelId="{53E41436-5E7F-4281-9E60-A6BA05406844}" type="sibTrans" cxnId="{792540B7-2FCA-4D51-A0A6-9E83679DEDA5}">
      <dgm:prSet/>
      <dgm:spPr/>
      <dgm:t>
        <a:bodyPr/>
        <a:lstStyle/>
        <a:p>
          <a:endParaRPr lang="en-US"/>
        </a:p>
      </dgm:t>
    </dgm:pt>
    <dgm:pt modelId="{15D72BA7-F5E3-4DFD-B28C-21260CE6689A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</a:rPr>
            <a:t>Continuing Medical Education</a:t>
          </a:r>
          <a:endParaRPr lang="en-US" dirty="0">
            <a:latin typeface="Myriad Pro"/>
          </a:endParaRPr>
        </a:p>
      </dgm:t>
    </dgm:pt>
    <dgm:pt modelId="{6F0055B8-4828-483A-A15E-7550D7883156}" type="parTrans" cxnId="{F72D0FE4-25E5-4E6B-94C5-04F7F21849A1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82F80D3A-9547-440D-A3CF-E75208A7223E}" type="sibTrans" cxnId="{F72D0FE4-25E5-4E6B-94C5-04F7F21849A1}">
      <dgm:prSet/>
      <dgm:spPr/>
      <dgm:t>
        <a:bodyPr/>
        <a:lstStyle/>
        <a:p>
          <a:endParaRPr lang="en-US"/>
        </a:p>
      </dgm:t>
    </dgm:pt>
    <dgm:pt modelId="{5EAB5131-5046-4977-BBC6-62413C6A108D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</a:rPr>
            <a:t>Conferences</a:t>
          </a:r>
        </a:p>
      </dgm:t>
    </dgm:pt>
    <dgm:pt modelId="{3C6B0723-D08C-4BC2-B607-85516B621FE6}" type="parTrans" cxnId="{6F2379D2-EECB-4A77-815D-E820823193C0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A79CE199-4695-41A3-B326-A0BD255D89EB}" type="sibTrans" cxnId="{6F2379D2-EECB-4A77-815D-E820823193C0}">
      <dgm:prSet/>
      <dgm:spPr/>
      <dgm:t>
        <a:bodyPr/>
        <a:lstStyle/>
        <a:p>
          <a:endParaRPr lang="en-US"/>
        </a:p>
      </dgm:t>
    </dgm:pt>
    <dgm:pt modelId="{B71A268D-DC8A-436D-AC48-53DB699D1D0B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</a:rPr>
            <a:t>Medical Journals</a:t>
          </a:r>
          <a:endParaRPr lang="en-US" dirty="0">
            <a:latin typeface="Myriad Pro"/>
          </a:endParaRPr>
        </a:p>
      </dgm:t>
    </dgm:pt>
    <dgm:pt modelId="{DE916831-F0B6-4B4D-9EF6-3AAF94B67E12}" type="sibTrans" cxnId="{358E09EC-1D38-4EE4-B916-0ADF6BE707ED}">
      <dgm:prSet/>
      <dgm:spPr/>
      <dgm:t>
        <a:bodyPr/>
        <a:lstStyle/>
        <a:p>
          <a:endParaRPr lang="en-US"/>
        </a:p>
      </dgm:t>
    </dgm:pt>
    <dgm:pt modelId="{75235F2E-B2C2-426A-AD90-47C1D313052E}" type="parTrans" cxnId="{358E09EC-1D38-4EE4-B916-0ADF6BE707ED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B48586EB-BF03-490D-BDCF-9E6FCFAEDAFE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/>
            <a:t>Key Opinion Leaders (KOLs)</a:t>
          </a:r>
        </a:p>
      </dgm:t>
    </dgm:pt>
    <dgm:pt modelId="{3B15C78A-E7FE-4D67-AC81-561A51393700}" type="sibTrans" cxnId="{57BB0779-B2D0-4A5B-8C93-105448472522}">
      <dgm:prSet/>
      <dgm:spPr/>
      <dgm:t>
        <a:bodyPr/>
        <a:lstStyle/>
        <a:p>
          <a:endParaRPr lang="en-US"/>
        </a:p>
      </dgm:t>
    </dgm:pt>
    <dgm:pt modelId="{F73D5AA2-692E-4B37-9224-FF8CF03414D2}" type="parTrans" cxnId="{57BB0779-B2D0-4A5B-8C93-105448472522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5557CA98-F33C-482F-99BF-FD58433BC335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</a:rPr>
            <a:t>American College of Obstetricians and Gynecologists (ACOG)</a:t>
          </a:r>
        </a:p>
      </dgm:t>
    </dgm:pt>
    <dgm:pt modelId="{24A38E2D-52D8-4931-A58E-B4C5CBECD5DD}" type="sibTrans" cxnId="{93706F73-6819-462A-B1A5-F5AF792B95E1}">
      <dgm:prSet/>
      <dgm:spPr/>
      <dgm:t>
        <a:bodyPr/>
        <a:lstStyle/>
        <a:p>
          <a:endParaRPr lang="en-US"/>
        </a:p>
      </dgm:t>
    </dgm:pt>
    <dgm:pt modelId="{7026B7AE-55D1-4404-8E2D-4B6DA4DDFD81}" type="parTrans" cxnId="{93706F73-6819-462A-B1A5-F5AF792B95E1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05832D15-64B2-4D88-9D65-B62065E0F414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</a:rPr>
            <a:t>American College of Obstetricians and Gynecologists (ACOG)</a:t>
          </a:r>
        </a:p>
      </dgm:t>
    </dgm:pt>
    <dgm:pt modelId="{1CE84966-F8A2-4B55-BD5F-F36CC6F04DD8}" type="parTrans" cxnId="{923E95ED-EB7E-4EF3-81A4-802E678A6497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1E4D9451-85E4-4A2C-883D-A62DE7651E55}" type="sibTrans" cxnId="{923E95ED-EB7E-4EF3-81A4-802E678A6497}">
      <dgm:prSet/>
      <dgm:spPr/>
      <dgm:t>
        <a:bodyPr/>
        <a:lstStyle/>
        <a:p>
          <a:endParaRPr lang="en-US"/>
        </a:p>
      </dgm:t>
    </dgm:pt>
    <dgm:pt modelId="{E1479CCF-612E-42FE-8C53-647F86514E52}" type="pres">
      <dgm:prSet presAssocID="{98D03C9B-3FEC-47FC-956A-77E92307A58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462001-CBE1-41A3-AC43-18A8F63E1203}" type="pres">
      <dgm:prSet presAssocID="{30CF0738-EB08-4F06-A626-6A73AD4F813F}" presName="centerShape" presStyleLbl="node0" presStyleIdx="0" presStyleCnt="1" custScaleX="148149" custScaleY="82519" custLinFactNeighborX="0" custLinFactNeighborY="-3131"/>
      <dgm:spPr/>
      <dgm:t>
        <a:bodyPr/>
        <a:lstStyle/>
        <a:p>
          <a:endParaRPr lang="en-US"/>
        </a:p>
      </dgm:t>
    </dgm:pt>
    <dgm:pt modelId="{A330D7BF-3568-42D9-B5DF-6DACC6E08AAE}" type="pres">
      <dgm:prSet presAssocID="{F73D5AA2-692E-4B37-9224-FF8CF03414D2}" presName="parTrans" presStyleLbl="sibTrans2D1" presStyleIdx="0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E2C5BFC0-EFBE-4872-AA0B-7E6C62BC5DEE}" type="pres">
      <dgm:prSet presAssocID="{F73D5AA2-692E-4B37-9224-FF8CF03414D2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BD9FD2D8-B965-4596-AD58-F92B3B3EABDE}" type="pres">
      <dgm:prSet presAssocID="{B48586EB-BF03-490D-BDCF-9E6FCFAEDAFE}" presName="node" presStyleLbl="node1" presStyleIdx="0" presStyleCnt="6" custScaleX="162511" custScaleY="94752" custRadScaleRad="106973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D69A8-02CC-4896-AD15-E67875BFD0A2}" type="pres">
      <dgm:prSet presAssocID="{75235F2E-B2C2-426A-AD90-47C1D313052E}" presName="parTrans" presStyleLbl="sibTrans2D1" presStyleIdx="1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131E39B1-01F1-4077-9818-E3D8033559DD}" type="pres">
      <dgm:prSet presAssocID="{75235F2E-B2C2-426A-AD90-47C1D313052E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E0C70160-CD58-4D88-90DF-B0259EA2F74F}" type="pres">
      <dgm:prSet presAssocID="{B71A268D-DC8A-436D-AC48-53DB699D1D0B}" presName="node" presStyleLbl="node1" presStyleIdx="1" presStyleCnt="6" custScaleX="162511" custScaleY="94752" custRadScaleRad="155920" custRadScaleInc="257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7F45F-A1E2-40E8-9A58-7CFD6CC76DD0}" type="pres">
      <dgm:prSet presAssocID="{6F0055B8-4828-483A-A15E-7550D7883156}" presName="parTrans" presStyleLbl="sibTrans2D1" presStyleIdx="2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A138D5EE-361E-4BB7-AF0E-9AAC489E57E4}" type="pres">
      <dgm:prSet presAssocID="{6F0055B8-4828-483A-A15E-7550D7883156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F0E99F5-919C-4A2C-9C65-4A8CD19EC3DE}" type="pres">
      <dgm:prSet presAssocID="{15D72BA7-F5E3-4DFD-B28C-21260CE6689A}" presName="node" presStyleLbl="node1" presStyleIdx="2" presStyleCnt="6" custScaleX="162511" custScaleY="94752" custRadScaleRad="146110" custRadScaleInc="-350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F3A6D9-F3FD-4D90-80C1-E5D7E064B09D}" type="pres">
      <dgm:prSet presAssocID="{3C6B0723-D08C-4BC2-B607-85516B621FE6}" presName="parTrans" presStyleLbl="sibTrans2D1" presStyleIdx="3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CA149048-ED39-4ED0-B7D3-3F6E56104486}" type="pres">
      <dgm:prSet presAssocID="{3C6B0723-D08C-4BC2-B607-85516B621FE6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23068116-A3DB-446D-80DB-B8184146371D}" type="pres">
      <dgm:prSet presAssocID="{5EAB5131-5046-4977-BBC6-62413C6A108D}" presName="node" presStyleLbl="node1" presStyleIdx="3" presStyleCnt="6" custScaleX="162511" custScaleY="94752" custRadScaleRad="93957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E52705-B528-4E3C-A905-8E617A4C079B}" type="pres">
      <dgm:prSet presAssocID="{7026B7AE-55D1-4404-8E2D-4B6DA4DDFD81}" presName="parTrans" presStyleLbl="sibTrans2D1" presStyleIdx="4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6274D7E1-3FFA-4184-B867-05F1335F011C}" type="pres">
      <dgm:prSet presAssocID="{7026B7AE-55D1-4404-8E2D-4B6DA4DDFD81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994524ED-8FC6-4A5F-AB50-BA2C337AF06D}" type="pres">
      <dgm:prSet presAssocID="{5557CA98-F33C-482F-99BF-FD58433BC335}" presName="node" presStyleLbl="node1" presStyleIdx="4" presStyleCnt="6" custScaleX="162511" custScaleY="94752" custRadScaleRad="147892" custRadScaleInc="33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7449EB-6ABA-48B5-BA71-0137E34F5882}" type="pres">
      <dgm:prSet presAssocID="{1CE84966-F8A2-4B55-BD5F-F36CC6F04DD8}" presName="parTrans" presStyleLbl="sibTrans2D1" presStyleIdx="5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F544B661-3646-4258-930A-875FAB88DF19}" type="pres">
      <dgm:prSet presAssocID="{1CE84966-F8A2-4B55-BD5F-F36CC6F04DD8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5BEBD4D3-F6D9-4F91-8FF1-26DDC720DA0E}" type="pres">
      <dgm:prSet presAssocID="{05832D15-64B2-4D88-9D65-B62065E0F414}" presName="node" presStyleLbl="node1" presStyleIdx="5" presStyleCnt="6" custScaleX="162511" custScaleY="94752" custRadScaleRad="155875" custRadScaleInc="-256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8E09EC-1D38-4EE4-B916-0ADF6BE707ED}" srcId="{30CF0738-EB08-4F06-A626-6A73AD4F813F}" destId="{B71A268D-DC8A-436D-AC48-53DB699D1D0B}" srcOrd="1" destOrd="0" parTransId="{75235F2E-B2C2-426A-AD90-47C1D313052E}" sibTransId="{DE916831-F0B6-4B4D-9EF6-3AAF94B67E12}"/>
    <dgm:cxn modelId="{73DADB17-CD0C-E447-85A7-22BCB7E386B5}" type="presOf" srcId="{3C6B0723-D08C-4BC2-B607-85516B621FE6}" destId="{52F3A6D9-F3FD-4D90-80C1-E5D7E064B09D}" srcOrd="0" destOrd="0" presId="urn:microsoft.com/office/officeart/2005/8/layout/radial5"/>
    <dgm:cxn modelId="{D0F1AA9E-55B4-E144-A0D2-C6845B4C4739}" type="presOf" srcId="{7026B7AE-55D1-4404-8E2D-4B6DA4DDFD81}" destId="{6274D7E1-3FFA-4184-B867-05F1335F011C}" srcOrd="1" destOrd="0" presId="urn:microsoft.com/office/officeart/2005/8/layout/radial5"/>
    <dgm:cxn modelId="{8D846AA8-5E98-6F4F-9C92-1E3951C01B9B}" type="presOf" srcId="{7026B7AE-55D1-4404-8E2D-4B6DA4DDFD81}" destId="{68E52705-B528-4E3C-A905-8E617A4C079B}" srcOrd="0" destOrd="0" presId="urn:microsoft.com/office/officeart/2005/8/layout/radial5"/>
    <dgm:cxn modelId="{E63F8676-89F7-3949-988E-A4CE7B224A23}" type="presOf" srcId="{F73D5AA2-692E-4B37-9224-FF8CF03414D2}" destId="{E2C5BFC0-EFBE-4872-AA0B-7E6C62BC5DEE}" srcOrd="1" destOrd="0" presId="urn:microsoft.com/office/officeart/2005/8/layout/radial5"/>
    <dgm:cxn modelId="{C1D8C296-ECAA-464E-8BB8-CEAD3128C127}" type="presOf" srcId="{B71A268D-DC8A-436D-AC48-53DB699D1D0B}" destId="{E0C70160-CD58-4D88-90DF-B0259EA2F74F}" srcOrd="0" destOrd="0" presId="urn:microsoft.com/office/officeart/2005/8/layout/radial5"/>
    <dgm:cxn modelId="{6F2379D2-EECB-4A77-815D-E820823193C0}" srcId="{30CF0738-EB08-4F06-A626-6A73AD4F813F}" destId="{5EAB5131-5046-4977-BBC6-62413C6A108D}" srcOrd="3" destOrd="0" parTransId="{3C6B0723-D08C-4BC2-B607-85516B621FE6}" sibTransId="{A79CE199-4695-41A3-B326-A0BD255D89EB}"/>
    <dgm:cxn modelId="{EE2DD47A-97AF-094C-BBCA-6AB87EFF6CB0}" type="presOf" srcId="{5557CA98-F33C-482F-99BF-FD58433BC335}" destId="{994524ED-8FC6-4A5F-AB50-BA2C337AF06D}" srcOrd="0" destOrd="0" presId="urn:microsoft.com/office/officeart/2005/8/layout/radial5"/>
    <dgm:cxn modelId="{923E95ED-EB7E-4EF3-81A4-802E678A6497}" srcId="{30CF0738-EB08-4F06-A626-6A73AD4F813F}" destId="{05832D15-64B2-4D88-9D65-B62065E0F414}" srcOrd="5" destOrd="0" parTransId="{1CE84966-F8A2-4B55-BD5F-F36CC6F04DD8}" sibTransId="{1E4D9451-85E4-4A2C-883D-A62DE7651E55}"/>
    <dgm:cxn modelId="{E83B98AA-9522-E542-8C00-5DA8E54A6E63}" type="presOf" srcId="{1CE84966-F8A2-4B55-BD5F-F36CC6F04DD8}" destId="{DF7449EB-6ABA-48B5-BA71-0137E34F5882}" srcOrd="0" destOrd="0" presId="urn:microsoft.com/office/officeart/2005/8/layout/radial5"/>
    <dgm:cxn modelId="{A911DB0C-4F93-854E-B0D4-AFD45CD693EC}" type="presOf" srcId="{6F0055B8-4828-483A-A15E-7550D7883156}" destId="{04F7F45F-A1E2-40E8-9A58-7CFD6CC76DD0}" srcOrd="0" destOrd="0" presId="urn:microsoft.com/office/officeart/2005/8/layout/radial5"/>
    <dgm:cxn modelId="{978AE26D-DC4A-EF41-96D1-62F0EAE212E8}" type="presOf" srcId="{1CE84966-F8A2-4B55-BD5F-F36CC6F04DD8}" destId="{F544B661-3646-4258-930A-875FAB88DF19}" srcOrd="1" destOrd="0" presId="urn:microsoft.com/office/officeart/2005/8/layout/radial5"/>
    <dgm:cxn modelId="{6654B435-E3B0-B24F-BF46-048911013628}" type="presOf" srcId="{B48586EB-BF03-490D-BDCF-9E6FCFAEDAFE}" destId="{BD9FD2D8-B965-4596-AD58-F92B3B3EABDE}" srcOrd="0" destOrd="0" presId="urn:microsoft.com/office/officeart/2005/8/layout/radial5"/>
    <dgm:cxn modelId="{8750DDDF-6C27-3547-BF30-468BC0DEE57C}" type="presOf" srcId="{F73D5AA2-692E-4B37-9224-FF8CF03414D2}" destId="{A330D7BF-3568-42D9-B5DF-6DACC6E08AAE}" srcOrd="0" destOrd="0" presId="urn:microsoft.com/office/officeart/2005/8/layout/radial5"/>
    <dgm:cxn modelId="{A4D6998C-C355-0D40-8A7D-F53872FC13D5}" type="presOf" srcId="{6F0055B8-4828-483A-A15E-7550D7883156}" destId="{A138D5EE-361E-4BB7-AF0E-9AAC489E57E4}" srcOrd="1" destOrd="0" presId="urn:microsoft.com/office/officeart/2005/8/layout/radial5"/>
    <dgm:cxn modelId="{93706F73-6819-462A-B1A5-F5AF792B95E1}" srcId="{30CF0738-EB08-4F06-A626-6A73AD4F813F}" destId="{5557CA98-F33C-482F-99BF-FD58433BC335}" srcOrd="4" destOrd="0" parTransId="{7026B7AE-55D1-4404-8E2D-4B6DA4DDFD81}" sibTransId="{24A38E2D-52D8-4931-A58E-B4C5CBECD5DD}"/>
    <dgm:cxn modelId="{50B31286-EE9B-B444-9A92-C62A6AF135B0}" type="presOf" srcId="{5EAB5131-5046-4977-BBC6-62413C6A108D}" destId="{23068116-A3DB-446D-80DB-B8184146371D}" srcOrd="0" destOrd="0" presId="urn:microsoft.com/office/officeart/2005/8/layout/radial5"/>
    <dgm:cxn modelId="{537A9026-C55A-E040-9CF4-57ACD9D26B89}" type="presOf" srcId="{75235F2E-B2C2-426A-AD90-47C1D313052E}" destId="{131E39B1-01F1-4077-9818-E3D8033559DD}" srcOrd="1" destOrd="0" presId="urn:microsoft.com/office/officeart/2005/8/layout/radial5"/>
    <dgm:cxn modelId="{8E41D3E1-6F23-DB4F-9DCC-FD78E7434DD1}" type="presOf" srcId="{3C6B0723-D08C-4BC2-B607-85516B621FE6}" destId="{CA149048-ED39-4ED0-B7D3-3F6E56104486}" srcOrd="1" destOrd="0" presId="urn:microsoft.com/office/officeart/2005/8/layout/radial5"/>
    <dgm:cxn modelId="{792540B7-2FCA-4D51-A0A6-9E83679DEDA5}" srcId="{98D03C9B-3FEC-47FC-956A-77E92307A58E}" destId="{30CF0738-EB08-4F06-A626-6A73AD4F813F}" srcOrd="0" destOrd="0" parTransId="{E196CE17-67CF-4C24-88A0-6EEEA3B4A1A1}" sibTransId="{53E41436-5E7F-4281-9E60-A6BA05406844}"/>
    <dgm:cxn modelId="{AEEA076C-8802-9144-9286-A7EBA9CFE94D}" type="presOf" srcId="{15D72BA7-F5E3-4DFD-B28C-21260CE6689A}" destId="{BF0E99F5-919C-4A2C-9C65-4A8CD19EC3DE}" srcOrd="0" destOrd="0" presId="urn:microsoft.com/office/officeart/2005/8/layout/radial5"/>
    <dgm:cxn modelId="{42A91285-4291-534D-874E-1E6473C96B1E}" type="presOf" srcId="{75235F2E-B2C2-426A-AD90-47C1D313052E}" destId="{494D69A8-02CC-4896-AD15-E67875BFD0A2}" srcOrd="0" destOrd="0" presId="urn:microsoft.com/office/officeart/2005/8/layout/radial5"/>
    <dgm:cxn modelId="{6B5C122D-3CCA-0142-88B6-835A26A794DB}" type="presOf" srcId="{05832D15-64B2-4D88-9D65-B62065E0F414}" destId="{5BEBD4D3-F6D9-4F91-8FF1-26DDC720DA0E}" srcOrd="0" destOrd="0" presId="urn:microsoft.com/office/officeart/2005/8/layout/radial5"/>
    <dgm:cxn modelId="{74DFBA90-0EC5-9246-9639-41036020CF2C}" type="presOf" srcId="{98D03C9B-3FEC-47FC-956A-77E92307A58E}" destId="{E1479CCF-612E-42FE-8C53-647F86514E52}" srcOrd="0" destOrd="0" presId="urn:microsoft.com/office/officeart/2005/8/layout/radial5"/>
    <dgm:cxn modelId="{57BB0779-B2D0-4A5B-8C93-105448472522}" srcId="{30CF0738-EB08-4F06-A626-6A73AD4F813F}" destId="{B48586EB-BF03-490D-BDCF-9E6FCFAEDAFE}" srcOrd="0" destOrd="0" parTransId="{F73D5AA2-692E-4B37-9224-FF8CF03414D2}" sibTransId="{3B15C78A-E7FE-4D67-AC81-561A51393700}"/>
    <dgm:cxn modelId="{E191AA91-0ED1-F04A-861B-EEA9DBFB8D73}" type="presOf" srcId="{30CF0738-EB08-4F06-A626-6A73AD4F813F}" destId="{19462001-CBE1-41A3-AC43-18A8F63E1203}" srcOrd="0" destOrd="0" presId="urn:microsoft.com/office/officeart/2005/8/layout/radial5"/>
    <dgm:cxn modelId="{F72D0FE4-25E5-4E6B-94C5-04F7F21849A1}" srcId="{30CF0738-EB08-4F06-A626-6A73AD4F813F}" destId="{15D72BA7-F5E3-4DFD-B28C-21260CE6689A}" srcOrd="2" destOrd="0" parTransId="{6F0055B8-4828-483A-A15E-7550D7883156}" sibTransId="{82F80D3A-9547-440D-A3CF-E75208A7223E}"/>
    <dgm:cxn modelId="{2C7B8105-2FFA-8A49-A663-B86EBAA2D2D1}" type="presParOf" srcId="{E1479CCF-612E-42FE-8C53-647F86514E52}" destId="{19462001-CBE1-41A3-AC43-18A8F63E1203}" srcOrd="0" destOrd="0" presId="urn:microsoft.com/office/officeart/2005/8/layout/radial5"/>
    <dgm:cxn modelId="{7C3BB69D-B00C-9B42-8055-3E4BC5708BF1}" type="presParOf" srcId="{E1479CCF-612E-42FE-8C53-647F86514E52}" destId="{A330D7BF-3568-42D9-B5DF-6DACC6E08AAE}" srcOrd="1" destOrd="0" presId="urn:microsoft.com/office/officeart/2005/8/layout/radial5"/>
    <dgm:cxn modelId="{36361C0B-0B91-0946-AC61-B913BFE1F48D}" type="presParOf" srcId="{A330D7BF-3568-42D9-B5DF-6DACC6E08AAE}" destId="{E2C5BFC0-EFBE-4872-AA0B-7E6C62BC5DEE}" srcOrd="0" destOrd="0" presId="urn:microsoft.com/office/officeart/2005/8/layout/radial5"/>
    <dgm:cxn modelId="{6F69F24C-EF95-474A-922A-4EC2E820A21A}" type="presParOf" srcId="{E1479CCF-612E-42FE-8C53-647F86514E52}" destId="{BD9FD2D8-B965-4596-AD58-F92B3B3EABDE}" srcOrd="2" destOrd="0" presId="urn:microsoft.com/office/officeart/2005/8/layout/radial5"/>
    <dgm:cxn modelId="{C3B391D6-0732-1C43-94A2-3A4BF2697E4C}" type="presParOf" srcId="{E1479CCF-612E-42FE-8C53-647F86514E52}" destId="{494D69A8-02CC-4896-AD15-E67875BFD0A2}" srcOrd="3" destOrd="0" presId="urn:microsoft.com/office/officeart/2005/8/layout/radial5"/>
    <dgm:cxn modelId="{7E4E150E-0903-8C4D-8DA7-6957083C8A15}" type="presParOf" srcId="{494D69A8-02CC-4896-AD15-E67875BFD0A2}" destId="{131E39B1-01F1-4077-9818-E3D8033559DD}" srcOrd="0" destOrd="0" presId="urn:microsoft.com/office/officeart/2005/8/layout/radial5"/>
    <dgm:cxn modelId="{6A7EA24A-7552-1A47-A27A-ECBF10850185}" type="presParOf" srcId="{E1479CCF-612E-42FE-8C53-647F86514E52}" destId="{E0C70160-CD58-4D88-90DF-B0259EA2F74F}" srcOrd="4" destOrd="0" presId="urn:microsoft.com/office/officeart/2005/8/layout/radial5"/>
    <dgm:cxn modelId="{5817EDFB-F5E0-D040-86A8-1BCF2440A16D}" type="presParOf" srcId="{E1479CCF-612E-42FE-8C53-647F86514E52}" destId="{04F7F45F-A1E2-40E8-9A58-7CFD6CC76DD0}" srcOrd="5" destOrd="0" presId="urn:microsoft.com/office/officeart/2005/8/layout/radial5"/>
    <dgm:cxn modelId="{7BE3B543-39E5-134A-8738-FC2D54A5ECEA}" type="presParOf" srcId="{04F7F45F-A1E2-40E8-9A58-7CFD6CC76DD0}" destId="{A138D5EE-361E-4BB7-AF0E-9AAC489E57E4}" srcOrd="0" destOrd="0" presId="urn:microsoft.com/office/officeart/2005/8/layout/radial5"/>
    <dgm:cxn modelId="{B894E144-FA5E-4042-8E50-77488FA94D14}" type="presParOf" srcId="{E1479CCF-612E-42FE-8C53-647F86514E52}" destId="{BF0E99F5-919C-4A2C-9C65-4A8CD19EC3DE}" srcOrd="6" destOrd="0" presId="urn:microsoft.com/office/officeart/2005/8/layout/radial5"/>
    <dgm:cxn modelId="{33FCDBA1-E260-AA41-AA8B-AB70B2674B74}" type="presParOf" srcId="{E1479CCF-612E-42FE-8C53-647F86514E52}" destId="{52F3A6D9-F3FD-4D90-80C1-E5D7E064B09D}" srcOrd="7" destOrd="0" presId="urn:microsoft.com/office/officeart/2005/8/layout/radial5"/>
    <dgm:cxn modelId="{DDC9FB72-E543-FA47-8D15-F5A663E2FD00}" type="presParOf" srcId="{52F3A6D9-F3FD-4D90-80C1-E5D7E064B09D}" destId="{CA149048-ED39-4ED0-B7D3-3F6E56104486}" srcOrd="0" destOrd="0" presId="urn:microsoft.com/office/officeart/2005/8/layout/radial5"/>
    <dgm:cxn modelId="{38683D38-12B2-394B-B8CC-BE0A52F8E9EB}" type="presParOf" srcId="{E1479CCF-612E-42FE-8C53-647F86514E52}" destId="{23068116-A3DB-446D-80DB-B8184146371D}" srcOrd="8" destOrd="0" presId="urn:microsoft.com/office/officeart/2005/8/layout/radial5"/>
    <dgm:cxn modelId="{E1FF13C3-D8B0-AF4D-9C85-A4DEFD3A408A}" type="presParOf" srcId="{E1479CCF-612E-42FE-8C53-647F86514E52}" destId="{68E52705-B528-4E3C-A905-8E617A4C079B}" srcOrd="9" destOrd="0" presId="urn:microsoft.com/office/officeart/2005/8/layout/radial5"/>
    <dgm:cxn modelId="{9FF4A593-15D6-9844-A9AC-20E094C1BC15}" type="presParOf" srcId="{68E52705-B528-4E3C-A905-8E617A4C079B}" destId="{6274D7E1-3FFA-4184-B867-05F1335F011C}" srcOrd="0" destOrd="0" presId="urn:microsoft.com/office/officeart/2005/8/layout/radial5"/>
    <dgm:cxn modelId="{BE940E4C-E0C8-4646-BD50-5BC2B67D7A01}" type="presParOf" srcId="{E1479CCF-612E-42FE-8C53-647F86514E52}" destId="{994524ED-8FC6-4A5F-AB50-BA2C337AF06D}" srcOrd="10" destOrd="0" presId="urn:microsoft.com/office/officeart/2005/8/layout/radial5"/>
    <dgm:cxn modelId="{80AA6E58-0FA8-6E4E-9280-93F9A5BCA3E0}" type="presParOf" srcId="{E1479CCF-612E-42FE-8C53-647F86514E52}" destId="{DF7449EB-6ABA-48B5-BA71-0137E34F5882}" srcOrd="11" destOrd="0" presId="urn:microsoft.com/office/officeart/2005/8/layout/radial5"/>
    <dgm:cxn modelId="{19ACEED0-6908-B346-A627-6E6F2B5A46D5}" type="presParOf" srcId="{DF7449EB-6ABA-48B5-BA71-0137E34F5882}" destId="{F544B661-3646-4258-930A-875FAB88DF19}" srcOrd="0" destOrd="0" presId="urn:microsoft.com/office/officeart/2005/8/layout/radial5"/>
    <dgm:cxn modelId="{78E00350-F793-9645-973E-473FF27A49CA}" type="presParOf" srcId="{E1479CCF-612E-42FE-8C53-647F86514E52}" destId="{5BEBD4D3-F6D9-4F91-8FF1-26DDC720DA0E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8D03C9B-3FEC-47FC-956A-77E92307A58E}" type="doc">
      <dgm:prSet loTypeId="urn:microsoft.com/office/officeart/2005/8/layout/radial5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30CF0738-EB08-4F06-A626-6A73AD4F813F}">
      <dgm:prSet phldrT="[Text]"/>
      <dgm:spPr>
        <a:solidFill>
          <a:schemeClr val="bg2"/>
        </a:solidFill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1" dirty="0" smtClean="0">
              <a:latin typeface="Myriad Pro"/>
            </a:rPr>
            <a:t>Market Adoption</a:t>
          </a:r>
          <a:endParaRPr lang="en-US" b="1" dirty="0">
            <a:latin typeface="Myriad Pro"/>
          </a:endParaRPr>
        </a:p>
      </dgm:t>
    </dgm:pt>
    <dgm:pt modelId="{E196CE17-67CF-4C24-88A0-6EEEA3B4A1A1}" type="parTrans" cxnId="{792540B7-2FCA-4D51-A0A6-9E83679DEDA5}">
      <dgm:prSet/>
      <dgm:spPr/>
      <dgm:t>
        <a:bodyPr/>
        <a:lstStyle/>
        <a:p>
          <a:endParaRPr lang="en-US"/>
        </a:p>
      </dgm:t>
    </dgm:pt>
    <dgm:pt modelId="{53E41436-5E7F-4281-9E60-A6BA05406844}" type="sibTrans" cxnId="{792540B7-2FCA-4D51-A0A6-9E83679DEDA5}">
      <dgm:prSet/>
      <dgm:spPr/>
      <dgm:t>
        <a:bodyPr/>
        <a:lstStyle/>
        <a:p>
          <a:endParaRPr lang="en-US"/>
        </a:p>
      </dgm:t>
    </dgm:pt>
    <dgm:pt modelId="{15D72BA7-F5E3-4DFD-B28C-21260CE6689A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</a:rPr>
            <a:t>Continuing Medical Education</a:t>
          </a:r>
          <a:endParaRPr lang="en-US" dirty="0">
            <a:latin typeface="Myriad Pro"/>
          </a:endParaRPr>
        </a:p>
      </dgm:t>
    </dgm:pt>
    <dgm:pt modelId="{6F0055B8-4828-483A-A15E-7550D7883156}" type="parTrans" cxnId="{F72D0FE4-25E5-4E6B-94C5-04F7F21849A1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82F80D3A-9547-440D-A3CF-E75208A7223E}" type="sibTrans" cxnId="{F72D0FE4-25E5-4E6B-94C5-04F7F21849A1}">
      <dgm:prSet/>
      <dgm:spPr/>
      <dgm:t>
        <a:bodyPr/>
        <a:lstStyle/>
        <a:p>
          <a:endParaRPr lang="en-US"/>
        </a:p>
      </dgm:t>
    </dgm:pt>
    <dgm:pt modelId="{5EAB5131-5046-4977-BBC6-62413C6A108D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</a:rPr>
            <a:t>Conferences</a:t>
          </a:r>
        </a:p>
      </dgm:t>
    </dgm:pt>
    <dgm:pt modelId="{3C6B0723-D08C-4BC2-B607-85516B621FE6}" type="parTrans" cxnId="{6F2379D2-EECB-4A77-815D-E820823193C0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A79CE199-4695-41A3-B326-A0BD255D89EB}" type="sibTrans" cxnId="{6F2379D2-EECB-4A77-815D-E820823193C0}">
      <dgm:prSet/>
      <dgm:spPr/>
      <dgm:t>
        <a:bodyPr/>
        <a:lstStyle/>
        <a:p>
          <a:endParaRPr lang="en-US"/>
        </a:p>
      </dgm:t>
    </dgm:pt>
    <dgm:pt modelId="{B71A268D-DC8A-436D-AC48-53DB699D1D0B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</a:rPr>
            <a:t>Medical Journals</a:t>
          </a:r>
          <a:endParaRPr lang="en-US" dirty="0">
            <a:latin typeface="Myriad Pro"/>
          </a:endParaRPr>
        </a:p>
      </dgm:t>
    </dgm:pt>
    <dgm:pt modelId="{DE916831-F0B6-4B4D-9EF6-3AAF94B67E12}" type="sibTrans" cxnId="{358E09EC-1D38-4EE4-B916-0ADF6BE707ED}">
      <dgm:prSet/>
      <dgm:spPr/>
      <dgm:t>
        <a:bodyPr/>
        <a:lstStyle/>
        <a:p>
          <a:endParaRPr lang="en-US"/>
        </a:p>
      </dgm:t>
    </dgm:pt>
    <dgm:pt modelId="{75235F2E-B2C2-426A-AD90-47C1D313052E}" type="parTrans" cxnId="{358E09EC-1D38-4EE4-B916-0ADF6BE707ED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B48586EB-BF03-490D-BDCF-9E6FCFAEDAFE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/>
            <a:t>Key Opinion Leaders (KOLs)</a:t>
          </a:r>
        </a:p>
      </dgm:t>
    </dgm:pt>
    <dgm:pt modelId="{3B15C78A-E7FE-4D67-AC81-561A51393700}" type="sibTrans" cxnId="{57BB0779-B2D0-4A5B-8C93-105448472522}">
      <dgm:prSet/>
      <dgm:spPr/>
      <dgm:t>
        <a:bodyPr/>
        <a:lstStyle/>
        <a:p>
          <a:endParaRPr lang="en-US"/>
        </a:p>
      </dgm:t>
    </dgm:pt>
    <dgm:pt modelId="{F73D5AA2-692E-4B37-9224-FF8CF03414D2}" type="parTrans" cxnId="{57BB0779-B2D0-4A5B-8C93-105448472522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5557CA98-F33C-482F-99BF-FD58433BC335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</a:rPr>
            <a:t>American College of Obstetricians and Gynecologists (ACOG)</a:t>
          </a:r>
        </a:p>
      </dgm:t>
    </dgm:pt>
    <dgm:pt modelId="{24A38E2D-52D8-4931-A58E-B4C5CBECD5DD}" type="sibTrans" cxnId="{93706F73-6819-462A-B1A5-F5AF792B95E1}">
      <dgm:prSet/>
      <dgm:spPr/>
      <dgm:t>
        <a:bodyPr/>
        <a:lstStyle/>
        <a:p>
          <a:endParaRPr lang="en-US"/>
        </a:p>
      </dgm:t>
    </dgm:pt>
    <dgm:pt modelId="{7026B7AE-55D1-4404-8E2D-4B6DA4DDFD81}" type="parTrans" cxnId="{93706F73-6819-462A-B1A5-F5AF792B95E1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05832D15-64B2-4D88-9D65-B62065E0F414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</a:rPr>
            <a:t>American College of Obstetricians and Gynecologists (ACOG)</a:t>
          </a:r>
        </a:p>
      </dgm:t>
    </dgm:pt>
    <dgm:pt modelId="{1CE84966-F8A2-4B55-BD5F-F36CC6F04DD8}" type="parTrans" cxnId="{923E95ED-EB7E-4EF3-81A4-802E678A6497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1E4D9451-85E4-4A2C-883D-A62DE7651E55}" type="sibTrans" cxnId="{923E95ED-EB7E-4EF3-81A4-802E678A6497}">
      <dgm:prSet/>
      <dgm:spPr/>
      <dgm:t>
        <a:bodyPr/>
        <a:lstStyle/>
        <a:p>
          <a:endParaRPr lang="en-US"/>
        </a:p>
      </dgm:t>
    </dgm:pt>
    <dgm:pt modelId="{E1479CCF-612E-42FE-8C53-647F86514E52}" type="pres">
      <dgm:prSet presAssocID="{98D03C9B-3FEC-47FC-956A-77E92307A58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462001-CBE1-41A3-AC43-18A8F63E1203}" type="pres">
      <dgm:prSet presAssocID="{30CF0738-EB08-4F06-A626-6A73AD4F813F}" presName="centerShape" presStyleLbl="node0" presStyleIdx="0" presStyleCnt="1" custScaleX="148149" custScaleY="82519" custLinFactNeighborX="0" custLinFactNeighborY="-3131"/>
      <dgm:spPr/>
      <dgm:t>
        <a:bodyPr/>
        <a:lstStyle/>
        <a:p>
          <a:endParaRPr lang="en-US"/>
        </a:p>
      </dgm:t>
    </dgm:pt>
    <dgm:pt modelId="{A330D7BF-3568-42D9-B5DF-6DACC6E08AAE}" type="pres">
      <dgm:prSet presAssocID="{F73D5AA2-692E-4B37-9224-FF8CF03414D2}" presName="parTrans" presStyleLbl="sibTrans2D1" presStyleIdx="0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E2C5BFC0-EFBE-4872-AA0B-7E6C62BC5DEE}" type="pres">
      <dgm:prSet presAssocID="{F73D5AA2-692E-4B37-9224-FF8CF03414D2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BD9FD2D8-B965-4596-AD58-F92B3B3EABDE}" type="pres">
      <dgm:prSet presAssocID="{B48586EB-BF03-490D-BDCF-9E6FCFAEDAFE}" presName="node" presStyleLbl="node1" presStyleIdx="0" presStyleCnt="6" custScaleX="162511" custScaleY="94752" custRadScaleRad="106973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D69A8-02CC-4896-AD15-E67875BFD0A2}" type="pres">
      <dgm:prSet presAssocID="{75235F2E-B2C2-426A-AD90-47C1D313052E}" presName="parTrans" presStyleLbl="sibTrans2D1" presStyleIdx="1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131E39B1-01F1-4077-9818-E3D8033559DD}" type="pres">
      <dgm:prSet presAssocID="{75235F2E-B2C2-426A-AD90-47C1D313052E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E0C70160-CD58-4D88-90DF-B0259EA2F74F}" type="pres">
      <dgm:prSet presAssocID="{B71A268D-DC8A-436D-AC48-53DB699D1D0B}" presName="node" presStyleLbl="node1" presStyleIdx="1" presStyleCnt="6" custScaleX="162511" custScaleY="94752" custRadScaleRad="155920" custRadScaleInc="257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7F45F-A1E2-40E8-9A58-7CFD6CC76DD0}" type="pres">
      <dgm:prSet presAssocID="{6F0055B8-4828-483A-A15E-7550D7883156}" presName="parTrans" presStyleLbl="sibTrans2D1" presStyleIdx="2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A138D5EE-361E-4BB7-AF0E-9AAC489E57E4}" type="pres">
      <dgm:prSet presAssocID="{6F0055B8-4828-483A-A15E-7550D7883156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F0E99F5-919C-4A2C-9C65-4A8CD19EC3DE}" type="pres">
      <dgm:prSet presAssocID="{15D72BA7-F5E3-4DFD-B28C-21260CE6689A}" presName="node" presStyleLbl="node1" presStyleIdx="2" presStyleCnt="6" custScaleX="162511" custScaleY="94752" custRadScaleRad="146110" custRadScaleInc="-350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F3A6D9-F3FD-4D90-80C1-E5D7E064B09D}" type="pres">
      <dgm:prSet presAssocID="{3C6B0723-D08C-4BC2-B607-85516B621FE6}" presName="parTrans" presStyleLbl="sibTrans2D1" presStyleIdx="3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CA149048-ED39-4ED0-B7D3-3F6E56104486}" type="pres">
      <dgm:prSet presAssocID="{3C6B0723-D08C-4BC2-B607-85516B621FE6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23068116-A3DB-446D-80DB-B8184146371D}" type="pres">
      <dgm:prSet presAssocID="{5EAB5131-5046-4977-BBC6-62413C6A108D}" presName="node" presStyleLbl="node1" presStyleIdx="3" presStyleCnt="6" custScaleX="162511" custScaleY="94752" custRadScaleRad="93957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E52705-B528-4E3C-A905-8E617A4C079B}" type="pres">
      <dgm:prSet presAssocID="{7026B7AE-55D1-4404-8E2D-4B6DA4DDFD81}" presName="parTrans" presStyleLbl="sibTrans2D1" presStyleIdx="4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6274D7E1-3FFA-4184-B867-05F1335F011C}" type="pres">
      <dgm:prSet presAssocID="{7026B7AE-55D1-4404-8E2D-4B6DA4DDFD81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994524ED-8FC6-4A5F-AB50-BA2C337AF06D}" type="pres">
      <dgm:prSet presAssocID="{5557CA98-F33C-482F-99BF-FD58433BC335}" presName="node" presStyleLbl="node1" presStyleIdx="4" presStyleCnt="6" custScaleX="162511" custScaleY="94752" custRadScaleRad="147892" custRadScaleInc="33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7449EB-6ABA-48B5-BA71-0137E34F5882}" type="pres">
      <dgm:prSet presAssocID="{1CE84966-F8A2-4B55-BD5F-F36CC6F04DD8}" presName="parTrans" presStyleLbl="sibTrans2D1" presStyleIdx="5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F544B661-3646-4258-930A-875FAB88DF19}" type="pres">
      <dgm:prSet presAssocID="{1CE84966-F8A2-4B55-BD5F-F36CC6F04DD8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5BEBD4D3-F6D9-4F91-8FF1-26DDC720DA0E}" type="pres">
      <dgm:prSet presAssocID="{05832D15-64B2-4D88-9D65-B62065E0F414}" presName="node" presStyleLbl="node1" presStyleIdx="5" presStyleCnt="6" custScaleX="162511" custScaleY="94752" custRadScaleRad="155875" custRadScaleInc="-256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538740-70C1-D844-81CB-85F735DCC260}" type="presOf" srcId="{75235F2E-B2C2-426A-AD90-47C1D313052E}" destId="{494D69A8-02CC-4896-AD15-E67875BFD0A2}" srcOrd="0" destOrd="0" presId="urn:microsoft.com/office/officeart/2005/8/layout/radial5"/>
    <dgm:cxn modelId="{FB39FEB5-6B68-9C45-A8C3-3FCBE0BB007B}" type="presOf" srcId="{7026B7AE-55D1-4404-8E2D-4B6DA4DDFD81}" destId="{6274D7E1-3FFA-4184-B867-05F1335F011C}" srcOrd="1" destOrd="0" presId="urn:microsoft.com/office/officeart/2005/8/layout/radial5"/>
    <dgm:cxn modelId="{7F62039E-C0E9-664D-93A3-B1C688BA37AB}" type="presOf" srcId="{98D03C9B-3FEC-47FC-956A-77E92307A58E}" destId="{E1479CCF-612E-42FE-8C53-647F86514E52}" srcOrd="0" destOrd="0" presId="urn:microsoft.com/office/officeart/2005/8/layout/radial5"/>
    <dgm:cxn modelId="{5B1A9DD1-B3D4-1D4A-A834-2D18613F2D85}" type="presOf" srcId="{75235F2E-B2C2-426A-AD90-47C1D313052E}" destId="{131E39B1-01F1-4077-9818-E3D8033559DD}" srcOrd="1" destOrd="0" presId="urn:microsoft.com/office/officeart/2005/8/layout/radial5"/>
    <dgm:cxn modelId="{76AC54AE-63D7-144F-B87D-E1E1C2197A27}" type="presOf" srcId="{1CE84966-F8A2-4B55-BD5F-F36CC6F04DD8}" destId="{DF7449EB-6ABA-48B5-BA71-0137E34F5882}" srcOrd="0" destOrd="0" presId="urn:microsoft.com/office/officeart/2005/8/layout/radial5"/>
    <dgm:cxn modelId="{923E95ED-EB7E-4EF3-81A4-802E678A6497}" srcId="{30CF0738-EB08-4F06-A626-6A73AD4F813F}" destId="{05832D15-64B2-4D88-9D65-B62065E0F414}" srcOrd="5" destOrd="0" parTransId="{1CE84966-F8A2-4B55-BD5F-F36CC6F04DD8}" sibTransId="{1E4D9451-85E4-4A2C-883D-A62DE7651E55}"/>
    <dgm:cxn modelId="{792540B7-2FCA-4D51-A0A6-9E83679DEDA5}" srcId="{98D03C9B-3FEC-47FC-956A-77E92307A58E}" destId="{30CF0738-EB08-4F06-A626-6A73AD4F813F}" srcOrd="0" destOrd="0" parTransId="{E196CE17-67CF-4C24-88A0-6EEEA3B4A1A1}" sibTransId="{53E41436-5E7F-4281-9E60-A6BA05406844}"/>
    <dgm:cxn modelId="{1A0F0221-4149-604C-BA4F-1620C51745EF}" type="presOf" srcId="{5EAB5131-5046-4977-BBC6-62413C6A108D}" destId="{23068116-A3DB-446D-80DB-B8184146371D}" srcOrd="0" destOrd="0" presId="urn:microsoft.com/office/officeart/2005/8/layout/radial5"/>
    <dgm:cxn modelId="{B1B2500F-27F4-FC49-B00D-9AD67919D329}" type="presOf" srcId="{3C6B0723-D08C-4BC2-B607-85516B621FE6}" destId="{CA149048-ED39-4ED0-B7D3-3F6E56104486}" srcOrd="1" destOrd="0" presId="urn:microsoft.com/office/officeart/2005/8/layout/radial5"/>
    <dgm:cxn modelId="{7D387852-36A9-2542-AE6E-6C1FFB7A2103}" type="presOf" srcId="{1CE84966-F8A2-4B55-BD5F-F36CC6F04DD8}" destId="{F544B661-3646-4258-930A-875FAB88DF19}" srcOrd="1" destOrd="0" presId="urn:microsoft.com/office/officeart/2005/8/layout/radial5"/>
    <dgm:cxn modelId="{ECC859A1-2F4A-2049-8984-BB8A19E97BA6}" type="presOf" srcId="{6F0055B8-4828-483A-A15E-7550D7883156}" destId="{A138D5EE-361E-4BB7-AF0E-9AAC489E57E4}" srcOrd="1" destOrd="0" presId="urn:microsoft.com/office/officeart/2005/8/layout/radial5"/>
    <dgm:cxn modelId="{5E5FE5F1-BE23-E44C-989E-523F48DD9804}" type="presOf" srcId="{F73D5AA2-692E-4B37-9224-FF8CF03414D2}" destId="{E2C5BFC0-EFBE-4872-AA0B-7E6C62BC5DEE}" srcOrd="1" destOrd="0" presId="urn:microsoft.com/office/officeart/2005/8/layout/radial5"/>
    <dgm:cxn modelId="{27218270-C30E-9442-8B6C-388C0F9DE873}" type="presOf" srcId="{05832D15-64B2-4D88-9D65-B62065E0F414}" destId="{5BEBD4D3-F6D9-4F91-8FF1-26DDC720DA0E}" srcOrd="0" destOrd="0" presId="urn:microsoft.com/office/officeart/2005/8/layout/radial5"/>
    <dgm:cxn modelId="{358E09EC-1D38-4EE4-B916-0ADF6BE707ED}" srcId="{30CF0738-EB08-4F06-A626-6A73AD4F813F}" destId="{B71A268D-DC8A-436D-AC48-53DB699D1D0B}" srcOrd="1" destOrd="0" parTransId="{75235F2E-B2C2-426A-AD90-47C1D313052E}" sibTransId="{DE916831-F0B6-4B4D-9EF6-3AAF94B67E12}"/>
    <dgm:cxn modelId="{9D9E2C84-A621-4D43-A824-0FAA089E079D}" type="presOf" srcId="{B48586EB-BF03-490D-BDCF-9E6FCFAEDAFE}" destId="{BD9FD2D8-B965-4596-AD58-F92B3B3EABDE}" srcOrd="0" destOrd="0" presId="urn:microsoft.com/office/officeart/2005/8/layout/radial5"/>
    <dgm:cxn modelId="{93706F73-6819-462A-B1A5-F5AF792B95E1}" srcId="{30CF0738-EB08-4F06-A626-6A73AD4F813F}" destId="{5557CA98-F33C-482F-99BF-FD58433BC335}" srcOrd="4" destOrd="0" parTransId="{7026B7AE-55D1-4404-8E2D-4B6DA4DDFD81}" sibTransId="{24A38E2D-52D8-4931-A58E-B4C5CBECD5DD}"/>
    <dgm:cxn modelId="{327BEDC1-67A9-1E4D-A228-AE5B15BA6736}" type="presOf" srcId="{6F0055B8-4828-483A-A15E-7550D7883156}" destId="{04F7F45F-A1E2-40E8-9A58-7CFD6CC76DD0}" srcOrd="0" destOrd="0" presId="urn:microsoft.com/office/officeart/2005/8/layout/radial5"/>
    <dgm:cxn modelId="{57BB0779-B2D0-4A5B-8C93-105448472522}" srcId="{30CF0738-EB08-4F06-A626-6A73AD4F813F}" destId="{B48586EB-BF03-490D-BDCF-9E6FCFAEDAFE}" srcOrd="0" destOrd="0" parTransId="{F73D5AA2-692E-4B37-9224-FF8CF03414D2}" sibTransId="{3B15C78A-E7FE-4D67-AC81-561A51393700}"/>
    <dgm:cxn modelId="{51DC8E2B-DF5E-354B-A1F3-45DD426B210C}" type="presOf" srcId="{5557CA98-F33C-482F-99BF-FD58433BC335}" destId="{994524ED-8FC6-4A5F-AB50-BA2C337AF06D}" srcOrd="0" destOrd="0" presId="urn:microsoft.com/office/officeart/2005/8/layout/radial5"/>
    <dgm:cxn modelId="{73173E54-176D-9A4A-8499-670E056E507F}" type="presOf" srcId="{15D72BA7-F5E3-4DFD-B28C-21260CE6689A}" destId="{BF0E99F5-919C-4A2C-9C65-4A8CD19EC3DE}" srcOrd="0" destOrd="0" presId="urn:microsoft.com/office/officeart/2005/8/layout/radial5"/>
    <dgm:cxn modelId="{F72D0FE4-25E5-4E6B-94C5-04F7F21849A1}" srcId="{30CF0738-EB08-4F06-A626-6A73AD4F813F}" destId="{15D72BA7-F5E3-4DFD-B28C-21260CE6689A}" srcOrd="2" destOrd="0" parTransId="{6F0055B8-4828-483A-A15E-7550D7883156}" sibTransId="{82F80D3A-9547-440D-A3CF-E75208A7223E}"/>
    <dgm:cxn modelId="{A3DE518D-7DA4-B64D-A887-14700EBB4400}" type="presOf" srcId="{3C6B0723-D08C-4BC2-B607-85516B621FE6}" destId="{52F3A6D9-F3FD-4D90-80C1-E5D7E064B09D}" srcOrd="0" destOrd="0" presId="urn:microsoft.com/office/officeart/2005/8/layout/radial5"/>
    <dgm:cxn modelId="{6F2379D2-EECB-4A77-815D-E820823193C0}" srcId="{30CF0738-EB08-4F06-A626-6A73AD4F813F}" destId="{5EAB5131-5046-4977-BBC6-62413C6A108D}" srcOrd="3" destOrd="0" parTransId="{3C6B0723-D08C-4BC2-B607-85516B621FE6}" sibTransId="{A79CE199-4695-41A3-B326-A0BD255D89EB}"/>
    <dgm:cxn modelId="{80851916-14CD-C04E-B28A-7722334DBD61}" type="presOf" srcId="{30CF0738-EB08-4F06-A626-6A73AD4F813F}" destId="{19462001-CBE1-41A3-AC43-18A8F63E1203}" srcOrd="0" destOrd="0" presId="urn:microsoft.com/office/officeart/2005/8/layout/radial5"/>
    <dgm:cxn modelId="{2D3E2968-5307-834C-87DA-A3CC87186628}" type="presOf" srcId="{B71A268D-DC8A-436D-AC48-53DB699D1D0B}" destId="{E0C70160-CD58-4D88-90DF-B0259EA2F74F}" srcOrd="0" destOrd="0" presId="urn:microsoft.com/office/officeart/2005/8/layout/radial5"/>
    <dgm:cxn modelId="{C6B1F879-8078-1B4D-A58A-C4D7A0AB5D20}" type="presOf" srcId="{F73D5AA2-692E-4B37-9224-FF8CF03414D2}" destId="{A330D7BF-3568-42D9-B5DF-6DACC6E08AAE}" srcOrd="0" destOrd="0" presId="urn:microsoft.com/office/officeart/2005/8/layout/radial5"/>
    <dgm:cxn modelId="{C327C578-6746-4043-879F-0E1A5802C4FE}" type="presOf" srcId="{7026B7AE-55D1-4404-8E2D-4B6DA4DDFD81}" destId="{68E52705-B528-4E3C-A905-8E617A4C079B}" srcOrd="0" destOrd="0" presId="urn:microsoft.com/office/officeart/2005/8/layout/radial5"/>
    <dgm:cxn modelId="{4EDEFD86-D52C-F64A-803D-34C625C0531C}" type="presParOf" srcId="{E1479CCF-612E-42FE-8C53-647F86514E52}" destId="{19462001-CBE1-41A3-AC43-18A8F63E1203}" srcOrd="0" destOrd="0" presId="urn:microsoft.com/office/officeart/2005/8/layout/radial5"/>
    <dgm:cxn modelId="{7E10A850-CAB4-8449-9D7B-2F81A2A846F1}" type="presParOf" srcId="{E1479CCF-612E-42FE-8C53-647F86514E52}" destId="{A330D7BF-3568-42D9-B5DF-6DACC6E08AAE}" srcOrd="1" destOrd="0" presId="urn:microsoft.com/office/officeart/2005/8/layout/radial5"/>
    <dgm:cxn modelId="{8CB87674-7E95-684F-8CAF-EA55C0E8A084}" type="presParOf" srcId="{A330D7BF-3568-42D9-B5DF-6DACC6E08AAE}" destId="{E2C5BFC0-EFBE-4872-AA0B-7E6C62BC5DEE}" srcOrd="0" destOrd="0" presId="urn:microsoft.com/office/officeart/2005/8/layout/radial5"/>
    <dgm:cxn modelId="{96B02576-C459-174A-B163-ECE078B46F7F}" type="presParOf" srcId="{E1479CCF-612E-42FE-8C53-647F86514E52}" destId="{BD9FD2D8-B965-4596-AD58-F92B3B3EABDE}" srcOrd="2" destOrd="0" presId="urn:microsoft.com/office/officeart/2005/8/layout/radial5"/>
    <dgm:cxn modelId="{15BA9700-794D-3941-ABA6-E82ED5C1C938}" type="presParOf" srcId="{E1479CCF-612E-42FE-8C53-647F86514E52}" destId="{494D69A8-02CC-4896-AD15-E67875BFD0A2}" srcOrd="3" destOrd="0" presId="urn:microsoft.com/office/officeart/2005/8/layout/radial5"/>
    <dgm:cxn modelId="{3B36EE74-EBC4-694F-A169-683FDBABF263}" type="presParOf" srcId="{494D69A8-02CC-4896-AD15-E67875BFD0A2}" destId="{131E39B1-01F1-4077-9818-E3D8033559DD}" srcOrd="0" destOrd="0" presId="urn:microsoft.com/office/officeart/2005/8/layout/radial5"/>
    <dgm:cxn modelId="{DEAF245A-77F8-154C-8322-8462E5AA8557}" type="presParOf" srcId="{E1479CCF-612E-42FE-8C53-647F86514E52}" destId="{E0C70160-CD58-4D88-90DF-B0259EA2F74F}" srcOrd="4" destOrd="0" presId="urn:microsoft.com/office/officeart/2005/8/layout/radial5"/>
    <dgm:cxn modelId="{491F64B4-CE97-D745-B7BC-F9F3E1DC17C2}" type="presParOf" srcId="{E1479CCF-612E-42FE-8C53-647F86514E52}" destId="{04F7F45F-A1E2-40E8-9A58-7CFD6CC76DD0}" srcOrd="5" destOrd="0" presId="urn:microsoft.com/office/officeart/2005/8/layout/radial5"/>
    <dgm:cxn modelId="{4E550BA1-017C-5A49-884D-6A500D38703A}" type="presParOf" srcId="{04F7F45F-A1E2-40E8-9A58-7CFD6CC76DD0}" destId="{A138D5EE-361E-4BB7-AF0E-9AAC489E57E4}" srcOrd="0" destOrd="0" presId="urn:microsoft.com/office/officeart/2005/8/layout/radial5"/>
    <dgm:cxn modelId="{2F8C4595-84B9-DB4A-BF1D-85DE3A9436A0}" type="presParOf" srcId="{E1479CCF-612E-42FE-8C53-647F86514E52}" destId="{BF0E99F5-919C-4A2C-9C65-4A8CD19EC3DE}" srcOrd="6" destOrd="0" presId="urn:microsoft.com/office/officeart/2005/8/layout/radial5"/>
    <dgm:cxn modelId="{2F089FAA-3195-4943-A515-6E444042EE26}" type="presParOf" srcId="{E1479CCF-612E-42FE-8C53-647F86514E52}" destId="{52F3A6D9-F3FD-4D90-80C1-E5D7E064B09D}" srcOrd="7" destOrd="0" presId="urn:microsoft.com/office/officeart/2005/8/layout/radial5"/>
    <dgm:cxn modelId="{E3AEF2E7-839F-E549-B174-0DE653BAE651}" type="presParOf" srcId="{52F3A6D9-F3FD-4D90-80C1-E5D7E064B09D}" destId="{CA149048-ED39-4ED0-B7D3-3F6E56104486}" srcOrd="0" destOrd="0" presId="urn:microsoft.com/office/officeart/2005/8/layout/radial5"/>
    <dgm:cxn modelId="{A6345ADE-C92D-1B45-844E-38878FD39F17}" type="presParOf" srcId="{E1479CCF-612E-42FE-8C53-647F86514E52}" destId="{23068116-A3DB-446D-80DB-B8184146371D}" srcOrd="8" destOrd="0" presId="urn:microsoft.com/office/officeart/2005/8/layout/radial5"/>
    <dgm:cxn modelId="{A64C6607-64E2-F540-A203-6C2D9E05187D}" type="presParOf" srcId="{E1479CCF-612E-42FE-8C53-647F86514E52}" destId="{68E52705-B528-4E3C-A905-8E617A4C079B}" srcOrd="9" destOrd="0" presId="urn:microsoft.com/office/officeart/2005/8/layout/radial5"/>
    <dgm:cxn modelId="{8F46AE8E-3D6A-224F-88BE-0788AA251E29}" type="presParOf" srcId="{68E52705-B528-4E3C-A905-8E617A4C079B}" destId="{6274D7E1-3FFA-4184-B867-05F1335F011C}" srcOrd="0" destOrd="0" presId="urn:microsoft.com/office/officeart/2005/8/layout/radial5"/>
    <dgm:cxn modelId="{C9E28199-B3A6-BD4A-A3E9-0F8B23AAC0E0}" type="presParOf" srcId="{E1479CCF-612E-42FE-8C53-647F86514E52}" destId="{994524ED-8FC6-4A5F-AB50-BA2C337AF06D}" srcOrd="10" destOrd="0" presId="urn:microsoft.com/office/officeart/2005/8/layout/radial5"/>
    <dgm:cxn modelId="{ADCC7A8C-A5F4-DE47-BDA7-2FDC7E96ABA9}" type="presParOf" srcId="{E1479CCF-612E-42FE-8C53-647F86514E52}" destId="{DF7449EB-6ABA-48B5-BA71-0137E34F5882}" srcOrd="11" destOrd="0" presId="urn:microsoft.com/office/officeart/2005/8/layout/radial5"/>
    <dgm:cxn modelId="{E79779D5-7159-E444-A37C-232B6ADD4C16}" type="presParOf" srcId="{DF7449EB-6ABA-48B5-BA71-0137E34F5882}" destId="{F544B661-3646-4258-930A-875FAB88DF19}" srcOrd="0" destOrd="0" presId="urn:microsoft.com/office/officeart/2005/8/layout/radial5"/>
    <dgm:cxn modelId="{9CBDD4F9-9A0C-194D-BBE0-69E236EA64A6}" type="presParOf" srcId="{E1479CCF-612E-42FE-8C53-647F86514E52}" destId="{5BEBD4D3-F6D9-4F91-8FF1-26DDC720DA0E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8D03C9B-3FEC-47FC-956A-77E92307A58E}" type="doc">
      <dgm:prSet loTypeId="urn:microsoft.com/office/officeart/2005/8/layout/radial5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30CF0738-EB08-4F06-A626-6A73AD4F813F}">
      <dgm:prSet phldrT="[Text]"/>
      <dgm:spPr>
        <a:solidFill>
          <a:schemeClr val="bg2"/>
        </a:solidFill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1" dirty="0" smtClean="0">
              <a:latin typeface="Myriad Pro"/>
            </a:rPr>
            <a:t>Market Adoption</a:t>
          </a:r>
          <a:endParaRPr lang="en-US" b="1" dirty="0">
            <a:latin typeface="Myriad Pro"/>
          </a:endParaRPr>
        </a:p>
      </dgm:t>
    </dgm:pt>
    <dgm:pt modelId="{E196CE17-67CF-4C24-88A0-6EEEA3B4A1A1}" type="parTrans" cxnId="{792540B7-2FCA-4D51-A0A6-9E83679DEDA5}">
      <dgm:prSet/>
      <dgm:spPr/>
      <dgm:t>
        <a:bodyPr/>
        <a:lstStyle/>
        <a:p>
          <a:endParaRPr lang="en-US"/>
        </a:p>
      </dgm:t>
    </dgm:pt>
    <dgm:pt modelId="{53E41436-5E7F-4281-9E60-A6BA05406844}" type="sibTrans" cxnId="{792540B7-2FCA-4D51-A0A6-9E83679DEDA5}">
      <dgm:prSet/>
      <dgm:spPr/>
      <dgm:t>
        <a:bodyPr/>
        <a:lstStyle/>
        <a:p>
          <a:endParaRPr lang="en-US"/>
        </a:p>
      </dgm:t>
    </dgm:pt>
    <dgm:pt modelId="{15D72BA7-F5E3-4DFD-B28C-21260CE6689A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</a:rPr>
            <a:t>Continuing Medical Education</a:t>
          </a:r>
          <a:endParaRPr lang="en-US" dirty="0">
            <a:latin typeface="Myriad Pro"/>
          </a:endParaRPr>
        </a:p>
      </dgm:t>
    </dgm:pt>
    <dgm:pt modelId="{6F0055B8-4828-483A-A15E-7550D7883156}" type="parTrans" cxnId="{F72D0FE4-25E5-4E6B-94C5-04F7F21849A1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82F80D3A-9547-440D-A3CF-E75208A7223E}" type="sibTrans" cxnId="{F72D0FE4-25E5-4E6B-94C5-04F7F21849A1}">
      <dgm:prSet/>
      <dgm:spPr/>
      <dgm:t>
        <a:bodyPr/>
        <a:lstStyle/>
        <a:p>
          <a:endParaRPr lang="en-US"/>
        </a:p>
      </dgm:t>
    </dgm:pt>
    <dgm:pt modelId="{5EAB5131-5046-4977-BBC6-62413C6A108D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</a:rPr>
            <a:t>Conferences</a:t>
          </a:r>
        </a:p>
      </dgm:t>
    </dgm:pt>
    <dgm:pt modelId="{3C6B0723-D08C-4BC2-B607-85516B621FE6}" type="parTrans" cxnId="{6F2379D2-EECB-4A77-815D-E820823193C0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A79CE199-4695-41A3-B326-A0BD255D89EB}" type="sibTrans" cxnId="{6F2379D2-EECB-4A77-815D-E820823193C0}">
      <dgm:prSet/>
      <dgm:spPr/>
      <dgm:t>
        <a:bodyPr/>
        <a:lstStyle/>
        <a:p>
          <a:endParaRPr lang="en-US"/>
        </a:p>
      </dgm:t>
    </dgm:pt>
    <dgm:pt modelId="{B71A268D-DC8A-436D-AC48-53DB699D1D0B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</a:rPr>
            <a:t>Medical Journals</a:t>
          </a:r>
          <a:endParaRPr lang="en-US" dirty="0">
            <a:latin typeface="Myriad Pro"/>
          </a:endParaRPr>
        </a:p>
      </dgm:t>
    </dgm:pt>
    <dgm:pt modelId="{DE916831-F0B6-4B4D-9EF6-3AAF94B67E12}" type="sibTrans" cxnId="{358E09EC-1D38-4EE4-B916-0ADF6BE707ED}">
      <dgm:prSet/>
      <dgm:spPr/>
      <dgm:t>
        <a:bodyPr/>
        <a:lstStyle/>
        <a:p>
          <a:endParaRPr lang="en-US"/>
        </a:p>
      </dgm:t>
    </dgm:pt>
    <dgm:pt modelId="{75235F2E-B2C2-426A-AD90-47C1D313052E}" type="parTrans" cxnId="{358E09EC-1D38-4EE4-B916-0ADF6BE707ED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B48586EB-BF03-490D-BDCF-9E6FCFAEDAFE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/>
            <a:t>Key Opinion Leaders (KOLs)</a:t>
          </a:r>
        </a:p>
      </dgm:t>
    </dgm:pt>
    <dgm:pt modelId="{3B15C78A-E7FE-4D67-AC81-561A51393700}" type="sibTrans" cxnId="{57BB0779-B2D0-4A5B-8C93-105448472522}">
      <dgm:prSet/>
      <dgm:spPr/>
      <dgm:t>
        <a:bodyPr/>
        <a:lstStyle/>
        <a:p>
          <a:endParaRPr lang="en-US"/>
        </a:p>
      </dgm:t>
    </dgm:pt>
    <dgm:pt modelId="{F73D5AA2-692E-4B37-9224-FF8CF03414D2}" type="parTrans" cxnId="{57BB0779-B2D0-4A5B-8C93-105448472522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5557CA98-F33C-482F-99BF-FD58433BC335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</a:rPr>
            <a:t>American College of Obstetricians and Gynecologists (ACOG)</a:t>
          </a:r>
        </a:p>
      </dgm:t>
    </dgm:pt>
    <dgm:pt modelId="{24A38E2D-52D8-4931-A58E-B4C5CBECD5DD}" type="sibTrans" cxnId="{93706F73-6819-462A-B1A5-F5AF792B95E1}">
      <dgm:prSet/>
      <dgm:spPr/>
      <dgm:t>
        <a:bodyPr/>
        <a:lstStyle/>
        <a:p>
          <a:endParaRPr lang="en-US"/>
        </a:p>
      </dgm:t>
    </dgm:pt>
    <dgm:pt modelId="{7026B7AE-55D1-4404-8E2D-4B6DA4DDFD81}" type="parTrans" cxnId="{93706F73-6819-462A-B1A5-F5AF792B95E1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05832D15-64B2-4D88-9D65-B62065E0F414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</a:rPr>
            <a:t>American College of Obstetricians and Gynecologists (ACOG)</a:t>
          </a:r>
        </a:p>
      </dgm:t>
    </dgm:pt>
    <dgm:pt modelId="{1CE84966-F8A2-4B55-BD5F-F36CC6F04DD8}" type="parTrans" cxnId="{923E95ED-EB7E-4EF3-81A4-802E678A6497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1E4D9451-85E4-4A2C-883D-A62DE7651E55}" type="sibTrans" cxnId="{923E95ED-EB7E-4EF3-81A4-802E678A6497}">
      <dgm:prSet/>
      <dgm:spPr/>
      <dgm:t>
        <a:bodyPr/>
        <a:lstStyle/>
        <a:p>
          <a:endParaRPr lang="en-US"/>
        </a:p>
      </dgm:t>
    </dgm:pt>
    <dgm:pt modelId="{E1479CCF-612E-42FE-8C53-647F86514E52}" type="pres">
      <dgm:prSet presAssocID="{98D03C9B-3FEC-47FC-956A-77E92307A58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462001-CBE1-41A3-AC43-18A8F63E1203}" type="pres">
      <dgm:prSet presAssocID="{30CF0738-EB08-4F06-A626-6A73AD4F813F}" presName="centerShape" presStyleLbl="node0" presStyleIdx="0" presStyleCnt="1" custScaleX="148149" custScaleY="82519" custLinFactNeighborX="0" custLinFactNeighborY="-3131"/>
      <dgm:spPr/>
      <dgm:t>
        <a:bodyPr/>
        <a:lstStyle/>
        <a:p>
          <a:endParaRPr lang="en-US"/>
        </a:p>
      </dgm:t>
    </dgm:pt>
    <dgm:pt modelId="{A330D7BF-3568-42D9-B5DF-6DACC6E08AAE}" type="pres">
      <dgm:prSet presAssocID="{F73D5AA2-692E-4B37-9224-FF8CF03414D2}" presName="parTrans" presStyleLbl="sibTrans2D1" presStyleIdx="0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E2C5BFC0-EFBE-4872-AA0B-7E6C62BC5DEE}" type="pres">
      <dgm:prSet presAssocID="{F73D5AA2-692E-4B37-9224-FF8CF03414D2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BD9FD2D8-B965-4596-AD58-F92B3B3EABDE}" type="pres">
      <dgm:prSet presAssocID="{B48586EB-BF03-490D-BDCF-9E6FCFAEDAFE}" presName="node" presStyleLbl="node1" presStyleIdx="0" presStyleCnt="6" custScaleX="162511" custScaleY="94752" custRadScaleRad="106973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D69A8-02CC-4896-AD15-E67875BFD0A2}" type="pres">
      <dgm:prSet presAssocID="{75235F2E-B2C2-426A-AD90-47C1D313052E}" presName="parTrans" presStyleLbl="sibTrans2D1" presStyleIdx="1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131E39B1-01F1-4077-9818-E3D8033559DD}" type="pres">
      <dgm:prSet presAssocID="{75235F2E-B2C2-426A-AD90-47C1D313052E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E0C70160-CD58-4D88-90DF-B0259EA2F74F}" type="pres">
      <dgm:prSet presAssocID="{B71A268D-DC8A-436D-AC48-53DB699D1D0B}" presName="node" presStyleLbl="node1" presStyleIdx="1" presStyleCnt="6" custScaleX="162511" custScaleY="94752" custRadScaleRad="155920" custRadScaleInc="257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7F45F-A1E2-40E8-9A58-7CFD6CC76DD0}" type="pres">
      <dgm:prSet presAssocID="{6F0055B8-4828-483A-A15E-7550D7883156}" presName="parTrans" presStyleLbl="sibTrans2D1" presStyleIdx="2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A138D5EE-361E-4BB7-AF0E-9AAC489E57E4}" type="pres">
      <dgm:prSet presAssocID="{6F0055B8-4828-483A-A15E-7550D7883156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F0E99F5-919C-4A2C-9C65-4A8CD19EC3DE}" type="pres">
      <dgm:prSet presAssocID="{15D72BA7-F5E3-4DFD-B28C-21260CE6689A}" presName="node" presStyleLbl="node1" presStyleIdx="2" presStyleCnt="6" custScaleX="162511" custScaleY="94752" custRadScaleRad="146965" custRadScaleInc="-319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F3A6D9-F3FD-4D90-80C1-E5D7E064B09D}" type="pres">
      <dgm:prSet presAssocID="{3C6B0723-D08C-4BC2-B607-85516B621FE6}" presName="parTrans" presStyleLbl="sibTrans2D1" presStyleIdx="3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CA149048-ED39-4ED0-B7D3-3F6E56104486}" type="pres">
      <dgm:prSet presAssocID="{3C6B0723-D08C-4BC2-B607-85516B621FE6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23068116-A3DB-446D-80DB-B8184146371D}" type="pres">
      <dgm:prSet presAssocID="{5EAB5131-5046-4977-BBC6-62413C6A108D}" presName="node" presStyleLbl="node1" presStyleIdx="3" presStyleCnt="6" custScaleX="162511" custScaleY="94752" custRadScaleRad="93957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E52705-B528-4E3C-A905-8E617A4C079B}" type="pres">
      <dgm:prSet presAssocID="{7026B7AE-55D1-4404-8E2D-4B6DA4DDFD81}" presName="parTrans" presStyleLbl="sibTrans2D1" presStyleIdx="4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6274D7E1-3FFA-4184-B867-05F1335F011C}" type="pres">
      <dgm:prSet presAssocID="{7026B7AE-55D1-4404-8E2D-4B6DA4DDFD81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994524ED-8FC6-4A5F-AB50-BA2C337AF06D}" type="pres">
      <dgm:prSet presAssocID="{5557CA98-F33C-482F-99BF-FD58433BC335}" presName="node" presStyleLbl="node1" presStyleIdx="4" presStyleCnt="6" custScaleX="162511" custScaleY="94752" custRadScaleRad="147892" custRadScaleInc="33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7449EB-6ABA-48B5-BA71-0137E34F5882}" type="pres">
      <dgm:prSet presAssocID="{1CE84966-F8A2-4B55-BD5F-F36CC6F04DD8}" presName="parTrans" presStyleLbl="sibTrans2D1" presStyleIdx="5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F544B661-3646-4258-930A-875FAB88DF19}" type="pres">
      <dgm:prSet presAssocID="{1CE84966-F8A2-4B55-BD5F-F36CC6F04DD8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5BEBD4D3-F6D9-4F91-8FF1-26DDC720DA0E}" type="pres">
      <dgm:prSet presAssocID="{05832D15-64B2-4D88-9D65-B62065E0F414}" presName="node" presStyleLbl="node1" presStyleIdx="5" presStyleCnt="6" custScaleX="162511" custScaleY="94752" custRadScaleRad="155875" custRadScaleInc="-256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D02885-4ECA-9145-AE61-36AA4F3F3FB8}" type="presOf" srcId="{30CF0738-EB08-4F06-A626-6A73AD4F813F}" destId="{19462001-CBE1-41A3-AC43-18A8F63E1203}" srcOrd="0" destOrd="0" presId="urn:microsoft.com/office/officeart/2005/8/layout/radial5"/>
    <dgm:cxn modelId="{BF3702EE-70D7-E24D-B3BD-9F44A1BB3E92}" type="presOf" srcId="{F73D5AA2-692E-4B37-9224-FF8CF03414D2}" destId="{A330D7BF-3568-42D9-B5DF-6DACC6E08AAE}" srcOrd="0" destOrd="0" presId="urn:microsoft.com/office/officeart/2005/8/layout/radial5"/>
    <dgm:cxn modelId="{B8B7ED8C-BF1F-3C48-BC0E-0508FC5FD5D2}" type="presOf" srcId="{3C6B0723-D08C-4BC2-B607-85516B621FE6}" destId="{CA149048-ED39-4ED0-B7D3-3F6E56104486}" srcOrd="1" destOrd="0" presId="urn:microsoft.com/office/officeart/2005/8/layout/radial5"/>
    <dgm:cxn modelId="{8B25A459-569B-7147-831A-94DF41FBE288}" type="presOf" srcId="{6F0055B8-4828-483A-A15E-7550D7883156}" destId="{04F7F45F-A1E2-40E8-9A58-7CFD6CC76DD0}" srcOrd="0" destOrd="0" presId="urn:microsoft.com/office/officeart/2005/8/layout/radial5"/>
    <dgm:cxn modelId="{3DE40F25-94BF-AB4C-A60E-B2AACCE1ADB0}" type="presOf" srcId="{5557CA98-F33C-482F-99BF-FD58433BC335}" destId="{994524ED-8FC6-4A5F-AB50-BA2C337AF06D}" srcOrd="0" destOrd="0" presId="urn:microsoft.com/office/officeart/2005/8/layout/radial5"/>
    <dgm:cxn modelId="{6CCC907D-4562-4844-A06E-A6CE3E052BE9}" type="presOf" srcId="{7026B7AE-55D1-4404-8E2D-4B6DA4DDFD81}" destId="{68E52705-B528-4E3C-A905-8E617A4C079B}" srcOrd="0" destOrd="0" presId="urn:microsoft.com/office/officeart/2005/8/layout/radial5"/>
    <dgm:cxn modelId="{923E95ED-EB7E-4EF3-81A4-802E678A6497}" srcId="{30CF0738-EB08-4F06-A626-6A73AD4F813F}" destId="{05832D15-64B2-4D88-9D65-B62065E0F414}" srcOrd="5" destOrd="0" parTransId="{1CE84966-F8A2-4B55-BD5F-F36CC6F04DD8}" sibTransId="{1E4D9451-85E4-4A2C-883D-A62DE7651E55}"/>
    <dgm:cxn modelId="{792540B7-2FCA-4D51-A0A6-9E83679DEDA5}" srcId="{98D03C9B-3FEC-47FC-956A-77E92307A58E}" destId="{30CF0738-EB08-4F06-A626-6A73AD4F813F}" srcOrd="0" destOrd="0" parTransId="{E196CE17-67CF-4C24-88A0-6EEEA3B4A1A1}" sibTransId="{53E41436-5E7F-4281-9E60-A6BA05406844}"/>
    <dgm:cxn modelId="{FFE72DB8-22C9-8149-A985-388EF55F39E8}" type="presOf" srcId="{15D72BA7-F5E3-4DFD-B28C-21260CE6689A}" destId="{BF0E99F5-919C-4A2C-9C65-4A8CD19EC3DE}" srcOrd="0" destOrd="0" presId="urn:microsoft.com/office/officeart/2005/8/layout/radial5"/>
    <dgm:cxn modelId="{B24F92FA-1106-804F-BA9F-390C30DC21EF}" type="presOf" srcId="{1CE84966-F8A2-4B55-BD5F-F36CC6F04DD8}" destId="{DF7449EB-6ABA-48B5-BA71-0137E34F5882}" srcOrd="0" destOrd="0" presId="urn:microsoft.com/office/officeart/2005/8/layout/radial5"/>
    <dgm:cxn modelId="{C809E68F-3537-5840-B950-180DD6EB1342}" type="presOf" srcId="{1CE84966-F8A2-4B55-BD5F-F36CC6F04DD8}" destId="{F544B661-3646-4258-930A-875FAB88DF19}" srcOrd="1" destOrd="0" presId="urn:microsoft.com/office/officeart/2005/8/layout/radial5"/>
    <dgm:cxn modelId="{1F316A92-1FC8-AD46-A13D-3439262C4B6C}" type="presOf" srcId="{75235F2E-B2C2-426A-AD90-47C1D313052E}" destId="{494D69A8-02CC-4896-AD15-E67875BFD0A2}" srcOrd="0" destOrd="0" presId="urn:microsoft.com/office/officeart/2005/8/layout/radial5"/>
    <dgm:cxn modelId="{71EAAC45-AC32-2A40-A961-B412E74A6707}" type="presOf" srcId="{05832D15-64B2-4D88-9D65-B62065E0F414}" destId="{5BEBD4D3-F6D9-4F91-8FF1-26DDC720DA0E}" srcOrd="0" destOrd="0" presId="urn:microsoft.com/office/officeart/2005/8/layout/radial5"/>
    <dgm:cxn modelId="{358E09EC-1D38-4EE4-B916-0ADF6BE707ED}" srcId="{30CF0738-EB08-4F06-A626-6A73AD4F813F}" destId="{B71A268D-DC8A-436D-AC48-53DB699D1D0B}" srcOrd="1" destOrd="0" parTransId="{75235F2E-B2C2-426A-AD90-47C1D313052E}" sibTransId="{DE916831-F0B6-4B4D-9EF6-3AAF94B67E12}"/>
    <dgm:cxn modelId="{74DE026B-0528-4546-A2B9-A9BE9116CA11}" type="presOf" srcId="{B48586EB-BF03-490D-BDCF-9E6FCFAEDAFE}" destId="{BD9FD2D8-B965-4596-AD58-F92B3B3EABDE}" srcOrd="0" destOrd="0" presId="urn:microsoft.com/office/officeart/2005/8/layout/radial5"/>
    <dgm:cxn modelId="{FD3BD2D1-F6AA-CC45-A43A-C30A9F17715D}" type="presOf" srcId="{5EAB5131-5046-4977-BBC6-62413C6A108D}" destId="{23068116-A3DB-446D-80DB-B8184146371D}" srcOrd="0" destOrd="0" presId="urn:microsoft.com/office/officeart/2005/8/layout/radial5"/>
    <dgm:cxn modelId="{93706F73-6819-462A-B1A5-F5AF792B95E1}" srcId="{30CF0738-EB08-4F06-A626-6A73AD4F813F}" destId="{5557CA98-F33C-482F-99BF-FD58433BC335}" srcOrd="4" destOrd="0" parTransId="{7026B7AE-55D1-4404-8E2D-4B6DA4DDFD81}" sibTransId="{24A38E2D-52D8-4931-A58E-B4C5CBECD5DD}"/>
    <dgm:cxn modelId="{2FBFE6B9-ABE1-694E-A530-96C4CE110102}" type="presOf" srcId="{B71A268D-DC8A-436D-AC48-53DB699D1D0B}" destId="{E0C70160-CD58-4D88-90DF-B0259EA2F74F}" srcOrd="0" destOrd="0" presId="urn:microsoft.com/office/officeart/2005/8/layout/radial5"/>
    <dgm:cxn modelId="{1D313805-5A7D-2C42-8E24-AA412ED751BB}" type="presOf" srcId="{7026B7AE-55D1-4404-8E2D-4B6DA4DDFD81}" destId="{6274D7E1-3FFA-4184-B867-05F1335F011C}" srcOrd="1" destOrd="0" presId="urn:microsoft.com/office/officeart/2005/8/layout/radial5"/>
    <dgm:cxn modelId="{57BB0779-B2D0-4A5B-8C93-105448472522}" srcId="{30CF0738-EB08-4F06-A626-6A73AD4F813F}" destId="{B48586EB-BF03-490D-BDCF-9E6FCFAEDAFE}" srcOrd="0" destOrd="0" parTransId="{F73D5AA2-692E-4B37-9224-FF8CF03414D2}" sibTransId="{3B15C78A-E7FE-4D67-AC81-561A51393700}"/>
    <dgm:cxn modelId="{73B5A655-7D73-5D43-BD07-CD24A1221D5A}" type="presOf" srcId="{75235F2E-B2C2-426A-AD90-47C1D313052E}" destId="{131E39B1-01F1-4077-9818-E3D8033559DD}" srcOrd="1" destOrd="0" presId="urn:microsoft.com/office/officeart/2005/8/layout/radial5"/>
    <dgm:cxn modelId="{40CAE165-8715-604D-AC4C-318EE4588645}" type="presOf" srcId="{98D03C9B-3FEC-47FC-956A-77E92307A58E}" destId="{E1479CCF-612E-42FE-8C53-647F86514E52}" srcOrd="0" destOrd="0" presId="urn:microsoft.com/office/officeart/2005/8/layout/radial5"/>
    <dgm:cxn modelId="{BCF03801-5574-F248-8535-EC1AA98E6347}" type="presOf" srcId="{3C6B0723-D08C-4BC2-B607-85516B621FE6}" destId="{52F3A6D9-F3FD-4D90-80C1-E5D7E064B09D}" srcOrd="0" destOrd="0" presId="urn:microsoft.com/office/officeart/2005/8/layout/radial5"/>
    <dgm:cxn modelId="{F72D0FE4-25E5-4E6B-94C5-04F7F21849A1}" srcId="{30CF0738-EB08-4F06-A626-6A73AD4F813F}" destId="{15D72BA7-F5E3-4DFD-B28C-21260CE6689A}" srcOrd="2" destOrd="0" parTransId="{6F0055B8-4828-483A-A15E-7550D7883156}" sibTransId="{82F80D3A-9547-440D-A3CF-E75208A7223E}"/>
    <dgm:cxn modelId="{6F2379D2-EECB-4A77-815D-E820823193C0}" srcId="{30CF0738-EB08-4F06-A626-6A73AD4F813F}" destId="{5EAB5131-5046-4977-BBC6-62413C6A108D}" srcOrd="3" destOrd="0" parTransId="{3C6B0723-D08C-4BC2-B607-85516B621FE6}" sibTransId="{A79CE199-4695-41A3-B326-A0BD255D89EB}"/>
    <dgm:cxn modelId="{FD2FA287-FEA9-5142-B5D5-BD58D9AEAE61}" type="presOf" srcId="{6F0055B8-4828-483A-A15E-7550D7883156}" destId="{A138D5EE-361E-4BB7-AF0E-9AAC489E57E4}" srcOrd="1" destOrd="0" presId="urn:microsoft.com/office/officeart/2005/8/layout/radial5"/>
    <dgm:cxn modelId="{527C3862-D4AD-1948-A269-AD000A1604F4}" type="presOf" srcId="{F73D5AA2-692E-4B37-9224-FF8CF03414D2}" destId="{E2C5BFC0-EFBE-4872-AA0B-7E6C62BC5DEE}" srcOrd="1" destOrd="0" presId="urn:microsoft.com/office/officeart/2005/8/layout/radial5"/>
    <dgm:cxn modelId="{BD4AB024-1FBA-644B-BC40-59BAE8BCC2F1}" type="presParOf" srcId="{E1479CCF-612E-42FE-8C53-647F86514E52}" destId="{19462001-CBE1-41A3-AC43-18A8F63E1203}" srcOrd="0" destOrd="0" presId="urn:microsoft.com/office/officeart/2005/8/layout/radial5"/>
    <dgm:cxn modelId="{219668DE-5313-B44F-B9DA-2522C21CF8EE}" type="presParOf" srcId="{E1479CCF-612E-42FE-8C53-647F86514E52}" destId="{A330D7BF-3568-42D9-B5DF-6DACC6E08AAE}" srcOrd="1" destOrd="0" presId="urn:microsoft.com/office/officeart/2005/8/layout/radial5"/>
    <dgm:cxn modelId="{27B05B45-9F16-9141-A8BA-17466E04D258}" type="presParOf" srcId="{A330D7BF-3568-42D9-B5DF-6DACC6E08AAE}" destId="{E2C5BFC0-EFBE-4872-AA0B-7E6C62BC5DEE}" srcOrd="0" destOrd="0" presId="urn:microsoft.com/office/officeart/2005/8/layout/radial5"/>
    <dgm:cxn modelId="{A1549E38-387D-F74C-B882-C12239E206D3}" type="presParOf" srcId="{E1479CCF-612E-42FE-8C53-647F86514E52}" destId="{BD9FD2D8-B965-4596-AD58-F92B3B3EABDE}" srcOrd="2" destOrd="0" presId="urn:microsoft.com/office/officeart/2005/8/layout/radial5"/>
    <dgm:cxn modelId="{82C5813D-045C-2048-AB49-93B55A524144}" type="presParOf" srcId="{E1479CCF-612E-42FE-8C53-647F86514E52}" destId="{494D69A8-02CC-4896-AD15-E67875BFD0A2}" srcOrd="3" destOrd="0" presId="urn:microsoft.com/office/officeart/2005/8/layout/radial5"/>
    <dgm:cxn modelId="{3C67DB02-4268-6B40-9176-7A09D41E8CD8}" type="presParOf" srcId="{494D69A8-02CC-4896-AD15-E67875BFD0A2}" destId="{131E39B1-01F1-4077-9818-E3D8033559DD}" srcOrd="0" destOrd="0" presId="urn:microsoft.com/office/officeart/2005/8/layout/radial5"/>
    <dgm:cxn modelId="{126F26C5-3713-614D-BEF4-1EF6656B8844}" type="presParOf" srcId="{E1479CCF-612E-42FE-8C53-647F86514E52}" destId="{E0C70160-CD58-4D88-90DF-B0259EA2F74F}" srcOrd="4" destOrd="0" presId="urn:microsoft.com/office/officeart/2005/8/layout/radial5"/>
    <dgm:cxn modelId="{E148A656-C946-4F40-85C5-2549FD137604}" type="presParOf" srcId="{E1479CCF-612E-42FE-8C53-647F86514E52}" destId="{04F7F45F-A1E2-40E8-9A58-7CFD6CC76DD0}" srcOrd="5" destOrd="0" presId="urn:microsoft.com/office/officeart/2005/8/layout/radial5"/>
    <dgm:cxn modelId="{56F8ECD6-741D-1C46-BFAF-15B6E6398E31}" type="presParOf" srcId="{04F7F45F-A1E2-40E8-9A58-7CFD6CC76DD0}" destId="{A138D5EE-361E-4BB7-AF0E-9AAC489E57E4}" srcOrd="0" destOrd="0" presId="urn:microsoft.com/office/officeart/2005/8/layout/radial5"/>
    <dgm:cxn modelId="{0082C534-D375-D44F-A972-EF5046CF92B7}" type="presParOf" srcId="{E1479CCF-612E-42FE-8C53-647F86514E52}" destId="{BF0E99F5-919C-4A2C-9C65-4A8CD19EC3DE}" srcOrd="6" destOrd="0" presId="urn:microsoft.com/office/officeart/2005/8/layout/radial5"/>
    <dgm:cxn modelId="{5CD8058E-AD0B-6747-A404-F5A3F1D48472}" type="presParOf" srcId="{E1479CCF-612E-42FE-8C53-647F86514E52}" destId="{52F3A6D9-F3FD-4D90-80C1-E5D7E064B09D}" srcOrd="7" destOrd="0" presId="urn:microsoft.com/office/officeart/2005/8/layout/radial5"/>
    <dgm:cxn modelId="{3CADCC59-BA95-5E4E-8473-C4B8D552A4AE}" type="presParOf" srcId="{52F3A6D9-F3FD-4D90-80C1-E5D7E064B09D}" destId="{CA149048-ED39-4ED0-B7D3-3F6E56104486}" srcOrd="0" destOrd="0" presId="urn:microsoft.com/office/officeart/2005/8/layout/radial5"/>
    <dgm:cxn modelId="{53214C0B-F76A-4043-9E1D-1E50963632A1}" type="presParOf" srcId="{E1479CCF-612E-42FE-8C53-647F86514E52}" destId="{23068116-A3DB-446D-80DB-B8184146371D}" srcOrd="8" destOrd="0" presId="urn:microsoft.com/office/officeart/2005/8/layout/radial5"/>
    <dgm:cxn modelId="{BABE5CCC-3917-7944-A543-40602170DCD2}" type="presParOf" srcId="{E1479CCF-612E-42FE-8C53-647F86514E52}" destId="{68E52705-B528-4E3C-A905-8E617A4C079B}" srcOrd="9" destOrd="0" presId="urn:microsoft.com/office/officeart/2005/8/layout/radial5"/>
    <dgm:cxn modelId="{135A596D-68BB-4D40-88BA-D3F1348A12FA}" type="presParOf" srcId="{68E52705-B528-4E3C-A905-8E617A4C079B}" destId="{6274D7E1-3FFA-4184-B867-05F1335F011C}" srcOrd="0" destOrd="0" presId="urn:microsoft.com/office/officeart/2005/8/layout/radial5"/>
    <dgm:cxn modelId="{49E25561-54DD-B146-88D5-B5DFFD389608}" type="presParOf" srcId="{E1479CCF-612E-42FE-8C53-647F86514E52}" destId="{994524ED-8FC6-4A5F-AB50-BA2C337AF06D}" srcOrd="10" destOrd="0" presId="urn:microsoft.com/office/officeart/2005/8/layout/radial5"/>
    <dgm:cxn modelId="{25661852-A7B9-3B45-865F-5EF00CF49003}" type="presParOf" srcId="{E1479CCF-612E-42FE-8C53-647F86514E52}" destId="{DF7449EB-6ABA-48B5-BA71-0137E34F5882}" srcOrd="11" destOrd="0" presId="urn:microsoft.com/office/officeart/2005/8/layout/radial5"/>
    <dgm:cxn modelId="{C7CED2C4-F5D2-E041-9005-B54EAF5F0BDB}" type="presParOf" srcId="{DF7449EB-6ABA-48B5-BA71-0137E34F5882}" destId="{F544B661-3646-4258-930A-875FAB88DF19}" srcOrd="0" destOrd="0" presId="urn:microsoft.com/office/officeart/2005/8/layout/radial5"/>
    <dgm:cxn modelId="{8C7A0AD8-0206-C544-938E-375F15D78D87}" type="presParOf" srcId="{E1479CCF-612E-42FE-8C53-647F86514E52}" destId="{5BEBD4D3-F6D9-4F91-8FF1-26DDC720DA0E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8D03C9B-3FEC-47FC-956A-77E92307A58E}" type="doc">
      <dgm:prSet loTypeId="urn:microsoft.com/office/officeart/2005/8/layout/radial5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30CF0738-EB08-4F06-A626-6A73AD4F813F}">
      <dgm:prSet phldrT="[Text]"/>
      <dgm:spPr>
        <a:solidFill>
          <a:schemeClr val="bg2"/>
        </a:solidFill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1" dirty="0" smtClean="0">
              <a:latin typeface="Myriad Pro"/>
            </a:rPr>
            <a:t>Market Adoption</a:t>
          </a:r>
          <a:endParaRPr lang="en-US" b="1" dirty="0">
            <a:latin typeface="Myriad Pro"/>
          </a:endParaRPr>
        </a:p>
      </dgm:t>
    </dgm:pt>
    <dgm:pt modelId="{E196CE17-67CF-4C24-88A0-6EEEA3B4A1A1}" type="parTrans" cxnId="{792540B7-2FCA-4D51-A0A6-9E83679DEDA5}">
      <dgm:prSet/>
      <dgm:spPr/>
      <dgm:t>
        <a:bodyPr/>
        <a:lstStyle/>
        <a:p>
          <a:endParaRPr lang="en-US"/>
        </a:p>
      </dgm:t>
    </dgm:pt>
    <dgm:pt modelId="{53E41436-5E7F-4281-9E60-A6BA05406844}" type="sibTrans" cxnId="{792540B7-2FCA-4D51-A0A6-9E83679DEDA5}">
      <dgm:prSet/>
      <dgm:spPr/>
      <dgm:t>
        <a:bodyPr/>
        <a:lstStyle/>
        <a:p>
          <a:endParaRPr lang="en-US"/>
        </a:p>
      </dgm:t>
    </dgm:pt>
    <dgm:pt modelId="{15D72BA7-F5E3-4DFD-B28C-21260CE6689A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</a:rPr>
            <a:t>Continuing Medical Education</a:t>
          </a:r>
          <a:endParaRPr lang="en-US" dirty="0">
            <a:latin typeface="Myriad Pro"/>
          </a:endParaRPr>
        </a:p>
      </dgm:t>
    </dgm:pt>
    <dgm:pt modelId="{6F0055B8-4828-483A-A15E-7550D7883156}" type="parTrans" cxnId="{F72D0FE4-25E5-4E6B-94C5-04F7F21849A1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82F80D3A-9547-440D-A3CF-E75208A7223E}" type="sibTrans" cxnId="{F72D0FE4-25E5-4E6B-94C5-04F7F21849A1}">
      <dgm:prSet/>
      <dgm:spPr/>
      <dgm:t>
        <a:bodyPr/>
        <a:lstStyle/>
        <a:p>
          <a:endParaRPr lang="en-US"/>
        </a:p>
      </dgm:t>
    </dgm:pt>
    <dgm:pt modelId="{5EAB5131-5046-4977-BBC6-62413C6A108D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</a:rPr>
            <a:t>Conferences</a:t>
          </a:r>
        </a:p>
      </dgm:t>
    </dgm:pt>
    <dgm:pt modelId="{3C6B0723-D08C-4BC2-B607-85516B621FE6}" type="parTrans" cxnId="{6F2379D2-EECB-4A77-815D-E820823193C0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A79CE199-4695-41A3-B326-A0BD255D89EB}" type="sibTrans" cxnId="{6F2379D2-EECB-4A77-815D-E820823193C0}">
      <dgm:prSet/>
      <dgm:spPr/>
      <dgm:t>
        <a:bodyPr/>
        <a:lstStyle/>
        <a:p>
          <a:endParaRPr lang="en-US"/>
        </a:p>
      </dgm:t>
    </dgm:pt>
    <dgm:pt modelId="{B71A268D-DC8A-436D-AC48-53DB699D1D0B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</a:rPr>
            <a:t>Medical Journals</a:t>
          </a:r>
          <a:endParaRPr lang="en-US" dirty="0">
            <a:latin typeface="Myriad Pro"/>
          </a:endParaRPr>
        </a:p>
      </dgm:t>
    </dgm:pt>
    <dgm:pt modelId="{DE916831-F0B6-4B4D-9EF6-3AAF94B67E12}" type="sibTrans" cxnId="{358E09EC-1D38-4EE4-B916-0ADF6BE707ED}">
      <dgm:prSet/>
      <dgm:spPr/>
      <dgm:t>
        <a:bodyPr/>
        <a:lstStyle/>
        <a:p>
          <a:endParaRPr lang="en-US"/>
        </a:p>
      </dgm:t>
    </dgm:pt>
    <dgm:pt modelId="{75235F2E-B2C2-426A-AD90-47C1D313052E}" type="parTrans" cxnId="{358E09EC-1D38-4EE4-B916-0ADF6BE707ED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B48586EB-BF03-490D-BDCF-9E6FCFAEDAFE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/>
            <a:t>Key Opinion Leaders (KOLs)</a:t>
          </a:r>
        </a:p>
      </dgm:t>
    </dgm:pt>
    <dgm:pt modelId="{3B15C78A-E7FE-4D67-AC81-561A51393700}" type="sibTrans" cxnId="{57BB0779-B2D0-4A5B-8C93-105448472522}">
      <dgm:prSet/>
      <dgm:spPr/>
      <dgm:t>
        <a:bodyPr/>
        <a:lstStyle/>
        <a:p>
          <a:endParaRPr lang="en-US"/>
        </a:p>
      </dgm:t>
    </dgm:pt>
    <dgm:pt modelId="{F73D5AA2-692E-4B37-9224-FF8CF03414D2}" type="parTrans" cxnId="{57BB0779-B2D0-4A5B-8C93-105448472522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5557CA98-F33C-482F-99BF-FD58433BC335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</a:rPr>
            <a:t>American College of Obstetricians and Gynecologists (ACOG)</a:t>
          </a:r>
        </a:p>
      </dgm:t>
    </dgm:pt>
    <dgm:pt modelId="{24A38E2D-52D8-4931-A58E-B4C5CBECD5DD}" type="sibTrans" cxnId="{93706F73-6819-462A-B1A5-F5AF792B95E1}">
      <dgm:prSet/>
      <dgm:spPr/>
      <dgm:t>
        <a:bodyPr/>
        <a:lstStyle/>
        <a:p>
          <a:endParaRPr lang="en-US"/>
        </a:p>
      </dgm:t>
    </dgm:pt>
    <dgm:pt modelId="{7026B7AE-55D1-4404-8E2D-4B6DA4DDFD81}" type="parTrans" cxnId="{93706F73-6819-462A-B1A5-F5AF792B95E1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05832D15-64B2-4D88-9D65-B62065E0F414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</a:rPr>
            <a:t>American College of Obstetricians and Gynecologists (ACOG)</a:t>
          </a:r>
        </a:p>
      </dgm:t>
    </dgm:pt>
    <dgm:pt modelId="{1CE84966-F8A2-4B55-BD5F-F36CC6F04DD8}" type="parTrans" cxnId="{923E95ED-EB7E-4EF3-81A4-802E678A6497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1E4D9451-85E4-4A2C-883D-A62DE7651E55}" type="sibTrans" cxnId="{923E95ED-EB7E-4EF3-81A4-802E678A6497}">
      <dgm:prSet/>
      <dgm:spPr/>
      <dgm:t>
        <a:bodyPr/>
        <a:lstStyle/>
        <a:p>
          <a:endParaRPr lang="en-US"/>
        </a:p>
      </dgm:t>
    </dgm:pt>
    <dgm:pt modelId="{E1479CCF-612E-42FE-8C53-647F86514E52}" type="pres">
      <dgm:prSet presAssocID="{98D03C9B-3FEC-47FC-956A-77E92307A58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462001-CBE1-41A3-AC43-18A8F63E1203}" type="pres">
      <dgm:prSet presAssocID="{30CF0738-EB08-4F06-A626-6A73AD4F813F}" presName="centerShape" presStyleLbl="node0" presStyleIdx="0" presStyleCnt="1" custScaleX="148149" custScaleY="82519" custLinFactNeighborX="0" custLinFactNeighborY="-3131"/>
      <dgm:spPr/>
      <dgm:t>
        <a:bodyPr/>
        <a:lstStyle/>
        <a:p>
          <a:endParaRPr lang="en-US"/>
        </a:p>
      </dgm:t>
    </dgm:pt>
    <dgm:pt modelId="{A330D7BF-3568-42D9-B5DF-6DACC6E08AAE}" type="pres">
      <dgm:prSet presAssocID="{F73D5AA2-692E-4B37-9224-FF8CF03414D2}" presName="parTrans" presStyleLbl="sibTrans2D1" presStyleIdx="0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E2C5BFC0-EFBE-4872-AA0B-7E6C62BC5DEE}" type="pres">
      <dgm:prSet presAssocID="{F73D5AA2-692E-4B37-9224-FF8CF03414D2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BD9FD2D8-B965-4596-AD58-F92B3B3EABDE}" type="pres">
      <dgm:prSet presAssocID="{B48586EB-BF03-490D-BDCF-9E6FCFAEDAFE}" presName="node" presStyleLbl="node1" presStyleIdx="0" presStyleCnt="6" custScaleX="162511" custScaleY="94752" custRadScaleRad="106973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D69A8-02CC-4896-AD15-E67875BFD0A2}" type="pres">
      <dgm:prSet presAssocID="{75235F2E-B2C2-426A-AD90-47C1D313052E}" presName="parTrans" presStyleLbl="sibTrans2D1" presStyleIdx="1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131E39B1-01F1-4077-9818-E3D8033559DD}" type="pres">
      <dgm:prSet presAssocID="{75235F2E-B2C2-426A-AD90-47C1D313052E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E0C70160-CD58-4D88-90DF-B0259EA2F74F}" type="pres">
      <dgm:prSet presAssocID="{B71A268D-DC8A-436D-AC48-53DB699D1D0B}" presName="node" presStyleLbl="node1" presStyleIdx="1" presStyleCnt="6" custScaleX="162511" custScaleY="94752" custRadScaleRad="155920" custRadScaleInc="257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7F45F-A1E2-40E8-9A58-7CFD6CC76DD0}" type="pres">
      <dgm:prSet presAssocID="{6F0055B8-4828-483A-A15E-7550D7883156}" presName="parTrans" presStyleLbl="sibTrans2D1" presStyleIdx="2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A138D5EE-361E-4BB7-AF0E-9AAC489E57E4}" type="pres">
      <dgm:prSet presAssocID="{6F0055B8-4828-483A-A15E-7550D7883156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F0E99F5-919C-4A2C-9C65-4A8CD19EC3DE}" type="pres">
      <dgm:prSet presAssocID="{15D72BA7-F5E3-4DFD-B28C-21260CE6689A}" presName="node" presStyleLbl="node1" presStyleIdx="2" presStyleCnt="6" custScaleX="162511" custScaleY="94752" custRadScaleRad="146110" custRadScaleInc="-350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F3A6D9-F3FD-4D90-80C1-E5D7E064B09D}" type="pres">
      <dgm:prSet presAssocID="{3C6B0723-D08C-4BC2-B607-85516B621FE6}" presName="parTrans" presStyleLbl="sibTrans2D1" presStyleIdx="3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CA149048-ED39-4ED0-B7D3-3F6E56104486}" type="pres">
      <dgm:prSet presAssocID="{3C6B0723-D08C-4BC2-B607-85516B621FE6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23068116-A3DB-446D-80DB-B8184146371D}" type="pres">
      <dgm:prSet presAssocID="{5EAB5131-5046-4977-BBC6-62413C6A108D}" presName="node" presStyleLbl="node1" presStyleIdx="3" presStyleCnt="6" custScaleX="162511" custScaleY="94752" custRadScaleRad="93957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E52705-B528-4E3C-A905-8E617A4C079B}" type="pres">
      <dgm:prSet presAssocID="{7026B7AE-55D1-4404-8E2D-4B6DA4DDFD81}" presName="parTrans" presStyleLbl="sibTrans2D1" presStyleIdx="4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6274D7E1-3FFA-4184-B867-05F1335F011C}" type="pres">
      <dgm:prSet presAssocID="{7026B7AE-55D1-4404-8E2D-4B6DA4DDFD81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994524ED-8FC6-4A5F-AB50-BA2C337AF06D}" type="pres">
      <dgm:prSet presAssocID="{5557CA98-F33C-482F-99BF-FD58433BC335}" presName="node" presStyleLbl="node1" presStyleIdx="4" presStyleCnt="6" custScaleX="162511" custScaleY="94752" custRadScaleRad="147892" custRadScaleInc="33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7449EB-6ABA-48B5-BA71-0137E34F5882}" type="pres">
      <dgm:prSet presAssocID="{1CE84966-F8A2-4B55-BD5F-F36CC6F04DD8}" presName="parTrans" presStyleLbl="sibTrans2D1" presStyleIdx="5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F544B661-3646-4258-930A-875FAB88DF19}" type="pres">
      <dgm:prSet presAssocID="{1CE84966-F8A2-4B55-BD5F-F36CC6F04DD8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5BEBD4D3-F6D9-4F91-8FF1-26DDC720DA0E}" type="pres">
      <dgm:prSet presAssocID="{05832D15-64B2-4D88-9D65-B62065E0F414}" presName="node" presStyleLbl="node1" presStyleIdx="5" presStyleCnt="6" custScaleX="162511" custScaleY="94752" custRadScaleRad="155875" custRadScaleInc="-256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2379D2-EECB-4A77-815D-E820823193C0}" srcId="{30CF0738-EB08-4F06-A626-6A73AD4F813F}" destId="{5EAB5131-5046-4977-BBC6-62413C6A108D}" srcOrd="3" destOrd="0" parTransId="{3C6B0723-D08C-4BC2-B607-85516B621FE6}" sibTransId="{A79CE199-4695-41A3-B326-A0BD255D89EB}"/>
    <dgm:cxn modelId="{79738C66-384E-ED40-834E-F251317D184F}" type="presOf" srcId="{7026B7AE-55D1-4404-8E2D-4B6DA4DDFD81}" destId="{68E52705-B528-4E3C-A905-8E617A4C079B}" srcOrd="0" destOrd="0" presId="urn:microsoft.com/office/officeart/2005/8/layout/radial5"/>
    <dgm:cxn modelId="{13A4A209-6EAA-3641-959F-5746A55D6CC0}" type="presOf" srcId="{6F0055B8-4828-483A-A15E-7550D7883156}" destId="{A138D5EE-361E-4BB7-AF0E-9AAC489E57E4}" srcOrd="1" destOrd="0" presId="urn:microsoft.com/office/officeart/2005/8/layout/radial5"/>
    <dgm:cxn modelId="{FCFAED6F-DABC-234B-8A9C-26EBF33CDAC2}" type="presOf" srcId="{75235F2E-B2C2-426A-AD90-47C1D313052E}" destId="{131E39B1-01F1-4077-9818-E3D8033559DD}" srcOrd="1" destOrd="0" presId="urn:microsoft.com/office/officeart/2005/8/layout/radial5"/>
    <dgm:cxn modelId="{C4E717DE-F8FE-1349-A7DF-682F9AEA2E6D}" type="presOf" srcId="{7026B7AE-55D1-4404-8E2D-4B6DA4DDFD81}" destId="{6274D7E1-3FFA-4184-B867-05F1335F011C}" srcOrd="1" destOrd="0" presId="urn:microsoft.com/office/officeart/2005/8/layout/radial5"/>
    <dgm:cxn modelId="{2DB5B5CA-0780-8248-8703-32D1EE980F44}" type="presOf" srcId="{5557CA98-F33C-482F-99BF-FD58433BC335}" destId="{994524ED-8FC6-4A5F-AB50-BA2C337AF06D}" srcOrd="0" destOrd="0" presId="urn:microsoft.com/office/officeart/2005/8/layout/radial5"/>
    <dgm:cxn modelId="{923E95ED-EB7E-4EF3-81A4-802E678A6497}" srcId="{30CF0738-EB08-4F06-A626-6A73AD4F813F}" destId="{05832D15-64B2-4D88-9D65-B62065E0F414}" srcOrd="5" destOrd="0" parTransId="{1CE84966-F8A2-4B55-BD5F-F36CC6F04DD8}" sibTransId="{1E4D9451-85E4-4A2C-883D-A62DE7651E55}"/>
    <dgm:cxn modelId="{26ABEFF8-DC88-D844-9A6A-96A2E2FEA460}" type="presOf" srcId="{1CE84966-F8A2-4B55-BD5F-F36CC6F04DD8}" destId="{DF7449EB-6ABA-48B5-BA71-0137E34F5882}" srcOrd="0" destOrd="0" presId="urn:microsoft.com/office/officeart/2005/8/layout/radial5"/>
    <dgm:cxn modelId="{57BB0779-B2D0-4A5B-8C93-105448472522}" srcId="{30CF0738-EB08-4F06-A626-6A73AD4F813F}" destId="{B48586EB-BF03-490D-BDCF-9E6FCFAEDAFE}" srcOrd="0" destOrd="0" parTransId="{F73D5AA2-692E-4B37-9224-FF8CF03414D2}" sibTransId="{3B15C78A-E7FE-4D67-AC81-561A51393700}"/>
    <dgm:cxn modelId="{1FBC0BF5-959B-C84E-9AEB-69DB0B5D2129}" type="presOf" srcId="{3C6B0723-D08C-4BC2-B607-85516B621FE6}" destId="{CA149048-ED39-4ED0-B7D3-3F6E56104486}" srcOrd="1" destOrd="0" presId="urn:microsoft.com/office/officeart/2005/8/layout/radial5"/>
    <dgm:cxn modelId="{792540B7-2FCA-4D51-A0A6-9E83679DEDA5}" srcId="{98D03C9B-3FEC-47FC-956A-77E92307A58E}" destId="{30CF0738-EB08-4F06-A626-6A73AD4F813F}" srcOrd="0" destOrd="0" parTransId="{E196CE17-67CF-4C24-88A0-6EEEA3B4A1A1}" sibTransId="{53E41436-5E7F-4281-9E60-A6BA05406844}"/>
    <dgm:cxn modelId="{F72D0FE4-25E5-4E6B-94C5-04F7F21849A1}" srcId="{30CF0738-EB08-4F06-A626-6A73AD4F813F}" destId="{15D72BA7-F5E3-4DFD-B28C-21260CE6689A}" srcOrd="2" destOrd="0" parTransId="{6F0055B8-4828-483A-A15E-7550D7883156}" sibTransId="{82F80D3A-9547-440D-A3CF-E75208A7223E}"/>
    <dgm:cxn modelId="{D2261148-872F-104E-98C8-1BA673A2A9E9}" type="presOf" srcId="{B71A268D-DC8A-436D-AC48-53DB699D1D0B}" destId="{E0C70160-CD58-4D88-90DF-B0259EA2F74F}" srcOrd="0" destOrd="0" presId="urn:microsoft.com/office/officeart/2005/8/layout/radial5"/>
    <dgm:cxn modelId="{221C2983-023E-424E-ACBD-E41BE9A4EC03}" type="presOf" srcId="{6F0055B8-4828-483A-A15E-7550D7883156}" destId="{04F7F45F-A1E2-40E8-9A58-7CFD6CC76DD0}" srcOrd="0" destOrd="0" presId="urn:microsoft.com/office/officeart/2005/8/layout/radial5"/>
    <dgm:cxn modelId="{CF25DE84-A6F5-9B44-A2B1-79A38E3D159D}" type="presOf" srcId="{15D72BA7-F5E3-4DFD-B28C-21260CE6689A}" destId="{BF0E99F5-919C-4A2C-9C65-4A8CD19EC3DE}" srcOrd="0" destOrd="0" presId="urn:microsoft.com/office/officeart/2005/8/layout/radial5"/>
    <dgm:cxn modelId="{523CDBAB-42D3-7748-9820-B30E709DBD20}" type="presOf" srcId="{1CE84966-F8A2-4B55-BD5F-F36CC6F04DD8}" destId="{F544B661-3646-4258-930A-875FAB88DF19}" srcOrd="1" destOrd="0" presId="urn:microsoft.com/office/officeart/2005/8/layout/radial5"/>
    <dgm:cxn modelId="{8B81A8B3-F5D2-524B-BF1A-CBE7D3D83655}" type="presOf" srcId="{B48586EB-BF03-490D-BDCF-9E6FCFAEDAFE}" destId="{BD9FD2D8-B965-4596-AD58-F92B3B3EABDE}" srcOrd="0" destOrd="0" presId="urn:microsoft.com/office/officeart/2005/8/layout/radial5"/>
    <dgm:cxn modelId="{06A6C849-E55E-7E4B-A9BD-FF5367D6806B}" type="presOf" srcId="{30CF0738-EB08-4F06-A626-6A73AD4F813F}" destId="{19462001-CBE1-41A3-AC43-18A8F63E1203}" srcOrd="0" destOrd="0" presId="urn:microsoft.com/office/officeart/2005/8/layout/radial5"/>
    <dgm:cxn modelId="{358E09EC-1D38-4EE4-B916-0ADF6BE707ED}" srcId="{30CF0738-EB08-4F06-A626-6A73AD4F813F}" destId="{B71A268D-DC8A-436D-AC48-53DB699D1D0B}" srcOrd="1" destOrd="0" parTransId="{75235F2E-B2C2-426A-AD90-47C1D313052E}" sibTransId="{DE916831-F0B6-4B4D-9EF6-3AAF94B67E12}"/>
    <dgm:cxn modelId="{4837A0CE-2954-5C49-B5CA-E1ABEFBD0A43}" type="presOf" srcId="{05832D15-64B2-4D88-9D65-B62065E0F414}" destId="{5BEBD4D3-F6D9-4F91-8FF1-26DDC720DA0E}" srcOrd="0" destOrd="0" presId="urn:microsoft.com/office/officeart/2005/8/layout/radial5"/>
    <dgm:cxn modelId="{B8676C37-413D-9349-9BAF-D6A888FC3084}" type="presOf" srcId="{F73D5AA2-692E-4B37-9224-FF8CF03414D2}" destId="{A330D7BF-3568-42D9-B5DF-6DACC6E08AAE}" srcOrd="0" destOrd="0" presId="urn:microsoft.com/office/officeart/2005/8/layout/radial5"/>
    <dgm:cxn modelId="{F05D6413-7380-8144-854C-4EC60BDBFD58}" type="presOf" srcId="{98D03C9B-3FEC-47FC-956A-77E92307A58E}" destId="{E1479CCF-612E-42FE-8C53-647F86514E52}" srcOrd="0" destOrd="0" presId="urn:microsoft.com/office/officeart/2005/8/layout/radial5"/>
    <dgm:cxn modelId="{1E0592A8-4AFC-3341-AEF6-4D1F79B93868}" type="presOf" srcId="{5EAB5131-5046-4977-BBC6-62413C6A108D}" destId="{23068116-A3DB-446D-80DB-B8184146371D}" srcOrd="0" destOrd="0" presId="urn:microsoft.com/office/officeart/2005/8/layout/radial5"/>
    <dgm:cxn modelId="{F5D35F13-92FD-F243-9546-E23BFF45D2C1}" type="presOf" srcId="{3C6B0723-D08C-4BC2-B607-85516B621FE6}" destId="{52F3A6D9-F3FD-4D90-80C1-E5D7E064B09D}" srcOrd="0" destOrd="0" presId="urn:microsoft.com/office/officeart/2005/8/layout/radial5"/>
    <dgm:cxn modelId="{1FFB0D63-6364-174C-A7DB-F276D0246859}" type="presOf" srcId="{F73D5AA2-692E-4B37-9224-FF8CF03414D2}" destId="{E2C5BFC0-EFBE-4872-AA0B-7E6C62BC5DEE}" srcOrd="1" destOrd="0" presId="urn:microsoft.com/office/officeart/2005/8/layout/radial5"/>
    <dgm:cxn modelId="{93706F73-6819-462A-B1A5-F5AF792B95E1}" srcId="{30CF0738-EB08-4F06-A626-6A73AD4F813F}" destId="{5557CA98-F33C-482F-99BF-FD58433BC335}" srcOrd="4" destOrd="0" parTransId="{7026B7AE-55D1-4404-8E2D-4B6DA4DDFD81}" sibTransId="{24A38E2D-52D8-4931-A58E-B4C5CBECD5DD}"/>
    <dgm:cxn modelId="{8241DB18-FC71-3A45-81F4-C59625476765}" type="presOf" srcId="{75235F2E-B2C2-426A-AD90-47C1D313052E}" destId="{494D69A8-02CC-4896-AD15-E67875BFD0A2}" srcOrd="0" destOrd="0" presId="urn:microsoft.com/office/officeart/2005/8/layout/radial5"/>
    <dgm:cxn modelId="{9D8268C5-9B21-D548-9CF9-1F29759E4C83}" type="presParOf" srcId="{E1479CCF-612E-42FE-8C53-647F86514E52}" destId="{19462001-CBE1-41A3-AC43-18A8F63E1203}" srcOrd="0" destOrd="0" presId="urn:microsoft.com/office/officeart/2005/8/layout/radial5"/>
    <dgm:cxn modelId="{952A9FCA-B0D6-3646-9AFF-DB96BFD2670F}" type="presParOf" srcId="{E1479CCF-612E-42FE-8C53-647F86514E52}" destId="{A330D7BF-3568-42D9-B5DF-6DACC6E08AAE}" srcOrd="1" destOrd="0" presId="urn:microsoft.com/office/officeart/2005/8/layout/radial5"/>
    <dgm:cxn modelId="{222A0D94-FDE5-6946-BCE9-BA8376D3D623}" type="presParOf" srcId="{A330D7BF-3568-42D9-B5DF-6DACC6E08AAE}" destId="{E2C5BFC0-EFBE-4872-AA0B-7E6C62BC5DEE}" srcOrd="0" destOrd="0" presId="urn:microsoft.com/office/officeart/2005/8/layout/radial5"/>
    <dgm:cxn modelId="{B0B033D5-BE48-9645-B0E7-AC78A82245B7}" type="presParOf" srcId="{E1479CCF-612E-42FE-8C53-647F86514E52}" destId="{BD9FD2D8-B965-4596-AD58-F92B3B3EABDE}" srcOrd="2" destOrd="0" presId="urn:microsoft.com/office/officeart/2005/8/layout/radial5"/>
    <dgm:cxn modelId="{7BB63D23-3822-2C45-8EE8-405B5FFAAC2C}" type="presParOf" srcId="{E1479CCF-612E-42FE-8C53-647F86514E52}" destId="{494D69A8-02CC-4896-AD15-E67875BFD0A2}" srcOrd="3" destOrd="0" presId="urn:microsoft.com/office/officeart/2005/8/layout/radial5"/>
    <dgm:cxn modelId="{F2E199C7-855B-824C-8D6F-DF95285B9B48}" type="presParOf" srcId="{494D69A8-02CC-4896-AD15-E67875BFD0A2}" destId="{131E39B1-01F1-4077-9818-E3D8033559DD}" srcOrd="0" destOrd="0" presId="urn:microsoft.com/office/officeart/2005/8/layout/radial5"/>
    <dgm:cxn modelId="{37AA37A9-AAC8-CC4E-935C-79252CF6D59D}" type="presParOf" srcId="{E1479CCF-612E-42FE-8C53-647F86514E52}" destId="{E0C70160-CD58-4D88-90DF-B0259EA2F74F}" srcOrd="4" destOrd="0" presId="urn:microsoft.com/office/officeart/2005/8/layout/radial5"/>
    <dgm:cxn modelId="{29515C7D-731A-E34B-8E8F-F9D0DD3B7780}" type="presParOf" srcId="{E1479CCF-612E-42FE-8C53-647F86514E52}" destId="{04F7F45F-A1E2-40E8-9A58-7CFD6CC76DD0}" srcOrd="5" destOrd="0" presId="urn:microsoft.com/office/officeart/2005/8/layout/radial5"/>
    <dgm:cxn modelId="{78C3AB88-D3BA-F342-BD3C-775851A14615}" type="presParOf" srcId="{04F7F45F-A1E2-40E8-9A58-7CFD6CC76DD0}" destId="{A138D5EE-361E-4BB7-AF0E-9AAC489E57E4}" srcOrd="0" destOrd="0" presId="urn:microsoft.com/office/officeart/2005/8/layout/radial5"/>
    <dgm:cxn modelId="{D0835595-48C0-1E40-A0DE-13BCC0CF884C}" type="presParOf" srcId="{E1479CCF-612E-42FE-8C53-647F86514E52}" destId="{BF0E99F5-919C-4A2C-9C65-4A8CD19EC3DE}" srcOrd="6" destOrd="0" presId="urn:microsoft.com/office/officeart/2005/8/layout/radial5"/>
    <dgm:cxn modelId="{A6ADE09E-9544-1C4F-8F3E-E513F845188F}" type="presParOf" srcId="{E1479CCF-612E-42FE-8C53-647F86514E52}" destId="{52F3A6D9-F3FD-4D90-80C1-E5D7E064B09D}" srcOrd="7" destOrd="0" presId="urn:microsoft.com/office/officeart/2005/8/layout/radial5"/>
    <dgm:cxn modelId="{ADEAE988-72DF-4144-86E9-EDC2CAA73B16}" type="presParOf" srcId="{52F3A6D9-F3FD-4D90-80C1-E5D7E064B09D}" destId="{CA149048-ED39-4ED0-B7D3-3F6E56104486}" srcOrd="0" destOrd="0" presId="urn:microsoft.com/office/officeart/2005/8/layout/radial5"/>
    <dgm:cxn modelId="{EF17908D-F13C-B04B-9ECA-DD82C775FF5E}" type="presParOf" srcId="{E1479CCF-612E-42FE-8C53-647F86514E52}" destId="{23068116-A3DB-446D-80DB-B8184146371D}" srcOrd="8" destOrd="0" presId="urn:microsoft.com/office/officeart/2005/8/layout/radial5"/>
    <dgm:cxn modelId="{E2BE158F-9F98-0D4A-9DC1-D94F60460680}" type="presParOf" srcId="{E1479CCF-612E-42FE-8C53-647F86514E52}" destId="{68E52705-B528-4E3C-A905-8E617A4C079B}" srcOrd="9" destOrd="0" presId="urn:microsoft.com/office/officeart/2005/8/layout/radial5"/>
    <dgm:cxn modelId="{3B4AAB82-4161-CF42-B05E-B39D4006FD32}" type="presParOf" srcId="{68E52705-B528-4E3C-A905-8E617A4C079B}" destId="{6274D7E1-3FFA-4184-B867-05F1335F011C}" srcOrd="0" destOrd="0" presId="urn:microsoft.com/office/officeart/2005/8/layout/radial5"/>
    <dgm:cxn modelId="{E3CC3538-37D2-AA4F-AEF5-412288DE2165}" type="presParOf" srcId="{E1479CCF-612E-42FE-8C53-647F86514E52}" destId="{994524ED-8FC6-4A5F-AB50-BA2C337AF06D}" srcOrd="10" destOrd="0" presId="urn:microsoft.com/office/officeart/2005/8/layout/radial5"/>
    <dgm:cxn modelId="{E7CDAC2D-B7FF-6A44-8620-9EFDBED5A6BB}" type="presParOf" srcId="{E1479CCF-612E-42FE-8C53-647F86514E52}" destId="{DF7449EB-6ABA-48B5-BA71-0137E34F5882}" srcOrd="11" destOrd="0" presId="urn:microsoft.com/office/officeart/2005/8/layout/radial5"/>
    <dgm:cxn modelId="{3872D499-638B-E24F-9E6A-82BBBF1BE3E1}" type="presParOf" srcId="{DF7449EB-6ABA-48B5-BA71-0137E34F5882}" destId="{F544B661-3646-4258-930A-875FAB88DF19}" srcOrd="0" destOrd="0" presId="urn:microsoft.com/office/officeart/2005/8/layout/radial5"/>
    <dgm:cxn modelId="{B538C046-F973-4348-A88C-47188689928B}" type="presParOf" srcId="{E1479CCF-612E-42FE-8C53-647F86514E52}" destId="{5BEBD4D3-F6D9-4F91-8FF1-26DDC720DA0E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8D03C9B-3FEC-47FC-956A-77E92307A58E}" type="doc">
      <dgm:prSet loTypeId="urn:microsoft.com/office/officeart/2005/8/layout/radial5" loCatId="cycle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30CF0738-EB08-4F06-A626-6A73AD4F813F}">
      <dgm:prSet phldrT="[Text]"/>
      <dgm:spPr>
        <a:solidFill>
          <a:schemeClr val="bg2"/>
        </a:solidFill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1" dirty="0" smtClean="0">
              <a:latin typeface="Myriad Pro"/>
            </a:rPr>
            <a:t>Market Adoption</a:t>
          </a:r>
          <a:endParaRPr lang="en-US" b="1" dirty="0">
            <a:latin typeface="Myriad Pro"/>
          </a:endParaRPr>
        </a:p>
      </dgm:t>
    </dgm:pt>
    <dgm:pt modelId="{E196CE17-67CF-4C24-88A0-6EEEA3B4A1A1}" type="parTrans" cxnId="{792540B7-2FCA-4D51-A0A6-9E83679DEDA5}">
      <dgm:prSet/>
      <dgm:spPr/>
      <dgm:t>
        <a:bodyPr/>
        <a:lstStyle/>
        <a:p>
          <a:endParaRPr lang="en-US"/>
        </a:p>
      </dgm:t>
    </dgm:pt>
    <dgm:pt modelId="{53E41436-5E7F-4281-9E60-A6BA05406844}" type="sibTrans" cxnId="{792540B7-2FCA-4D51-A0A6-9E83679DEDA5}">
      <dgm:prSet/>
      <dgm:spPr/>
      <dgm:t>
        <a:bodyPr/>
        <a:lstStyle/>
        <a:p>
          <a:endParaRPr lang="en-US"/>
        </a:p>
      </dgm:t>
    </dgm:pt>
    <dgm:pt modelId="{15D72BA7-F5E3-4DFD-B28C-21260CE6689A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</a:rPr>
            <a:t>Continuing Medical Education</a:t>
          </a:r>
          <a:endParaRPr lang="en-US" dirty="0">
            <a:latin typeface="Myriad Pro"/>
          </a:endParaRPr>
        </a:p>
      </dgm:t>
    </dgm:pt>
    <dgm:pt modelId="{6F0055B8-4828-483A-A15E-7550D7883156}" type="parTrans" cxnId="{F72D0FE4-25E5-4E6B-94C5-04F7F21849A1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82F80D3A-9547-440D-A3CF-E75208A7223E}" type="sibTrans" cxnId="{F72D0FE4-25E5-4E6B-94C5-04F7F21849A1}">
      <dgm:prSet/>
      <dgm:spPr/>
      <dgm:t>
        <a:bodyPr/>
        <a:lstStyle/>
        <a:p>
          <a:endParaRPr lang="en-US"/>
        </a:p>
      </dgm:t>
    </dgm:pt>
    <dgm:pt modelId="{5EAB5131-5046-4977-BBC6-62413C6A108D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</a:rPr>
            <a:t>Conferences</a:t>
          </a:r>
        </a:p>
      </dgm:t>
    </dgm:pt>
    <dgm:pt modelId="{3C6B0723-D08C-4BC2-B607-85516B621FE6}" type="parTrans" cxnId="{6F2379D2-EECB-4A77-815D-E820823193C0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A79CE199-4695-41A3-B326-A0BD255D89EB}" type="sibTrans" cxnId="{6F2379D2-EECB-4A77-815D-E820823193C0}">
      <dgm:prSet/>
      <dgm:spPr/>
      <dgm:t>
        <a:bodyPr/>
        <a:lstStyle/>
        <a:p>
          <a:endParaRPr lang="en-US"/>
        </a:p>
      </dgm:t>
    </dgm:pt>
    <dgm:pt modelId="{B71A268D-DC8A-436D-AC48-53DB699D1D0B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</a:rPr>
            <a:t>Medical Journals</a:t>
          </a:r>
          <a:endParaRPr lang="en-US" dirty="0">
            <a:latin typeface="Myriad Pro"/>
          </a:endParaRPr>
        </a:p>
      </dgm:t>
    </dgm:pt>
    <dgm:pt modelId="{DE916831-F0B6-4B4D-9EF6-3AAF94B67E12}" type="sibTrans" cxnId="{358E09EC-1D38-4EE4-B916-0ADF6BE707ED}">
      <dgm:prSet/>
      <dgm:spPr/>
      <dgm:t>
        <a:bodyPr/>
        <a:lstStyle/>
        <a:p>
          <a:endParaRPr lang="en-US"/>
        </a:p>
      </dgm:t>
    </dgm:pt>
    <dgm:pt modelId="{75235F2E-B2C2-426A-AD90-47C1D313052E}" type="parTrans" cxnId="{358E09EC-1D38-4EE4-B916-0ADF6BE707ED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B48586EB-BF03-490D-BDCF-9E6FCFAEDAFE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/>
            <a:t>Key Opinion Leaders (KOLs)</a:t>
          </a:r>
        </a:p>
      </dgm:t>
    </dgm:pt>
    <dgm:pt modelId="{3B15C78A-E7FE-4D67-AC81-561A51393700}" type="sibTrans" cxnId="{57BB0779-B2D0-4A5B-8C93-105448472522}">
      <dgm:prSet/>
      <dgm:spPr/>
      <dgm:t>
        <a:bodyPr/>
        <a:lstStyle/>
        <a:p>
          <a:endParaRPr lang="en-US"/>
        </a:p>
      </dgm:t>
    </dgm:pt>
    <dgm:pt modelId="{F73D5AA2-692E-4B37-9224-FF8CF03414D2}" type="parTrans" cxnId="{57BB0779-B2D0-4A5B-8C93-105448472522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5557CA98-F33C-482F-99BF-FD58433BC335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</a:rPr>
            <a:t>Breast Cancer Advocacy Groups</a:t>
          </a:r>
        </a:p>
      </dgm:t>
    </dgm:pt>
    <dgm:pt modelId="{24A38E2D-52D8-4931-A58E-B4C5CBECD5DD}" type="sibTrans" cxnId="{93706F73-6819-462A-B1A5-F5AF792B95E1}">
      <dgm:prSet/>
      <dgm:spPr/>
      <dgm:t>
        <a:bodyPr/>
        <a:lstStyle/>
        <a:p>
          <a:endParaRPr lang="en-US"/>
        </a:p>
      </dgm:t>
    </dgm:pt>
    <dgm:pt modelId="{7026B7AE-55D1-4404-8E2D-4B6DA4DDFD81}" type="parTrans" cxnId="{93706F73-6819-462A-B1A5-F5AF792B95E1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b="1" cap="none" spc="300">
            <a:ln w="11430" cmpd="sng">
              <a:solidFill>
                <a:schemeClr val="accent1">
                  <a:tint val="10000"/>
                </a:schemeClr>
              </a:solidFill>
              <a:prstDash val="solid"/>
              <a:miter lim="800000"/>
            </a:ln>
            <a:gradFill>
              <a:gsLst>
                <a:gs pos="10000">
                  <a:schemeClr val="accent1">
                    <a:tint val="83000"/>
                    <a:shade val="100000"/>
                    <a:satMod val="200000"/>
                  </a:schemeClr>
                </a:gs>
                <a:gs pos="75000">
                  <a:schemeClr val="accent1">
                    <a:tint val="100000"/>
                    <a:shade val="50000"/>
                    <a:satMod val="150000"/>
                  </a:schemeClr>
                </a:gs>
              </a:gsLst>
              <a:lin ang="5400000"/>
            </a:gradFill>
            <a:effectLst>
              <a:glow rad="45500">
                <a:schemeClr val="accent1">
                  <a:satMod val="220000"/>
                  <a:alpha val="35000"/>
                </a:schemeClr>
              </a:glow>
            </a:effectLst>
          </a:endParaRPr>
        </a:p>
      </dgm:t>
    </dgm:pt>
    <dgm:pt modelId="{05832D15-64B2-4D88-9D65-B62065E0F414}">
      <dgm:prSet phldrT="[Text]"/>
      <dgm:spPr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dirty="0" smtClean="0">
              <a:latin typeface="Myriad Pro"/>
            </a:rPr>
            <a:t>American College of Obstetricians and Gynecologists (ACOG)</a:t>
          </a:r>
        </a:p>
      </dgm:t>
    </dgm:pt>
    <dgm:pt modelId="{1CE84966-F8A2-4B55-BD5F-F36CC6F04DD8}" type="parTrans" cxnId="{923E95ED-EB7E-4EF3-81A4-802E678A6497}">
      <dgm:prSet/>
      <dgm:spPr>
        <a:noFill/>
        <a:ln>
          <a:solidFill>
            <a:srgbClr val="FF6FCF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1E4D9451-85E4-4A2C-883D-A62DE7651E55}" type="sibTrans" cxnId="{923E95ED-EB7E-4EF3-81A4-802E678A6497}">
      <dgm:prSet/>
      <dgm:spPr/>
      <dgm:t>
        <a:bodyPr/>
        <a:lstStyle/>
        <a:p>
          <a:endParaRPr lang="en-US"/>
        </a:p>
      </dgm:t>
    </dgm:pt>
    <dgm:pt modelId="{E1479CCF-612E-42FE-8C53-647F86514E52}" type="pres">
      <dgm:prSet presAssocID="{98D03C9B-3FEC-47FC-956A-77E92307A58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462001-CBE1-41A3-AC43-18A8F63E1203}" type="pres">
      <dgm:prSet presAssocID="{30CF0738-EB08-4F06-A626-6A73AD4F813F}" presName="centerShape" presStyleLbl="node0" presStyleIdx="0" presStyleCnt="1" custScaleX="148149" custScaleY="82519" custLinFactNeighborX="0" custLinFactNeighborY="-3131"/>
      <dgm:spPr/>
      <dgm:t>
        <a:bodyPr/>
        <a:lstStyle/>
        <a:p>
          <a:endParaRPr lang="en-US"/>
        </a:p>
      </dgm:t>
    </dgm:pt>
    <dgm:pt modelId="{A330D7BF-3568-42D9-B5DF-6DACC6E08AAE}" type="pres">
      <dgm:prSet presAssocID="{F73D5AA2-692E-4B37-9224-FF8CF03414D2}" presName="parTrans" presStyleLbl="sibTrans2D1" presStyleIdx="0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E2C5BFC0-EFBE-4872-AA0B-7E6C62BC5DEE}" type="pres">
      <dgm:prSet presAssocID="{F73D5AA2-692E-4B37-9224-FF8CF03414D2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BD9FD2D8-B965-4596-AD58-F92B3B3EABDE}" type="pres">
      <dgm:prSet presAssocID="{B48586EB-BF03-490D-BDCF-9E6FCFAEDAFE}" presName="node" presStyleLbl="node1" presStyleIdx="0" presStyleCnt="6" custScaleX="162511" custScaleY="94752" custRadScaleRad="106973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4D69A8-02CC-4896-AD15-E67875BFD0A2}" type="pres">
      <dgm:prSet presAssocID="{75235F2E-B2C2-426A-AD90-47C1D313052E}" presName="parTrans" presStyleLbl="sibTrans2D1" presStyleIdx="1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131E39B1-01F1-4077-9818-E3D8033559DD}" type="pres">
      <dgm:prSet presAssocID="{75235F2E-B2C2-426A-AD90-47C1D313052E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E0C70160-CD58-4D88-90DF-B0259EA2F74F}" type="pres">
      <dgm:prSet presAssocID="{B71A268D-DC8A-436D-AC48-53DB699D1D0B}" presName="node" presStyleLbl="node1" presStyleIdx="1" presStyleCnt="6" custScaleX="162511" custScaleY="94752" custRadScaleRad="155920" custRadScaleInc="257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F7F45F-A1E2-40E8-9A58-7CFD6CC76DD0}" type="pres">
      <dgm:prSet presAssocID="{6F0055B8-4828-483A-A15E-7550D7883156}" presName="parTrans" presStyleLbl="sibTrans2D1" presStyleIdx="2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A138D5EE-361E-4BB7-AF0E-9AAC489E57E4}" type="pres">
      <dgm:prSet presAssocID="{6F0055B8-4828-483A-A15E-7550D7883156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BF0E99F5-919C-4A2C-9C65-4A8CD19EC3DE}" type="pres">
      <dgm:prSet presAssocID="{15D72BA7-F5E3-4DFD-B28C-21260CE6689A}" presName="node" presStyleLbl="node1" presStyleIdx="2" presStyleCnt="6" custScaleX="162511" custScaleY="94752" custRadScaleRad="146110" custRadScaleInc="-3505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F3A6D9-F3FD-4D90-80C1-E5D7E064B09D}" type="pres">
      <dgm:prSet presAssocID="{3C6B0723-D08C-4BC2-B607-85516B621FE6}" presName="parTrans" presStyleLbl="sibTrans2D1" presStyleIdx="3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CA149048-ED39-4ED0-B7D3-3F6E56104486}" type="pres">
      <dgm:prSet presAssocID="{3C6B0723-D08C-4BC2-B607-85516B621FE6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23068116-A3DB-446D-80DB-B8184146371D}" type="pres">
      <dgm:prSet presAssocID="{5EAB5131-5046-4977-BBC6-62413C6A108D}" presName="node" presStyleLbl="node1" presStyleIdx="3" presStyleCnt="6" custScaleX="162511" custScaleY="94752" custRadScaleRad="93957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E52705-B528-4E3C-A905-8E617A4C079B}" type="pres">
      <dgm:prSet presAssocID="{7026B7AE-55D1-4404-8E2D-4B6DA4DDFD81}" presName="parTrans" presStyleLbl="sibTrans2D1" presStyleIdx="4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6274D7E1-3FFA-4184-B867-05F1335F011C}" type="pres">
      <dgm:prSet presAssocID="{7026B7AE-55D1-4404-8E2D-4B6DA4DDFD81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994524ED-8FC6-4A5F-AB50-BA2C337AF06D}" type="pres">
      <dgm:prSet presAssocID="{5557CA98-F33C-482F-99BF-FD58433BC335}" presName="node" presStyleLbl="node1" presStyleIdx="4" presStyleCnt="6" custScaleX="162511" custScaleY="94752" custRadScaleRad="147892" custRadScaleInc="331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7449EB-6ABA-48B5-BA71-0137E34F5882}" type="pres">
      <dgm:prSet presAssocID="{1CE84966-F8A2-4B55-BD5F-F36CC6F04DD8}" presName="parTrans" presStyleLbl="sibTrans2D1" presStyleIdx="5" presStyleCnt="6"/>
      <dgm:spPr>
        <a:prstGeom prst="leftArrow">
          <a:avLst/>
        </a:prstGeom>
      </dgm:spPr>
      <dgm:t>
        <a:bodyPr/>
        <a:lstStyle/>
        <a:p>
          <a:endParaRPr lang="en-US"/>
        </a:p>
      </dgm:t>
    </dgm:pt>
    <dgm:pt modelId="{F544B661-3646-4258-930A-875FAB88DF19}" type="pres">
      <dgm:prSet presAssocID="{1CE84966-F8A2-4B55-BD5F-F36CC6F04DD8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5BEBD4D3-F6D9-4F91-8FF1-26DDC720DA0E}" type="pres">
      <dgm:prSet presAssocID="{05832D15-64B2-4D88-9D65-B62065E0F414}" presName="node" presStyleLbl="node1" presStyleIdx="5" presStyleCnt="6" custScaleX="162511" custScaleY="94752" custRadScaleRad="155875" custRadScaleInc="-256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6411DB-39D1-E54F-8C9D-CF710CE9B1CE}" type="presOf" srcId="{1CE84966-F8A2-4B55-BD5F-F36CC6F04DD8}" destId="{DF7449EB-6ABA-48B5-BA71-0137E34F5882}" srcOrd="0" destOrd="0" presId="urn:microsoft.com/office/officeart/2005/8/layout/radial5"/>
    <dgm:cxn modelId="{7136107B-338C-954C-B7B9-FF60E3FB9169}" type="presOf" srcId="{5557CA98-F33C-482F-99BF-FD58433BC335}" destId="{994524ED-8FC6-4A5F-AB50-BA2C337AF06D}" srcOrd="0" destOrd="0" presId="urn:microsoft.com/office/officeart/2005/8/layout/radial5"/>
    <dgm:cxn modelId="{923E95ED-EB7E-4EF3-81A4-802E678A6497}" srcId="{30CF0738-EB08-4F06-A626-6A73AD4F813F}" destId="{05832D15-64B2-4D88-9D65-B62065E0F414}" srcOrd="5" destOrd="0" parTransId="{1CE84966-F8A2-4B55-BD5F-F36CC6F04DD8}" sibTransId="{1E4D9451-85E4-4A2C-883D-A62DE7651E55}"/>
    <dgm:cxn modelId="{792540B7-2FCA-4D51-A0A6-9E83679DEDA5}" srcId="{98D03C9B-3FEC-47FC-956A-77E92307A58E}" destId="{30CF0738-EB08-4F06-A626-6A73AD4F813F}" srcOrd="0" destOrd="0" parTransId="{E196CE17-67CF-4C24-88A0-6EEEA3B4A1A1}" sibTransId="{53E41436-5E7F-4281-9E60-A6BA05406844}"/>
    <dgm:cxn modelId="{014CA480-6778-1C44-92E5-41E37F3E3A20}" type="presOf" srcId="{6F0055B8-4828-483A-A15E-7550D7883156}" destId="{A138D5EE-361E-4BB7-AF0E-9AAC489E57E4}" srcOrd="1" destOrd="0" presId="urn:microsoft.com/office/officeart/2005/8/layout/radial5"/>
    <dgm:cxn modelId="{F992F5BD-04BF-1A40-BB17-D869E4C7812F}" type="presOf" srcId="{3C6B0723-D08C-4BC2-B607-85516B621FE6}" destId="{CA149048-ED39-4ED0-B7D3-3F6E56104486}" srcOrd="1" destOrd="0" presId="urn:microsoft.com/office/officeart/2005/8/layout/radial5"/>
    <dgm:cxn modelId="{E8D554F0-B5C9-C04C-860D-01482F11B20A}" type="presOf" srcId="{B71A268D-DC8A-436D-AC48-53DB699D1D0B}" destId="{E0C70160-CD58-4D88-90DF-B0259EA2F74F}" srcOrd="0" destOrd="0" presId="urn:microsoft.com/office/officeart/2005/8/layout/radial5"/>
    <dgm:cxn modelId="{7DF7DED6-CC7A-F142-A677-C3C44335F68B}" type="presOf" srcId="{5EAB5131-5046-4977-BBC6-62413C6A108D}" destId="{23068116-A3DB-446D-80DB-B8184146371D}" srcOrd="0" destOrd="0" presId="urn:microsoft.com/office/officeart/2005/8/layout/radial5"/>
    <dgm:cxn modelId="{DAB16EC6-F8FF-644A-BE90-D20663EE9D8D}" type="presOf" srcId="{F73D5AA2-692E-4B37-9224-FF8CF03414D2}" destId="{E2C5BFC0-EFBE-4872-AA0B-7E6C62BC5DEE}" srcOrd="1" destOrd="0" presId="urn:microsoft.com/office/officeart/2005/8/layout/radial5"/>
    <dgm:cxn modelId="{358E09EC-1D38-4EE4-B916-0ADF6BE707ED}" srcId="{30CF0738-EB08-4F06-A626-6A73AD4F813F}" destId="{B71A268D-DC8A-436D-AC48-53DB699D1D0B}" srcOrd="1" destOrd="0" parTransId="{75235F2E-B2C2-426A-AD90-47C1D313052E}" sibTransId="{DE916831-F0B6-4B4D-9EF6-3AAF94B67E12}"/>
    <dgm:cxn modelId="{5E0B172A-DD26-E942-8E35-158D824EDC3B}" type="presOf" srcId="{3C6B0723-D08C-4BC2-B607-85516B621FE6}" destId="{52F3A6D9-F3FD-4D90-80C1-E5D7E064B09D}" srcOrd="0" destOrd="0" presId="urn:microsoft.com/office/officeart/2005/8/layout/radial5"/>
    <dgm:cxn modelId="{7806FCD6-B3D7-FD41-B146-98D75F1C5142}" type="presOf" srcId="{75235F2E-B2C2-426A-AD90-47C1D313052E}" destId="{494D69A8-02CC-4896-AD15-E67875BFD0A2}" srcOrd="0" destOrd="0" presId="urn:microsoft.com/office/officeart/2005/8/layout/radial5"/>
    <dgm:cxn modelId="{2C923F5A-32A3-4648-8391-F634BA26A937}" type="presOf" srcId="{75235F2E-B2C2-426A-AD90-47C1D313052E}" destId="{131E39B1-01F1-4077-9818-E3D8033559DD}" srcOrd="1" destOrd="0" presId="urn:microsoft.com/office/officeart/2005/8/layout/radial5"/>
    <dgm:cxn modelId="{FA03DAD5-D0F2-3D41-86B4-108094CC8C62}" type="presOf" srcId="{7026B7AE-55D1-4404-8E2D-4B6DA4DDFD81}" destId="{68E52705-B528-4E3C-A905-8E617A4C079B}" srcOrd="0" destOrd="0" presId="urn:microsoft.com/office/officeart/2005/8/layout/radial5"/>
    <dgm:cxn modelId="{93706F73-6819-462A-B1A5-F5AF792B95E1}" srcId="{30CF0738-EB08-4F06-A626-6A73AD4F813F}" destId="{5557CA98-F33C-482F-99BF-FD58433BC335}" srcOrd="4" destOrd="0" parTransId="{7026B7AE-55D1-4404-8E2D-4B6DA4DDFD81}" sibTransId="{24A38E2D-52D8-4931-A58E-B4C5CBECD5DD}"/>
    <dgm:cxn modelId="{DFC753C0-ADF5-6A48-ADFF-CB34FCF8FBD4}" type="presOf" srcId="{6F0055B8-4828-483A-A15E-7550D7883156}" destId="{04F7F45F-A1E2-40E8-9A58-7CFD6CC76DD0}" srcOrd="0" destOrd="0" presId="urn:microsoft.com/office/officeart/2005/8/layout/radial5"/>
    <dgm:cxn modelId="{57BB0779-B2D0-4A5B-8C93-105448472522}" srcId="{30CF0738-EB08-4F06-A626-6A73AD4F813F}" destId="{B48586EB-BF03-490D-BDCF-9E6FCFAEDAFE}" srcOrd="0" destOrd="0" parTransId="{F73D5AA2-692E-4B37-9224-FF8CF03414D2}" sibTransId="{3B15C78A-E7FE-4D67-AC81-561A51393700}"/>
    <dgm:cxn modelId="{20358A09-0DF5-DC48-9BF4-6E944F97AFE9}" type="presOf" srcId="{30CF0738-EB08-4F06-A626-6A73AD4F813F}" destId="{19462001-CBE1-41A3-AC43-18A8F63E1203}" srcOrd="0" destOrd="0" presId="urn:microsoft.com/office/officeart/2005/8/layout/radial5"/>
    <dgm:cxn modelId="{B542F03F-1C29-4C4F-8BEF-692E2FBA6A01}" type="presOf" srcId="{98D03C9B-3FEC-47FC-956A-77E92307A58E}" destId="{E1479CCF-612E-42FE-8C53-647F86514E52}" srcOrd="0" destOrd="0" presId="urn:microsoft.com/office/officeart/2005/8/layout/radial5"/>
    <dgm:cxn modelId="{1D006552-665A-404A-9AAB-A5833CDA40F4}" type="presOf" srcId="{1CE84966-F8A2-4B55-BD5F-F36CC6F04DD8}" destId="{F544B661-3646-4258-930A-875FAB88DF19}" srcOrd="1" destOrd="0" presId="urn:microsoft.com/office/officeart/2005/8/layout/radial5"/>
    <dgm:cxn modelId="{F72D0FE4-25E5-4E6B-94C5-04F7F21849A1}" srcId="{30CF0738-EB08-4F06-A626-6A73AD4F813F}" destId="{15D72BA7-F5E3-4DFD-B28C-21260CE6689A}" srcOrd="2" destOrd="0" parTransId="{6F0055B8-4828-483A-A15E-7550D7883156}" sibTransId="{82F80D3A-9547-440D-A3CF-E75208A7223E}"/>
    <dgm:cxn modelId="{6F2379D2-EECB-4A77-815D-E820823193C0}" srcId="{30CF0738-EB08-4F06-A626-6A73AD4F813F}" destId="{5EAB5131-5046-4977-BBC6-62413C6A108D}" srcOrd="3" destOrd="0" parTransId="{3C6B0723-D08C-4BC2-B607-85516B621FE6}" sibTransId="{A79CE199-4695-41A3-B326-A0BD255D89EB}"/>
    <dgm:cxn modelId="{9CC6C4F1-E0E7-0A4D-85D9-C52BE44572FE}" type="presOf" srcId="{B48586EB-BF03-490D-BDCF-9E6FCFAEDAFE}" destId="{BD9FD2D8-B965-4596-AD58-F92B3B3EABDE}" srcOrd="0" destOrd="0" presId="urn:microsoft.com/office/officeart/2005/8/layout/radial5"/>
    <dgm:cxn modelId="{227D1F2D-9907-5C46-834B-E4063249AE86}" type="presOf" srcId="{F73D5AA2-692E-4B37-9224-FF8CF03414D2}" destId="{A330D7BF-3568-42D9-B5DF-6DACC6E08AAE}" srcOrd="0" destOrd="0" presId="urn:microsoft.com/office/officeart/2005/8/layout/radial5"/>
    <dgm:cxn modelId="{553CC73D-8765-7642-99E9-C0E3E4A131CC}" type="presOf" srcId="{05832D15-64B2-4D88-9D65-B62065E0F414}" destId="{5BEBD4D3-F6D9-4F91-8FF1-26DDC720DA0E}" srcOrd="0" destOrd="0" presId="urn:microsoft.com/office/officeart/2005/8/layout/radial5"/>
    <dgm:cxn modelId="{F32A5B40-E82F-5242-8910-29A2A31BD579}" type="presOf" srcId="{7026B7AE-55D1-4404-8E2D-4B6DA4DDFD81}" destId="{6274D7E1-3FFA-4184-B867-05F1335F011C}" srcOrd="1" destOrd="0" presId="urn:microsoft.com/office/officeart/2005/8/layout/radial5"/>
    <dgm:cxn modelId="{CF9857E8-2CF3-DF41-9513-61542E9C63F6}" type="presOf" srcId="{15D72BA7-F5E3-4DFD-B28C-21260CE6689A}" destId="{BF0E99F5-919C-4A2C-9C65-4A8CD19EC3DE}" srcOrd="0" destOrd="0" presId="urn:microsoft.com/office/officeart/2005/8/layout/radial5"/>
    <dgm:cxn modelId="{FF5009F1-73B8-E44B-B160-63EBC655DC7B}" type="presParOf" srcId="{E1479CCF-612E-42FE-8C53-647F86514E52}" destId="{19462001-CBE1-41A3-AC43-18A8F63E1203}" srcOrd="0" destOrd="0" presId="urn:microsoft.com/office/officeart/2005/8/layout/radial5"/>
    <dgm:cxn modelId="{1C63ECA9-A08E-5240-BF4E-9C3BFFF662A5}" type="presParOf" srcId="{E1479CCF-612E-42FE-8C53-647F86514E52}" destId="{A330D7BF-3568-42D9-B5DF-6DACC6E08AAE}" srcOrd="1" destOrd="0" presId="urn:microsoft.com/office/officeart/2005/8/layout/radial5"/>
    <dgm:cxn modelId="{3500EED9-284D-A34E-9C6D-5216215792D7}" type="presParOf" srcId="{A330D7BF-3568-42D9-B5DF-6DACC6E08AAE}" destId="{E2C5BFC0-EFBE-4872-AA0B-7E6C62BC5DEE}" srcOrd="0" destOrd="0" presId="urn:microsoft.com/office/officeart/2005/8/layout/radial5"/>
    <dgm:cxn modelId="{418452BB-4B1D-5E4A-AAC8-C55EE36A9DB2}" type="presParOf" srcId="{E1479CCF-612E-42FE-8C53-647F86514E52}" destId="{BD9FD2D8-B965-4596-AD58-F92B3B3EABDE}" srcOrd="2" destOrd="0" presId="urn:microsoft.com/office/officeart/2005/8/layout/radial5"/>
    <dgm:cxn modelId="{A5F6FE8F-1F27-F148-A36B-4340C9ACF13B}" type="presParOf" srcId="{E1479CCF-612E-42FE-8C53-647F86514E52}" destId="{494D69A8-02CC-4896-AD15-E67875BFD0A2}" srcOrd="3" destOrd="0" presId="urn:microsoft.com/office/officeart/2005/8/layout/radial5"/>
    <dgm:cxn modelId="{708D5DF5-1CAD-0143-AC47-24599540A405}" type="presParOf" srcId="{494D69A8-02CC-4896-AD15-E67875BFD0A2}" destId="{131E39B1-01F1-4077-9818-E3D8033559DD}" srcOrd="0" destOrd="0" presId="urn:microsoft.com/office/officeart/2005/8/layout/radial5"/>
    <dgm:cxn modelId="{20D11E8C-79A0-1748-9974-20DAB8C0150A}" type="presParOf" srcId="{E1479CCF-612E-42FE-8C53-647F86514E52}" destId="{E0C70160-CD58-4D88-90DF-B0259EA2F74F}" srcOrd="4" destOrd="0" presId="urn:microsoft.com/office/officeart/2005/8/layout/radial5"/>
    <dgm:cxn modelId="{B56BB93E-CB9C-A74C-9A62-EBF58A2F723F}" type="presParOf" srcId="{E1479CCF-612E-42FE-8C53-647F86514E52}" destId="{04F7F45F-A1E2-40E8-9A58-7CFD6CC76DD0}" srcOrd="5" destOrd="0" presId="urn:microsoft.com/office/officeart/2005/8/layout/radial5"/>
    <dgm:cxn modelId="{C03FA5AE-127A-CA46-BE21-83C4D2C8F5B8}" type="presParOf" srcId="{04F7F45F-A1E2-40E8-9A58-7CFD6CC76DD0}" destId="{A138D5EE-361E-4BB7-AF0E-9AAC489E57E4}" srcOrd="0" destOrd="0" presId="urn:microsoft.com/office/officeart/2005/8/layout/radial5"/>
    <dgm:cxn modelId="{FFF9C39D-565F-A14C-9B56-C20FF5B75D53}" type="presParOf" srcId="{E1479CCF-612E-42FE-8C53-647F86514E52}" destId="{BF0E99F5-919C-4A2C-9C65-4A8CD19EC3DE}" srcOrd="6" destOrd="0" presId="urn:microsoft.com/office/officeart/2005/8/layout/radial5"/>
    <dgm:cxn modelId="{B6C6936D-1E73-8840-A6AF-A0F8EC4507A6}" type="presParOf" srcId="{E1479CCF-612E-42FE-8C53-647F86514E52}" destId="{52F3A6D9-F3FD-4D90-80C1-E5D7E064B09D}" srcOrd="7" destOrd="0" presId="urn:microsoft.com/office/officeart/2005/8/layout/radial5"/>
    <dgm:cxn modelId="{5569CC35-A7EF-6E45-90E7-287098802C0B}" type="presParOf" srcId="{52F3A6D9-F3FD-4D90-80C1-E5D7E064B09D}" destId="{CA149048-ED39-4ED0-B7D3-3F6E56104486}" srcOrd="0" destOrd="0" presId="urn:microsoft.com/office/officeart/2005/8/layout/radial5"/>
    <dgm:cxn modelId="{1471A0CC-4479-AE41-937A-392EE8C29282}" type="presParOf" srcId="{E1479CCF-612E-42FE-8C53-647F86514E52}" destId="{23068116-A3DB-446D-80DB-B8184146371D}" srcOrd="8" destOrd="0" presId="urn:microsoft.com/office/officeart/2005/8/layout/radial5"/>
    <dgm:cxn modelId="{7ED0C373-D90B-C54F-83CD-5045D6619543}" type="presParOf" srcId="{E1479CCF-612E-42FE-8C53-647F86514E52}" destId="{68E52705-B528-4E3C-A905-8E617A4C079B}" srcOrd="9" destOrd="0" presId="urn:microsoft.com/office/officeart/2005/8/layout/radial5"/>
    <dgm:cxn modelId="{C1072A13-A9E6-4A40-8614-9EB66270EB49}" type="presParOf" srcId="{68E52705-B528-4E3C-A905-8E617A4C079B}" destId="{6274D7E1-3FFA-4184-B867-05F1335F011C}" srcOrd="0" destOrd="0" presId="urn:microsoft.com/office/officeart/2005/8/layout/radial5"/>
    <dgm:cxn modelId="{B62B5C0C-4BF0-9F49-9435-5E8A195D3E9F}" type="presParOf" srcId="{E1479CCF-612E-42FE-8C53-647F86514E52}" destId="{994524ED-8FC6-4A5F-AB50-BA2C337AF06D}" srcOrd="10" destOrd="0" presId="urn:microsoft.com/office/officeart/2005/8/layout/radial5"/>
    <dgm:cxn modelId="{D89AB202-2495-B249-9D32-A6D13D8F986E}" type="presParOf" srcId="{E1479CCF-612E-42FE-8C53-647F86514E52}" destId="{DF7449EB-6ABA-48B5-BA71-0137E34F5882}" srcOrd="11" destOrd="0" presId="urn:microsoft.com/office/officeart/2005/8/layout/radial5"/>
    <dgm:cxn modelId="{48EE5E64-0225-1442-91F5-E84A15ED2901}" type="presParOf" srcId="{DF7449EB-6ABA-48B5-BA71-0137E34F5882}" destId="{F544B661-3646-4258-930A-875FAB88DF19}" srcOrd="0" destOrd="0" presId="urn:microsoft.com/office/officeart/2005/8/layout/radial5"/>
    <dgm:cxn modelId="{552ED7DA-0630-F148-AEE6-8AE5BC243081}" type="presParOf" srcId="{E1479CCF-612E-42FE-8C53-647F86514E52}" destId="{5BEBD4D3-F6D9-4F91-8FF1-26DDC720DA0E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49C5E04-0A8E-AB4A-B072-80E1D07B4C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838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152400"/>
            <a:ext cx="20955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341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09137-F292-8B42-AF19-29F5358C1410}" type="datetime1">
              <a:rPr lang="en-US"/>
              <a:pPr>
                <a:defRPr/>
              </a:pPr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536EF-EA7F-0747-8020-529A4B82DC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22A81-9186-CC4E-95E5-1B97679F1A01}" type="datetime1">
              <a:rPr lang="en-US"/>
              <a:pPr>
                <a:defRPr/>
              </a:pPr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7E9B01-7A23-284D-B068-BEFB043BF3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DEE5CC-61AB-9F46-AAE5-3979AC299736}" type="datetime1">
              <a:rPr lang="en-US"/>
              <a:pPr>
                <a:defRPr/>
              </a:pPr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38A83C-41A4-344C-A495-7CFAE0D8C3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86237-3DE4-2E42-BDD4-5A7F483F975A}" type="datetime1">
              <a:rPr lang="en-US"/>
              <a:pPr>
                <a:defRPr/>
              </a:pPr>
              <a:t>6/26/2017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9DA25-E548-8B43-907D-3FB402AA8E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CEAB07-7B91-EE43-9889-B4E3FF1A865C}" type="datetime1">
              <a:rPr lang="en-US"/>
              <a:pPr>
                <a:defRPr/>
              </a:pPr>
              <a:t>6/26/2017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235CFC-013E-C449-80C6-FFE03C394B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6F3952-88C5-DE49-BFCE-BC821A3702E4}" type="datetime1">
              <a:rPr lang="en-US"/>
              <a:pPr>
                <a:defRPr/>
              </a:pPr>
              <a:t>6/26/2017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05979-7588-094E-BF28-32964BBE91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E21C8D-C2F4-3F4A-8EC1-710FB0EE7431}" type="datetime1">
              <a:rPr lang="en-US"/>
              <a:pPr>
                <a:defRPr/>
              </a:pPr>
              <a:t>6/26/2017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6BA00A-2CAA-4A4C-845B-D9622B841F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755A0C-BFF5-1E48-AF1A-FFA6F90DB13A}" type="datetime1">
              <a:rPr lang="en-US"/>
              <a:pPr>
                <a:defRPr/>
              </a:pPr>
              <a:t>6/26/2017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DBA84B-7329-4E4A-9367-DB4251D5B2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EE4F24-3BDD-CE46-8CA3-312C30284583}" type="datetime1">
              <a:rPr lang="en-US"/>
              <a:pPr>
                <a:defRPr/>
              </a:pPr>
              <a:t>6/26/2017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A89A36-8028-E14F-9032-B60059BB7A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7A02F8-72B1-104B-8A94-E2776DF46D09}" type="datetime1">
              <a:rPr lang="en-US"/>
              <a:pPr>
                <a:defRPr/>
              </a:pPr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9D472-0C3F-D849-B756-A0C0A032A3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C5CF6-AEEE-764D-A698-8B2BAB5F33D6}" type="datetime1">
              <a:rPr lang="en-US"/>
              <a:pPr>
                <a:defRPr/>
              </a:pPr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BE0FC3-F61B-C648-B6AC-D96D2A873D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ing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9" name="Rectangle 8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81000"/>
            <a:ext cx="8077200" cy="228600"/>
          </a:xfrm>
          <a:solidFill>
            <a:schemeClr val="accent6">
              <a:shade val="75000"/>
            </a:schemeClr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add heading</a:t>
            </a:r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r"/>
            <a:fld id="{F7F1F872-C5DE-403B-85F0-1024E6CA1886}" type="datetime1">
              <a:rPr lang="en-US" smtClean="0"/>
              <a:pPr algn="r"/>
              <a:t>6/26/2017</a:t>
            </a:fld>
            <a:endParaRPr lang="en-US"/>
          </a:p>
        </p:txBody>
      </p:sp>
      <p:sp>
        <p:nvSpPr>
          <p:cNvPr id="8" name="Rectangle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256D3EEF-DE4E-429D-8EC4-DDC531AFF587}" type="slidenum">
              <a:rPr lang="en-US" sz="1000" smtClean="0"/>
              <a:pPr algn="r"/>
              <a:t>‹#›</a:t>
            </a:fld>
            <a:endParaRPr lang="en-US"/>
          </a:p>
        </p:txBody>
      </p:sp>
      <p:sp>
        <p:nvSpPr>
          <p:cNvPr id="9" name="Rectangle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20"/>
          <p:cNvSpPr txBox="1">
            <a:spLocks/>
          </p:cNvSpPr>
          <p:nvPr userDrawn="1"/>
        </p:nvSpPr>
        <p:spPr>
          <a:xfrm>
            <a:off x="7543800" y="6248400"/>
            <a:ext cx="990600" cy="609600"/>
          </a:xfrm>
          <a:prstGeom prst="rect">
            <a:avLst/>
          </a:prstGeom>
          <a:solidFill>
            <a:schemeClr val="bg1"/>
          </a:solidFill>
        </p:spPr>
        <p:txBody>
          <a:bodyPr vert="horz" anchor="ctr"/>
          <a:lstStyle>
            <a:lvl1pPr marL="0" algn="r" rtl="0" latinLnBrk="0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rtl="0" latinLnBrk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6D3EEF-DE4E-429D-8EC4-DDC531AFF5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-3175" y="215265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455107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1752600" y="304800"/>
            <a:ext cx="6399213" cy="1524000"/>
          </a:xfrm>
        </p:spPr>
        <p:txBody>
          <a:bodyPr anchor="b"/>
          <a:lstStyle>
            <a:lvl1pPr>
              <a:lnSpc>
                <a:spcPct val="80000"/>
              </a:lnSpc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55108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743200" y="1828800"/>
            <a:ext cx="4572000" cy="1752600"/>
          </a:xfrm>
        </p:spPr>
        <p:txBody>
          <a:bodyPr/>
          <a:lstStyle>
            <a:lvl1pPr marL="0" indent="0">
              <a:buFont typeface="Wingdings" charset="2"/>
              <a:buNone/>
              <a:defRPr sz="20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5814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kumimoji="0" sz="1400" b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8742EE6-8341-1E40-941C-0D764BD425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" y="6477000"/>
            <a:ext cx="7783513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Customer Development in the High-Tech Enterprise          October 2008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839200" y="6629400"/>
            <a:ext cx="381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EF87AD-2F3F-BB49-823E-81A09A6330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" y="6477000"/>
            <a:ext cx="7783513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Customer Development in the High-Tech Enterprise          October 2008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839200" y="6629400"/>
            <a:ext cx="381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CB1728-67A5-644E-881D-A908E9766D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31950"/>
            <a:ext cx="41148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31950"/>
            <a:ext cx="41148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2400" y="6477000"/>
            <a:ext cx="7783513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Customer Development in the High-Tech Enterprise          October 2008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839200" y="6629400"/>
            <a:ext cx="381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BE11C9-FC42-4642-8C13-7700EC2ED5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52400" y="6477000"/>
            <a:ext cx="7783513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Customer Development in the High-Tech Enterprise          October 2008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839200" y="6629400"/>
            <a:ext cx="381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1161EA-1FB5-4543-8E02-ADC57415A1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52400" y="6477000"/>
            <a:ext cx="7783513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Customer Development in the High-Tech Enterprise          October 2008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839200" y="6629400"/>
            <a:ext cx="381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D1DF61-41F6-CA42-9AA0-53D19D0C44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52400" y="6477000"/>
            <a:ext cx="7783513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Customer Development in the High-Tech Enterprise          October 2008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839200" y="6629400"/>
            <a:ext cx="381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A743E7-B59C-1644-AB68-B5AC0DB8D8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2400" y="6477000"/>
            <a:ext cx="7783513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Customer Development in the High-Tech Enterprise          October 2008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839200" y="6629400"/>
            <a:ext cx="381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3B9724-44FC-C34C-8F7D-176A6517FA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2400" y="6477000"/>
            <a:ext cx="7783513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Customer Development in the High-Tech Enterprise          October 2008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839200" y="6629400"/>
            <a:ext cx="381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AC532D-2295-2548-82C9-D8890632D0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" y="6477000"/>
            <a:ext cx="7783513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Customer Development in the High-Tech Enterprise          October 2008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839200" y="6629400"/>
            <a:ext cx="381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A075D1-83D6-7A40-B338-2D5831EE25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152400"/>
            <a:ext cx="2095500" cy="58229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152400"/>
            <a:ext cx="6134100" cy="58229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" y="6477000"/>
            <a:ext cx="7783513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Customer Development in the High-Tech Enterprise          October 2008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839200" y="6629400"/>
            <a:ext cx="381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683AD0-F5DE-C74E-84A8-5F16DC9377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305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31950"/>
            <a:ext cx="8382000" cy="2095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3879850"/>
            <a:ext cx="8382000" cy="2095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2400" y="6477000"/>
            <a:ext cx="7783513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Customer Development in the High-Tech Enterprise          October 2008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839200" y="6629400"/>
            <a:ext cx="381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D4BB0C-3C49-E649-9611-2B329DA14D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305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31950"/>
            <a:ext cx="411480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00600" y="1631950"/>
            <a:ext cx="4114800" cy="2095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00600" y="3879850"/>
            <a:ext cx="4114800" cy="2095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52400" y="6477000"/>
            <a:ext cx="7783513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Customer Development in the High-Tech Enterprise          October 2008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8839200" y="6629400"/>
            <a:ext cx="381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1B979F-85E7-324D-92A5-94AB73C1D3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305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31950"/>
            <a:ext cx="411480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31950"/>
            <a:ext cx="411480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52400" y="6477000"/>
            <a:ext cx="7783513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Customer Development in the High-Tech Enterprise          October 2008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839200" y="6629400"/>
            <a:ext cx="381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B5140-4737-F642-9282-5A792031B9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2652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2652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652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225" r:id="rId1"/>
    <p:sldLayoutId id="2147486226" r:id="rId2"/>
    <p:sldLayoutId id="2147486227" r:id="rId3"/>
    <p:sldLayoutId id="2147486228" r:id="rId4"/>
    <p:sldLayoutId id="2147486229" r:id="rId5"/>
    <p:sldLayoutId id="2147486230" r:id="rId6"/>
    <p:sldLayoutId id="2147486231" r:id="rId7"/>
    <p:sldLayoutId id="2147486232" r:id="rId8"/>
    <p:sldLayoutId id="2147486233" r:id="rId9"/>
    <p:sldLayoutId id="2147486234" r:id="rId10"/>
    <p:sldLayoutId id="214748623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tabLst>
          <a:tab pos="347663" algn="l"/>
          <a:tab pos="457200" algn="l"/>
        </a:tabLs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tabLst>
          <a:tab pos="347663" algn="l"/>
          <a:tab pos="457200" algn="l"/>
        </a:tabLst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tabLst>
          <a:tab pos="347663" algn="l"/>
          <a:tab pos="457200" algn="l"/>
        </a:tabLst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tabLst>
          <a:tab pos="347663" algn="l"/>
          <a:tab pos="457200" algn="l"/>
        </a:tabLst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tabLst>
          <a:tab pos="347663" algn="l"/>
          <a:tab pos="457200" algn="l"/>
        </a:tabLst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tabLst>
          <a:tab pos="347663" algn="l"/>
          <a:tab pos="457200" algn="l"/>
        </a:tabLst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tabLst>
          <a:tab pos="347663" algn="l"/>
          <a:tab pos="457200" algn="l"/>
        </a:tabLst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tabLst>
          <a:tab pos="347663" algn="l"/>
          <a:tab pos="457200" algn="l"/>
        </a:tabLst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tabLst>
          <a:tab pos="347663" algn="l"/>
          <a:tab pos="457200" algn="l"/>
        </a:tabLst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65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F66DAD5-A11F-7A43-8884-8DA5F546ECE1}" type="datetime1">
              <a:rPr lang="en-US"/>
              <a:pPr>
                <a:defRPr/>
              </a:pPr>
              <a:t>6/26/2017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BED1DC8-7C5E-8249-992F-ECCE51D7C4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236" r:id="rId1"/>
    <p:sldLayoutId id="2147486237" r:id="rId2"/>
    <p:sldLayoutId id="2147486238" r:id="rId3"/>
    <p:sldLayoutId id="2147486239" r:id="rId4"/>
    <p:sldLayoutId id="2147486240" r:id="rId5"/>
    <p:sldLayoutId id="2147486241" r:id="rId6"/>
    <p:sldLayoutId id="2147486242" r:id="rId7"/>
    <p:sldLayoutId id="2147486243" r:id="rId8"/>
    <p:sldLayoutId id="2147486244" r:id="rId9"/>
    <p:sldLayoutId id="2147486245" r:id="rId10"/>
    <p:sldLayoutId id="2147486246" r:id="rId11"/>
    <p:sldLayoutId id="2147486272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Arial"/>
          <a:ea typeface="ＭＳ Ｐゴシック" charset="-128"/>
          <a:cs typeface="Arial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152400"/>
            <a:ext cx="8305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7891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31950"/>
            <a:ext cx="8382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6258" r:id="rId1"/>
    <p:sldLayoutId id="2147486259" r:id="rId2"/>
    <p:sldLayoutId id="2147486260" r:id="rId3"/>
    <p:sldLayoutId id="2147486261" r:id="rId4"/>
    <p:sldLayoutId id="2147486262" r:id="rId5"/>
    <p:sldLayoutId id="2147486263" r:id="rId6"/>
    <p:sldLayoutId id="2147486264" r:id="rId7"/>
    <p:sldLayoutId id="2147486265" r:id="rId8"/>
    <p:sldLayoutId id="2147486266" r:id="rId9"/>
    <p:sldLayoutId id="2147486267" r:id="rId10"/>
    <p:sldLayoutId id="2147486268" r:id="rId11"/>
    <p:sldLayoutId id="2147486269" r:id="rId12"/>
    <p:sldLayoutId id="2147486270" r:id="rId13"/>
    <p:sldLayoutId id="2147486271" r:id="rId14"/>
  </p:sldLayoutIdLst>
  <p:transition/>
  <p:timing>
    <p:tnLst>
      <p:par>
        <p:cTn id="1" dur="indefinite" restart="never" nodeType="tmRoot"/>
      </p:par>
    </p:tnLst>
  </p:timing>
  <p:hf hdr="0" ftr="0"/>
  <p:txStyles>
    <p:titleStyle>
      <a:lvl1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</a:defRPr>
      </a:lvl6pPr>
      <a:lvl7pPr marL="914400" algn="ctr" rtl="0" fontAlgn="base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</a:defRPr>
      </a:lvl7pPr>
      <a:lvl8pPr marL="1371600" algn="ctr" rtl="0" fontAlgn="base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</a:defRPr>
      </a:lvl8pPr>
      <a:lvl9pPr marL="1828800" algn="ctr" rtl="0" fontAlgn="base">
        <a:lnSpc>
          <a:spcPct val="85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SzPct val="60000"/>
        <a:buFont typeface="Wingdings" charset="2"/>
        <a:buChar char="n"/>
        <a:defRPr sz="2400">
          <a:solidFill>
            <a:schemeClr val="bg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SzPct val="55000"/>
        <a:buFont typeface="Wingdings" charset="2"/>
        <a:buChar char="u"/>
        <a:defRPr sz="2000">
          <a:solidFill>
            <a:schemeClr val="bg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SzPct val="50000"/>
        <a:buFont typeface="Wingdings" charset="2"/>
        <a:buChar char="«"/>
        <a:defRPr sz="2000">
          <a:solidFill>
            <a:schemeClr val="bg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•"/>
        <a:defRPr>
          <a:solidFill>
            <a:schemeClr val="bg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–"/>
        <a:defRPr>
          <a:solidFill>
            <a:schemeClr val="bg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–"/>
        <a:defRPr>
          <a:solidFill>
            <a:schemeClr val="bg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–"/>
        <a:defRPr>
          <a:solidFill>
            <a:schemeClr val="bg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–"/>
        <a:defRPr>
          <a:solidFill>
            <a:schemeClr val="bg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1"/>
        </a:buClr>
        <a:buChar char="–"/>
        <a:defRPr>
          <a:solidFill>
            <a:schemeClr val="bg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png"/><Relationship Id="rId4" Type="http://schemas.openxmlformats.org/officeDocument/2006/relationships/oleObject" Target="../embeddings/Microsoft_Excel_97-2003_Worksheet1.xls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\\localhost\Users\sblank\Documents\Teaching\Presentations\Animated%20Videos\Steve%20QT%20files%20\Business%20Model\Customer%20Relationships.mov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800" y="1670050"/>
            <a:ext cx="7772400" cy="1470025"/>
          </a:xfrm>
        </p:spPr>
        <p:txBody>
          <a:bodyPr>
            <a:normAutofit fontScale="90000"/>
          </a:bodyPr>
          <a:lstStyle/>
          <a:p>
            <a:pPr>
              <a:tabLst>
                <a:tab pos="7423150" algn="l"/>
              </a:tabLst>
            </a:pPr>
            <a:r>
              <a:rPr lang="en-US" sz="4444" dirty="0" smtClean="0"/>
              <a:t/>
            </a:r>
            <a:br>
              <a:rPr lang="en-US" sz="4444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VX 420: Business Basics for Entrepreneurship</a:t>
            </a:r>
            <a:br>
              <a:rPr lang="en-US" b="1" dirty="0" smtClean="0"/>
            </a:br>
            <a:r>
              <a:rPr lang="en-US" dirty="0" smtClean="0"/>
              <a:t>	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The </a:t>
            </a:r>
            <a:r>
              <a:rPr lang="en-US" dirty="0" smtClean="0"/>
              <a:t>Lean </a:t>
            </a:r>
            <a:r>
              <a:rPr lang="en-US" dirty="0" err="1" smtClean="0"/>
              <a:t>LaunchPad</a:t>
            </a:r>
            <a:r>
              <a:rPr lang="en-US" dirty="0" smtClean="0"/>
              <a:t>: </a:t>
            </a:r>
            <a:r>
              <a:rPr lang="en-US" b="1" dirty="0" smtClean="0"/>
              <a:t>Customer Relationships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95231" y="6586299"/>
            <a:ext cx="1197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Version 6/15/12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Customer Relationships </a:t>
            </a:r>
            <a:br>
              <a:rPr lang="en-US" dirty="0" smtClean="0"/>
            </a:br>
            <a:r>
              <a:rPr lang="en-US" sz="3200" dirty="0" smtClean="0">
                <a:solidFill>
                  <a:srgbClr val="FF0000"/>
                </a:solidFill>
              </a:rPr>
              <a:t>Physical </a:t>
            </a:r>
            <a:r>
              <a:rPr lang="en-US" sz="3200" dirty="0" smtClean="0"/>
              <a:t>Products – </a:t>
            </a:r>
            <a:r>
              <a:rPr lang="en-US" sz="3200" b="1" dirty="0" smtClean="0">
                <a:solidFill>
                  <a:srgbClr val="FF0000"/>
                </a:solidFill>
              </a:rPr>
              <a:t>Get Customers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86200" y="4648200"/>
            <a:ext cx="685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38600" y="4419600"/>
            <a:ext cx="685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57600" y="4724400"/>
            <a:ext cx="685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28800" y="4876800"/>
            <a:ext cx="685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833"/>
            <a:ext cx="5233389" cy="44170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82116" y="6604084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© 2012 Steve Blank</a:t>
            </a:r>
            <a:endParaRPr lang="en-US" sz="1050" dirty="0"/>
          </a:p>
        </p:txBody>
      </p:sp>
      <p:sp>
        <p:nvSpPr>
          <p:cNvPr id="9" name="Rectangle 8"/>
          <p:cNvSpPr/>
          <p:nvPr/>
        </p:nvSpPr>
        <p:spPr>
          <a:xfrm>
            <a:off x="1828800" y="2057400"/>
            <a:ext cx="21336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 rot="5400000">
            <a:off x="1547080" y="586518"/>
            <a:ext cx="1477837" cy="3657601"/>
          </a:xfrm>
          <a:prstGeom prst="leftBrace">
            <a:avLst/>
          </a:prstGeom>
          <a:ln w="1270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42686" y="2133600"/>
            <a:ext cx="48013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CAC = 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Customer Acquisition Cost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Customer Acquisition Cost versus </a:t>
            </a:r>
            <a:br>
              <a:rPr lang="en-US" dirty="0" smtClean="0"/>
            </a:br>
            <a:r>
              <a:rPr lang="en-US" dirty="0" smtClean="0"/>
              <a:t>Sales Complexity</a:t>
            </a:r>
            <a:endParaRPr lang="en-US" dirty="0"/>
          </a:p>
        </p:txBody>
      </p:sp>
      <p:graphicFrame>
        <p:nvGraphicFramePr>
          <p:cNvPr id="2" name="Diagram 1"/>
          <p:cNvGraphicFramePr/>
          <p:nvPr/>
        </p:nvGraphicFramePr>
        <p:xfrm>
          <a:off x="381000" y="1905000"/>
          <a:ext cx="8458200" cy="121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9" name="Diagram 18"/>
          <p:cNvGraphicFramePr/>
          <p:nvPr/>
        </p:nvGraphicFramePr>
        <p:xfrm>
          <a:off x="381000" y="3352800"/>
          <a:ext cx="8458200" cy="121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2229" name="TextBox 2"/>
          <p:cNvSpPr txBox="1">
            <a:spLocks noChangeArrowheads="1"/>
          </p:cNvSpPr>
          <p:nvPr/>
        </p:nvSpPr>
        <p:spPr bwMode="auto">
          <a:xfrm>
            <a:off x="1295400" y="3200400"/>
            <a:ext cx="65659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Rough Estimates of Cost of Customer Acquisition (CAC)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21918" y="6581001"/>
            <a:ext cx="2622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David </a:t>
            </a:r>
            <a:r>
              <a:rPr lang="en-US" sz="1200" dirty="0" err="1" smtClean="0"/>
              <a:t>Skok</a:t>
            </a:r>
            <a:r>
              <a:rPr lang="en-US" sz="1200" dirty="0" smtClean="0"/>
              <a:t> Matrix Partners</a:t>
            </a:r>
            <a:endParaRPr lang="en-US" sz="12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Customer Relationships </a:t>
            </a:r>
            <a:br>
              <a:rPr lang="en-US" dirty="0" smtClean="0"/>
            </a:br>
            <a:r>
              <a:rPr lang="en-US" sz="3200" dirty="0" smtClean="0">
                <a:solidFill>
                  <a:srgbClr val="FF0000"/>
                </a:solidFill>
              </a:rPr>
              <a:t>Physical </a:t>
            </a:r>
            <a:r>
              <a:rPr lang="en-US" sz="3200" dirty="0" smtClean="0"/>
              <a:t>Products – </a:t>
            </a:r>
            <a:r>
              <a:rPr lang="en-US" sz="3200" b="1" dirty="0" smtClean="0">
                <a:solidFill>
                  <a:srgbClr val="FF0000"/>
                </a:solidFill>
              </a:rPr>
              <a:t>Keep Customers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04800" y="1524000"/>
            <a:ext cx="3886200" cy="29718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05000" y="4114800"/>
            <a:ext cx="1828800" cy="9144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6600" y="4343400"/>
            <a:ext cx="685800" cy="3810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230" y="1533060"/>
            <a:ext cx="7425218" cy="49117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82116" y="6604084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© 2012 Steve Blank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Customer Relationships </a:t>
            </a:r>
            <a:br>
              <a:rPr lang="en-US" dirty="0" smtClean="0"/>
            </a:br>
            <a:r>
              <a:rPr lang="en-US" sz="3200" dirty="0" smtClean="0">
                <a:solidFill>
                  <a:srgbClr val="FF0000"/>
                </a:solidFill>
              </a:rPr>
              <a:t>Physical </a:t>
            </a:r>
            <a:r>
              <a:rPr lang="en-US" sz="3200" dirty="0" smtClean="0"/>
              <a:t>Products – </a:t>
            </a:r>
            <a:r>
              <a:rPr lang="en-US" sz="3200" b="1" dirty="0" smtClean="0">
                <a:solidFill>
                  <a:srgbClr val="FF0000"/>
                </a:solidFill>
              </a:rPr>
              <a:t>Keep Customers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04800" y="1524000"/>
            <a:ext cx="3886200" cy="29718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05000" y="4114800"/>
            <a:ext cx="1828800" cy="9144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6600" y="4343400"/>
            <a:ext cx="685800" cy="3810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230" y="1533060"/>
            <a:ext cx="7425218" cy="49117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82116" y="6604084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© 2012 Steve Blank</a:t>
            </a:r>
            <a:endParaRPr lang="en-US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4267200" y="5943600"/>
            <a:ext cx="2737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Attrition/Churn</a:t>
            </a:r>
            <a:endParaRPr lang="en-US" sz="2800" b="1" dirty="0"/>
          </a:p>
        </p:txBody>
      </p:sp>
      <p:sp>
        <p:nvSpPr>
          <p:cNvPr id="12" name="Rectangle 11"/>
          <p:cNvSpPr/>
          <p:nvPr/>
        </p:nvSpPr>
        <p:spPr>
          <a:xfrm>
            <a:off x="4114800" y="4419600"/>
            <a:ext cx="2895600" cy="16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rot="16200000">
            <a:off x="4899882" y="3786918"/>
            <a:ext cx="1477837" cy="2438400"/>
          </a:xfrm>
          <a:prstGeom prst="leftBrace">
            <a:avLst/>
          </a:prstGeom>
          <a:ln w="1270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24400" y="2286000"/>
            <a:ext cx="16002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724400" y="4267200"/>
            <a:ext cx="685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715000" y="4267200"/>
            <a:ext cx="685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029200" y="2971800"/>
            <a:ext cx="685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486400" y="2971800"/>
            <a:ext cx="685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Customer Relationships </a:t>
            </a:r>
            <a:br>
              <a:rPr lang="en-US" dirty="0" smtClean="0"/>
            </a:br>
            <a:r>
              <a:rPr lang="en-US" sz="3200" dirty="0" smtClean="0">
                <a:solidFill>
                  <a:srgbClr val="FF0000"/>
                </a:solidFill>
              </a:rPr>
              <a:t>Physical </a:t>
            </a:r>
            <a:r>
              <a:rPr lang="en-US" sz="3200" dirty="0" smtClean="0"/>
              <a:t>Products – </a:t>
            </a:r>
            <a:r>
              <a:rPr lang="en-US" sz="3200" b="1" dirty="0" smtClean="0">
                <a:solidFill>
                  <a:srgbClr val="FF0000"/>
                </a:solidFill>
              </a:rPr>
              <a:t>Grow Customers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5715000" y="4572000"/>
            <a:ext cx="381000" cy="3810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8873"/>
            <a:ext cx="9144000" cy="59070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82116" y="6604084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© 2012 Steve Blank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Customer Relationships </a:t>
            </a:r>
            <a:br>
              <a:rPr lang="en-US" dirty="0" smtClean="0"/>
            </a:br>
            <a:r>
              <a:rPr lang="en-US" sz="3200" dirty="0" smtClean="0">
                <a:solidFill>
                  <a:srgbClr val="FF0000"/>
                </a:solidFill>
              </a:rPr>
              <a:t>Physical </a:t>
            </a:r>
            <a:r>
              <a:rPr lang="en-US" sz="3200" dirty="0" smtClean="0"/>
              <a:t>Products – </a:t>
            </a:r>
            <a:r>
              <a:rPr lang="en-US" sz="3200" dirty="0" smtClean="0">
                <a:solidFill>
                  <a:srgbClr val="FF0000"/>
                </a:solidFill>
              </a:rPr>
              <a:t>Get/Keep/Grow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8686800" cy="5611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82116" y="6604084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© 2012 Steve Blank</a:t>
            </a:r>
            <a:endParaRPr lang="en-US" sz="1050" dirty="0"/>
          </a:p>
        </p:txBody>
      </p:sp>
      <p:sp>
        <p:nvSpPr>
          <p:cNvPr id="6" name="Rectangle 5"/>
          <p:cNvSpPr/>
          <p:nvPr/>
        </p:nvSpPr>
        <p:spPr>
          <a:xfrm>
            <a:off x="1828800" y="1905000"/>
            <a:ext cx="53340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05600" y="1295400"/>
            <a:ext cx="10668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3400" y="2209800"/>
            <a:ext cx="10668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810000" y="3810000"/>
            <a:ext cx="20574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52600" y="5029200"/>
            <a:ext cx="6248400" cy="167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477000" y="4572000"/>
            <a:ext cx="12192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4419600"/>
            <a:ext cx="12192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286000" y="4419600"/>
            <a:ext cx="16764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29000" y="4038600"/>
            <a:ext cx="16764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133600" y="4495800"/>
            <a:ext cx="16764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581400" y="3962400"/>
            <a:ext cx="16764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 rot="16200000">
            <a:off x="5067541" y="2781059"/>
            <a:ext cx="1675917" cy="4343400"/>
          </a:xfrm>
          <a:prstGeom prst="leftBrace">
            <a:avLst>
              <a:gd name="adj1" fmla="val 8333"/>
              <a:gd name="adj2" fmla="val 50000"/>
            </a:avLst>
          </a:prstGeom>
          <a:ln w="1270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48000" y="5867400"/>
            <a:ext cx="5435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LTV = Customer Lifetime Value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Customer Relationships </a:t>
            </a:r>
            <a:br>
              <a:rPr lang="en-US" dirty="0" smtClean="0"/>
            </a:br>
            <a:r>
              <a:rPr lang="en-US" sz="3200" dirty="0" smtClean="0">
                <a:solidFill>
                  <a:srgbClr val="FF0000"/>
                </a:solidFill>
              </a:rPr>
              <a:t>Web/Mobile </a:t>
            </a:r>
            <a:r>
              <a:rPr lang="en-US" sz="3200" dirty="0" smtClean="0"/>
              <a:t>Products– </a:t>
            </a:r>
            <a:r>
              <a:rPr lang="en-US" sz="4000" b="1" dirty="0" smtClean="0">
                <a:solidFill>
                  <a:srgbClr val="FF0000"/>
                </a:solidFill>
              </a:rPr>
              <a:t>Get </a:t>
            </a:r>
            <a:r>
              <a:rPr lang="en-US" sz="4000" b="1" dirty="0" smtClean="0"/>
              <a:t>Customers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4267200" y="4343400"/>
            <a:ext cx="7620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05000" y="4953000"/>
            <a:ext cx="7620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28799"/>
            <a:ext cx="5469659" cy="46228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82116" y="6604084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© 2012 Steve Blank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>
                <a:solidFill>
                  <a:srgbClr val="FF0000"/>
                </a:solidFill>
              </a:rPr>
              <a:t>Web/Mobile </a:t>
            </a:r>
            <a:r>
              <a:rPr lang="en-US" sz="3200" dirty="0" smtClean="0"/>
              <a:t>Products– </a:t>
            </a:r>
            <a:r>
              <a:rPr lang="en-US" sz="4000" b="1" dirty="0" smtClean="0">
                <a:solidFill>
                  <a:srgbClr val="FF0000"/>
                </a:solidFill>
              </a:rPr>
              <a:t>Get </a:t>
            </a:r>
            <a:r>
              <a:rPr lang="en-US" sz="4000" b="1" dirty="0" smtClean="0"/>
              <a:t>Customers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4267200" y="4343400"/>
            <a:ext cx="7620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05000" y="4953000"/>
            <a:ext cx="7620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28799"/>
            <a:ext cx="5469659" cy="46228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82116" y="6604084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© 2012 Steve Blank</a:t>
            </a:r>
            <a:endParaRPr lang="en-US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6489700" y="1892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28800" y="2057400"/>
            <a:ext cx="21336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 rot="5400000">
            <a:off x="1575909" y="1426411"/>
            <a:ext cx="1523517" cy="1932135"/>
          </a:xfrm>
          <a:prstGeom prst="leftBrace">
            <a:avLst/>
          </a:prstGeom>
          <a:ln w="1270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429000" y="1981200"/>
            <a:ext cx="5242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CPM = cost per thousand hits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>
                <a:solidFill>
                  <a:srgbClr val="FF0000"/>
                </a:solidFill>
              </a:rPr>
              <a:t>Web/Mobile </a:t>
            </a:r>
            <a:r>
              <a:rPr lang="en-US" sz="3200" dirty="0" smtClean="0"/>
              <a:t>Products– </a:t>
            </a:r>
            <a:r>
              <a:rPr lang="en-US" sz="4000" b="1" dirty="0" smtClean="0">
                <a:solidFill>
                  <a:srgbClr val="FF0000"/>
                </a:solidFill>
              </a:rPr>
              <a:t>Get </a:t>
            </a:r>
            <a:r>
              <a:rPr lang="en-US" sz="4000" b="1" dirty="0" smtClean="0"/>
              <a:t>Customers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4267200" y="4343400"/>
            <a:ext cx="7620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05000" y="4953000"/>
            <a:ext cx="7620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28799"/>
            <a:ext cx="5469659" cy="46228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82116" y="6604084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© 2012 Steve Blank</a:t>
            </a:r>
            <a:endParaRPr lang="en-US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6489700" y="18923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905000" y="2057400"/>
            <a:ext cx="21336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 rot="6925573">
            <a:off x="2783784" y="1263397"/>
            <a:ext cx="775941" cy="2942582"/>
          </a:xfrm>
          <a:prstGeom prst="leftBrace">
            <a:avLst/>
          </a:prstGeom>
          <a:ln w="1270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429000" y="1981200"/>
            <a:ext cx="39719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CPA = Cost per Action </a:t>
            </a:r>
            <a:br>
              <a:rPr lang="en-US" sz="2800" b="1" dirty="0" smtClean="0">
                <a:solidFill>
                  <a:srgbClr val="FF0000"/>
                </a:solidFill>
              </a:rPr>
            </a:b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err="1" smtClean="0">
                <a:solidFill>
                  <a:srgbClr val="FF0000"/>
                </a:solidFill>
              </a:rPr>
              <a:t>SaaS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smtClean="0"/>
              <a:t>Products</a:t>
            </a:r>
            <a:r>
              <a:rPr lang="en-US" sz="3200" dirty="0" smtClean="0"/>
              <a:t>– </a:t>
            </a:r>
            <a:r>
              <a:rPr lang="en-US" sz="4000" b="1" dirty="0" smtClean="0">
                <a:solidFill>
                  <a:srgbClr val="FF0000"/>
                </a:solidFill>
              </a:rPr>
              <a:t>Get </a:t>
            </a:r>
            <a:r>
              <a:rPr lang="en-US" sz="4000" b="1" dirty="0" smtClean="0"/>
              <a:t>Customers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4267200" y="4343400"/>
            <a:ext cx="7620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905000" y="4953000"/>
            <a:ext cx="7620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28799"/>
            <a:ext cx="5469659" cy="46228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82116" y="6604084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© 2012 Steve Blank</a:t>
            </a:r>
            <a:endParaRPr lang="en-US" sz="1050" dirty="0"/>
          </a:p>
        </p:txBody>
      </p:sp>
      <p:sp>
        <p:nvSpPr>
          <p:cNvPr id="13" name="Rectangle 12"/>
          <p:cNvSpPr/>
          <p:nvPr/>
        </p:nvSpPr>
        <p:spPr>
          <a:xfrm>
            <a:off x="1905000" y="2057400"/>
            <a:ext cx="21336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2209800"/>
            <a:ext cx="1828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Organic Traffic, SEM, Other Paid Sources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" name="Rectangle 29"/>
          <p:cNvSpPr>
            <a:spLocks noChangeArrowheads="1"/>
          </p:cNvSpPr>
          <p:nvPr/>
        </p:nvSpPr>
        <p:spPr bwMode="auto">
          <a:xfrm>
            <a:off x="5930747" y="2971800"/>
            <a:ext cx="1172116" cy="369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Raw Leads</a:t>
            </a: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2667000" y="2590800"/>
            <a:ext cx="2057400" cy="293252"/>
          </a:xfrm>
          <a:prstGeom prst="rect">
            <a:avLst/>
          </a:prstGeom>
          <a:gradFill rotWithShape="1">
            <a:gsLst>
              <a:gs pos="0">
                <a:srgbClr val="A7A043"/>
              </a:gs>
              <a:gs pos="80000">
                <a:srgbClr val="DAD15A"/>
              </a:gs>
              <a:gs pos="100000">
                <a:srgbClr val="DED457"/>
              </a:gs>
            </a:gsLst>
            <a:lin ang="16200000"/>
          </a:gradFill>
          <a:ln w="9525">
            <a:solidFill>
              <a:srgbClr val="D0C967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lt1"/>
                </a:solidFill>
                <a:latin typeface="Arial"/>
                <a:ea typeface="+mn-ea"/>
                <a:cs typeface="Arial"/>
              </a:rPr>
              <a:t>Registered Visitors</a:t>
            </a:r>
          </a:p>
        </p:txBody>
      </p:sp>
      <p:sp>
        <p:nvSpPr>
          <p:cNvPr id="44" name="Rectangle 34"/>
          <p:cNvSpPr>
            <a:spLocks noChangeArrowheads="1"/>
          </p:cNvSpPr>
          <p:nvPr/>
        </p:nvSpPr>
        <p:spPr bwMode="auto">
          <a:xfrm>
            <a:off x="3505200" y="3124200"/>
            <a:ext cx="1712528" cy="338554"/>
          </a:xfrm>
          <a:prstGeom prst="rect">
            <a:avLst/>
          </a:prstGeom>
          <a:solidFill>
            <a:srgbClr val="FAC043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Qualified Leads</a:t>
            </a:r>
          </a:p>
        </p:txBody>
      </p:sp>
      <p:sp>
        <p:nvSpPr>
          <p:cNvPr id="47" name="Rectangle 37"/>
          <p:cNvSpPr>
            <a:spLocks noChangeArrowheads="1"/>
          </p:cNvSpPr>
          <p:nvPr/>
        </p:nvSpPr>
        <p:spPr bwMode="auto">
          <a:xfrm>
            <a:off x="4343400" y="3657600"/>
            <a:ext cx="1524000" cy="338554"/>
          </a:xfrm>
          <a:prstGeom prst="rect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Inside Sales</a:t>
            </a:r>
          </a:p>
        </p:txBody>
      </p:sp>
      <p:sp>
        <p:nvSpPr>
          <p:cNvPr id="48" name="Rectangle 38"/>
          <p:cNvSpPr>
            <a:spLocks noChangeArrowheads="1"/>
          </p:cNvSpPr>
          <p:nvPr/>
        </p:nvSpPr>
        <p:spPr bwMode="auto">
          <a:xfrm>
            <a:off x="5562600" y="3886200"/>
            <a:ext cx="1302360" cy="338554"/>
          </a:xfrm>
          <a:prstGeom prst="rect">
            <a:avLst/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Closed Deal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3349625"/>
            <a:ext cx="7772400" cy="1470025"/>
          </a:xfrm>
        </p:spPr>
        <p:txBody>
          <a:bodyPr/>
          <a:lstStyle/>
          <a:p>
            <a:r>
              <a:rPr lang="en-US" dirty="0" smtClean="0"/>
              <a:t>Customer Relationships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818631" y="5105400"/>
            <a:ext cx="7639569" cy="1752600"/>
          </a:xfrm>
        </p:spPr>
        <p:txBody>
          <a:bodyPr/>
          <a:lstStyle/>
          <a:p>
            <a:r>
              <a:rPr lang="en-US" dirty="0" smtClean="0"/>
              <a:t>How do you Get, Keep and Grow Customers?</a:t>
            </a:r>
            <a:endParaRPr lang="en-US" dirty="0"/>
          </a:p>
        </p:txBody>
      </p:sp>
      <p:grpSp>
        <p:nvGrpSpPr>
          <p:cNvPr id="2" name="Group 10"/>
          <p:cNvGrpSpPr/>
          <p:nvPr/>
        </p:nvGrpSpPr>
        <p:grpSpPr>
          <a:xfrm>
            <a:off x="905280" y="258850"/>
            <a:ext cx="7181700" cy="3672552"/>
            <a:chOff x="1308630" y="258850"/>
            <a:chExt cx="5921624" cy="239962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rcRect r="3532"/>
            <a:stretch>
              <a:fillRect/>
            </a:stretch>
          </p:blipFill>
          <p:spPr>
            <a:xfrm>
              <a:off x="1526701" y="258850"/>
              <a:ext cx="5703553" cy="2399626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1308630" y="892183"/>
              <a:ext cx="297147" cy="1766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Donut 13"/>
          <p:cNvSpPr/>
          <p:nvPr/>
        </p:nvSpPr>
        <p:spPr>
          <a:xfrm>
            <a:off x="5158741" y="258850"/>
            <a:ext cx="1624891" cy="1335591"/>
          </a:xfrm>
          <a:prstGeom prst="donut">
            <a:avLst>
              <a:gd name="adj" fmla="val 5344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advTm="5183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8915400" cy="655638"/>
          </a:xfrm>
        </p:spPr>
        <p:txBody>
          <a:bodyPr/>
          <a:lstStyle/>
          <a:p>
            <a:r>
              <a:rPr lang="en-US" sz="3200" dirty="0" smtClean="0">
                <a:solidFill>
                  <a:srgbClr val="FF0000"/>
                </a:solidFill>
              </a:rPr>
              <a:t>Web/Mobile </a:t>
            </a:r>
            <a:r>
              <a:rPr lang="en-US" sz="3200" dirty="0" smtClean="0"/>
              <a:t>Products– </a:t>
            </a:r>
            <a:r>
              <a:rPr lang="en-US" sz="4000" dirty="0" smtClean="0">
                <a:solidFill>
                  <a:srgbClr val="FF0000"/>
                </a:solidFill>
              </a:rPr>
              <a:t>Keep </a:t>
            </a:r>
            <a:r>
              <a:rPr lang="en-US" sz="3200" dirty="0" smtClean="0"/>
              <a:t>Customers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15" y="1600200"/>
            <a:ext cx="8088185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Example Marketing Funnel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885950"/>
          <a:ext cx="7858125" cy="4130680"/>
        </p:xfrm>
        <a:graphic>
          <a:graphicData uri="http://schemas.openxmlformats.org/drawingml/2006/table">
            <a:tbl>
              <a:tblPr/>
              <a:tblGrid>
                <a:gridCol w="1639888"/>
                <a:gridCol w="1503362"/>
                <a:gridCol w="1571625"/>
                <a:gridCol w="1571625"/>
                <a:gridCol w="1571625"/>
              </a:tblGrid>
              <a:tr h="34131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1" charset="0"/>
                        </a:rPr>
                        <a:t>Quick Marketing Calculation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76"/>
                          </a:solidFill>
                          <a:effectLst/>
                          <a:latin typeface="Calibri" pitchFamily="1" charset="0"/>
                        </a:rPr>
                        <a:t>50%</a:t>
                      </a:r>
                    </a:p>
                  </a:txBody>
                  <a:tcPr marL="17082" marR="17082" marT="17082" marB="0" anchor="b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amount of traffic that is organic versus paid</a:t>
                      </a:r>
                    </a:p>
                  </a:txBody>
                  <a:tcPr marL="17082" marR="17082" marT="17082" marB="0" anchor="b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76"/>
                          </a:solidFill>
                          <a:effectLst/>
                          <a:latin typeface="Calibri" pitchFamily="1" charset="0"/>
                        </a:rPr>
                        <a:t>$1.50 </a:t>
                      </a:r>
                    </a:p>
                  </a:txBody>
                  <a:tcPr marL="17082" marR="17082" marT="17082" marB="0" anchor="b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cost per paid visitor (Google AdWords, etc.)</a:t>
                      </a:r>
                    </a:p>
                  </a:txBody>
                  <a:tcPr marL="17082" marR="17082" marT="17082" marB="0" anchor="b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 $                0.75 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Cost per visitor (both paid and unpaid)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76"/>
                          </a:solidFill>
                          <a:effectLst/>
                          <a:latin typeface="Calibri" pitchFamily="1" charset="0"/>
                        </a:rPr>
                        <a:t>3%</a:t>
                      </a:r>
                    </a:p>
                  </a:txBody>
                  <a:tcPr marL="17082" marR="17082" marT="17082" marB="0" anchor="b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visitors convert to raw leads</a:t>
                      </a:r>
                    </a:p>
                  </a:txBody>
                  <a:tcPr marL="17082" marR="17082" marT="17082" marB="0" anchor="b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76"/>
                          </a:solidFill>
                          <a:effectLst/>
                          <a:latin typeface="Calibri" pitchFamily="1" charset="0"/>
                        </a:rPr>
                        <a:t>20%</a:t>
                      </a:r>
                    </a:p>
                  </a:txBody>
                  <a:tcPr marL="17082" marR="17082" marT="17082" marB="0" anchor="b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number of raw leads that turn into qualified leads</a:t>
                      </a:r>
                    </a:p>
                  </a:txBody>
                  <a:tcPr marL="17082" marR="17082" marT="17082" marB="0" anchor="b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1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qualified lead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5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raw leads required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167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visitors required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$125 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Cost of visitors (also =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Cost per qualified lead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)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304800" y="3962400"/>
            <a:ext cx="8229600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21918" y="6581001"/>
            <a:ext cx="2622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David </a:t>
            </a:r>
            <a:r>
              <a:rPr lang="en-US" sz="1200" dirty="0" err="1" smtClean="0"/>
              <a:t>Skok</a:t>
            </a:r>
            <a:r>
              <a:rPr lang="en-US" sz="1200" dirty="0" smtClean="0"/>
              <a:t> Matrix Partners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Example Marketing Funnel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1885950"/>
          <a:ext cx="7858125" cy="4233169"/>
        </p:xfrm>
        <a:graphic>
          <a:graphicData uri="http://schemas.openxmlformats.org/drawingml/2006/table">
            <a:tbl>
              <a:tblPr/>
              <a:tblGrid>
                <a:gridCol w="1639888"/>
                <a:gridCol w="1503362"/>
                <a:gridCol w="1571625"/>
                <a:gridCol w="1571625"/>
                <a:gridCol w="1571625"/>
              </a:tblGrid>
              <a:tr h="34131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1" charset="0"/>
                        </a:rPr>
                        <a:t>Quick Marketing Calculation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BB59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76"/>
                          </a:solidFill>
                          <a:effectLst/>
                          <a:latin typeface="Calibri" pitchFamily="1" charset="0"/>
                        </a:rPr>
                        <a:t>50%</a:t>
                      </a:r>
                    </a:p>
                  </a:txBody>
                  <a:tcPr marL="17082" marR="17082" marT="17082" marB="0" anchor="b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amount of traffic that is organic versus paid</a:t>
                      </a:r>
                    </a:p>
                  </a:txBody>
                  <a:tcPr marL="17082" marR="17082" marT="17082" marB="0" anchor="b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76"/>
                          </a:solidFill>
                          <a:effectLst/>
                          <a:latin typeface="Calibri" pitchFamily="1" charset="0"/>
                        </a:rPr>
                        <a:t>$1.50 </a:t>
                      </a:r>
                    </a:p>
                  </a:txBody>
                  <a:tcPr marL="17082" marR="17082" marT="17082" marB="0" anchor="b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cost per paid visitor (Google AdWords, etc.)</a:t>
                      </a:r>
                    </a:p>
                  </a:txBody>
                  <a:tcPr marL="17082" marR="17082" marT="17082" marB="0" anchor="b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 $                0.75 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Cost per visitor (both paid and unpaid)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76"/>
                          </a:solidFill>
                          <a:effectLst/>
                          <a:latin typeface="Calibri" pitchFamily="1" charset="0"/>
                        </a:rPr>
                        <a:t>3%</a:t>
                      </a:r>
                    </a:p>
                  </a:txBody>
                  <a:tcPr marL="17082" marR="17082" marT="17082" marB="0" anchor="b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visitors convert to raw leads</a:t>
                      </a:r>
                    </a:p>
                  </a:txBody>
                  <a:tcPr marL="17082" marR="17082" marT="17082" marB="0" anchor="b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F3F76"/>
                          </a:solidFill>
                          <a:effectLst/>
                          <a:latin typeface="Calibri" pitchFamily="1" charset="0"/>
                        </a:rPr>
                        <a:t>20%</a:t>
                      </a:r>
                    </a:p>
                  </a:txBody>
                  <a:tcPr marL="17082" marR="17082" marT="17082" marB="0" anchor="b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number of raw leads that turn into qualified leads</a:t>
                      </a:r>
                    </a:p>
                  </a:txBody>
                  <a:tcPr marL="17082" marR="17082" marT="17082" marB="0" anchor="b" horzOverflow="overflow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</a:tr>
              <a:tr h="35877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1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qualified lead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5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raw leads required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167 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1" charset="0"/>
                      </a:endParaRP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Visitors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required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 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</a:tr>
              <a:tr h="341313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$125</a:t>
                      </a: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 </a:t>
                      </a: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1" charset="0"/>
                        </a:rPr>
                        <a:t>Cost per qualified lead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1" charset="0"/>
                      </a:endParaRPr>
                    </a:p>
                  </a:txBody>
                  <a:tcPr marL="17082" marR="17082" marT="17082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F1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Oval 2"/>
          <p:cNvSpPr/>
          <p:nvPr/>
        </p:nvSpPr>
        <p:spPr>
          <a:xfrm>
            <a:off x="381000" y="5673725"/>
            <a:ext cx="5791200" cy="533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521918" y="6581001"/>
            <a:ext cx="2622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David </a:t>
            </a:r>
            <a:r>
              <a:rPr lang="en-US" sz="1200" dirty="0" err="1" smtClean="0"/>
              <a:t>Skok</a:t>
            </a:r>
            <a:r>
              <a:rPr lang="en-US" sz="1200" dirty="0" smtClean="0"/>
              <a:t> Matrix Partners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en-US" dirty="0" smtClean="0"/>
              <a:t> Investors are Looking For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6324600"/>
            <a:ext cx="8610600" cy="228600"/>
          </a:xfrm>
          <a:prstGeom prst="rect">
            <a:avLst/>
          </a:prstGeom>
          <a:pattFill prst="ltDnDiag">
            <a:fgClr>
              <a:schemeClr val="accent3">
                <a:lumMod val="7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Isosceles Triangle 3"/>
          <p:cNvSpPr/>
          <p:nvPr/>
        </p:nvSpPr>
        <p:spPr>
          <a:xfrm>
            <a:off x="4383838" y="4114800"/>
            <a:ext cx="914400" cy="2209800"/>
          </a:xfrm>
          <a:prstGeom prst="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 rot="20355678">
            <a:off x="1305036" y="3945322"/>
            <a:ext cx="7010400" cy="1524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Snip Same Side Corner Rectangle 5"/>
          <p:cNvSpPr/>
          <p:nvPr/>
        </p:nvSpPr>
        <p:spPr>
          <a:xfrm>
            <a:off x="6822238" y="3276601"/>
            <a:ext cx="1559762" cy="3048000"/>
          </a:xfrm>
          <a:prstGeom prst="snip2SameRect">
            <a:avLst/>
          </a:prstGeom>
          <a:solidFill>
            <a:srgbClr val="3366FF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Snip Same Side Corner Rectangle 6"/>
          <p:cNvSpPr/>
          <p:nvPr/>
        </p:nvSpPr>
        <p:spPr>
          <a:xfrm>
            <a:off x="802438" y="5334000"/>
            <a:ext cx="1559762" cy="990599"/>
          </a:xfrm>
          <a:prstGeom prst="snip2SameRect">
            <a:avLst/>
          </a:prstGeom>
          <a:solidFill>
            <a:srgbClr val="3366FF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94447" y="4021138"/>
            <a:ext cx="1614595" cy="6771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Monetization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/>
            </a:r>
            <a:b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(LTV)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2038" y="5297488"/>
            <a:ext cx="1004887" cy="10779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Cost to</a:t>
            </a:r>
            <a:b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Acquire a</a:t>
            </a:r>
            <a:b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Customer</a:t>
            </a:r>
            <a:b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(CAC)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0600" y="1676400"/>
            <a:ext cx="5478463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 well </a:t>
            </a:r>
            <a:r>
              <a:rPr lang="en-US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balanced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business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21918" y="6581001"/>
            <a:ext cx="2622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David </a:t>
            </a:r>
            <a:r>
              <a:rPr lang="en-US" sz="1200" dirty="0" err="1" smtClean="0"/>
              <a:t>Skok</a:t>
            </a:r>
            <a:r>
              <a:rPr lang="en-US" sz="1200" dirty="0" smtClean="0"/>
              <a:t> Matrix Partners</a:t>
            </a:r>
            <a:endParaRPr lang="en-US" sz="12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Balancing Act</a:t>
            </a:r>
          </a:p>
        </p:txBody>
      </p:sp>
      <p:sp>
        <p:nvSpPr>
          <p:cNvPr id="3" name="Isosceles Triangle 2"/>
          <p:cNvSpPr/>
          <p:nvPr/>
        </p:nvSpPr>
        <p:spPr>
          <a:xfrm>
            <a:off x="3926638" y="3810000"/>
            <a:ext cx="914400" cy="2667000"/>
          </a:xfrm>
          <a:prstGeom prst="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78638" y="3657600"/>
            <a:ext cx="7010400" cy="1524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38200" y="6477000"/>
            <a:ext cx="7467600" cy="228600"/>
            <a:chOff x="304800" y="6477000"/>
            <a:chExt cx="8610600" cy="228600"/>
          </a:xfrm>
        </p:grpSpPr>
        <p:sp>
          <p:nvSpPr>
            <p:cNvPr id="6" name="Rectangle 5"/>
            <p:cNvSpPr/>
            <p:nvPr/>
          </p:nvSpPr>
          <p:spPr>
            <a:xfrm>
              <a:off x="304800" y="6477000"/>
              <a:ext cx="8610600" cy="228600"/>
            </a:xfrm>
            <a:prstGeom prst="rect">
              <a:avLst/>
            </a:prstGeom>
            <a:pattFill prst="ltDnDiag">
              <a:fgClr>
                <a:schemeClr val="accent3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304800" y="6477000"/>
              <a:ext cx="861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5744425" y="3276600"/>
            <a:ext cx="2756133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+mn-lt"/>
                <a:ea typeface="+mn-ea"/>
                <a:cs typeface="+mn-cs"/>
              </a:rPr>
              <a:t>Monetization</a:t>
            </a:r>
            <a:br>
              <a:rPr lang="en-US" sz="2400" b="1" dirty="0">
                <a:latin typeface="+mn-lt"/>
                <a:ea typeface="+mn-ea"/>
                <a:cs typeface="+mn-cs"/>
              </a:rPr>
            </a:br>
            <a:r>
              <a:rPr lang="en-US" sz="2400" b="1" dirty="0" smtClean="0">
                <a:latin typeface="+mn-lt"/>
                <a:ea typeface="+mn-ea"/>
                <a:cs typeface="+mn-cs"/>
              </a:rPr>
              <a:t>(</a:t>
            </a:r>
            <a:r>
              <a:rPr lang="en-US" sz="2400" b="1" dirty="0" err="1" smtClean="0">
                <a:latin typeface="+mn-lt"/>
                <a:ea typeface="+mn-ea"/>
                <a:cs typeface="+mn-cs"/>
              </a:rPr>
              <a:t>LifeTime</a:t>
            </a:r>
            <a:r>
              <a:rPr lang="en-US" sz="2400" b="1" dirty="0" smtClean="0">
                <a:latin typeface="+mn-lt"/>
                <a:ea typeface="+mn-ea"/>
                <a:cs typeface="+mn-cs"/>
              </a:rPr>
              <a:t> Value LTV</a:t>
            </a:r>
            <a:r>
              <a:rPr lang="en-US" sz="2400" b="1" dirty="0">
                <a:latin typeface="+mn-lt"/>
                <a:ea typeface="+mn-ea"/>
                <a:cs typeface="+mn-cs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3392269"/>
            <a:ext cx="4038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+mn-lt"/>
                <a:ea typeface="+mn-ea"/>
                <a:cs typeface="+mn-cs"/>
              </a:rPr>
              <a:t>Cost to Acquire a Customer</a:t>
            </a:r>
            <a:r>
              <a:rPr lang="en-US" sz="2400" b="1" dirty="0" smtClean="0">
                <a:latin typeface="+mn-lt"/>
                <a:ea typeface="+mn-ea"/>
                <a:cs typeface="+mn-cs"/>
              </a:rPr>
              <a:t> (CAC</a:t>
            </a:r>
            <a:r>
              <a:rPr lang="en-US" sz="2400" b="1" dirty="0">
                <a:latin typeface="+mn-lt"/>
                <a:ea typeface="+mn-ea"/>
                <a:cs typeface="+mn-cs"/>
              </a:rPr>
              <a:t>)</a:t>
            </a:r>
          </a:p>
        </p:txBody>
      </p:sp>
      <p:sp>
        <p:nvSpPr>
          <p:cNvPr id="13" name="Down Arrow 12"/>
          <p:cNvSpPr/>
          <p:nvPr/>
        </p:nvSpPr>
        <p:spPr bwMode="auto">
          <a:xfrm>
            <a:off x="1114425" y="1371600"/>
            <a:ext cx="1200712" cy="1981200"/>
          </a:xfrm>
          <a:prstGeom prst="downArrow">
            <a:avLst/>
          </a:prstGeom>
          <a:solidFill>
            <a:srgbClr val="70AC2E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655" name="TextBox 13"/>
          <p:cNvSpPr txBox="1">
            <a:spLocks noChangeArrowheads="1"/>
          </p:cNvSpPr>
          <p:nvPr/>
        </p:nvSpPr>
        <p:spPr bwMode="auto">
          <a:xfrm>
            <a:off x="2289620" y="1066800"/>
            <a:ext cx="2434780" cy="2630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itchFamily="1" charset="0"/>
              <a:buChar char="•"/>
            </a:pPr>
            <a:r>
              <a:rPr lang="en-US" sz="1600" dirty="0"/>
              <a:t>Viral effects</a:t>
            </a:r>
          </a:p>
          <a:p>
            <a:pPr marL="171450" indent="-171450">
              <a:buFont typeface="Arial" pitchFamily="1" charset="0"/>
              <a:buChar char="•"/>
            </a:pPr>
            <a:r>
              <a:rPr lang="en-US" sz="1600" dirty="0"/>
              <a:t>Inbound Marketing</a:t>
            </a:r>
          </a:p>
          <a:p>
            <a:pPr marL="171450" indent="-171450">
              <a:buFont typeface="Arial" pitchFamily="1" charset="0"/>
              <a:buChar char="•"/>
            </a:pPr>
            <a:r>
              <a:rPr lang="en-US" sz="1600" dirty="0"/>
              <a:t>Free or </a:t>
            </a:r>
            <a:r>
              <a:rPr lang="en-US" sz="1600" dirty="0" err="1"/>
              <a:t>Freemium</a:t>
            </a:r>
            <a:endParaRPr lang="en-US" sz="1600" dirty="0"/>
          </a:p>
          <a:p>
            <a:pPr marL="171450" indent="-171450">
              <a:buFont typeface="Arial" pitchFamily="1" charset="0"/>
              <a:buChar char="•"/>
            </a:pPr>
            <a:r>
              <a:rPr lang="en-US" sz="1600" dirty="0"/>
              <a:t>Open Source</a:t>
            </a:r>
          </a:p>
          <a:p>
            <a:pPr marL="171450" indent="-171450">
              <a:buFont typeface="Arial" pitchFamily="1" charset="0"/>
              <a:buChar char="•"/>
            </a:pPr>
            <a:r>
              <a:rPr lang="en-US" sz="1600" dirty="0"/>
              <a:t>Free Trials</a:t>
            </a:r>
          </a:p>
          <a:p>
            <a:pPr marL="171450" indent="-171450">
              <a:buFont typeface="Arial" pitchFamily="1" charset="0"/>
              <a:buChar char="•"/>
            </a:pPr>
            <a:r>
              <a:rPr lang="en-US" sz="1600" dirty="0" err="1"/>
              <a:t>Touchless</a:t>
            </a:r>
            <a:r>
              <a:rPr lang="en-US" sz="1600" dirty="0"/>
              <a:t> conversion</a:t>
            </a:r>
          </a:p>
          <a:p>
            <a:pPr marL="171450" indent="-171450">
              <a:buFont typeface="Arial" pitchFamily="1" charset="0"/>
              <a:buChar char="•"/>
            </a:pPr>
            <a:r>
              <a:rPr lang="en-US" sz="1600" dirty="0"/>
              <a:t>Inside Sales</a:t>
            </a:r>
          </a:p>
          <a:p>
            <a:pPr marL="171450" indent="-171450">
              <a:buFont typeface="Arial" pitchFamily="1" charset="0"/>
              <a:buChar char="•"/>
            </a:pPr>
            <a:r>
              <a:rPr lang="en-US" sz="1600" dirty="0"/>
              <a:t>Channels</a:t>
            </a:r>
          </a:p>
          <a:p>
            <a:pPr marL="171450" indent="-171450">
              <a:buFont typeface="Arial" pitchFamily="1" charset="0"/>
              <a:buChar char="•"/>
            </a:pPr>
            <a:r>
              <a:rPr lang="en-US" sz="1600" dirty="0"/>
              <a:t>Strategic partnerships</a:t>
            </a:r>
          </a:p>
          <a:p>
            <a:pPr marL="171450" indent="-171450">
              <a:buFont typeface="Arial" pitchFamily="1" charset="0"/>
              <a:buChar char="•"/>
            </a:pPr>
            <a:endParaRPr lang="en-US" sz="1600" dirty="0"/>
          </a:p>
        </p:txBody>
      </p:sp>
      <p:sp>
        <p:nvSpPr>
          <p:cNvPr id="11" name="Down Arrow 10"/>
          <p:cNvSpPr/>
          <p:nvPr/>
        </p:nvSpPr>
        <p:spPr bwMode="auto">
          <a:xfrm flipV="1">
            <a:off x="6629400" y="4495800"/>
            <a:ext cx="1336906" cy="1981200"/>
          </a:xfrm>
          <a:prstGeom prst="downArrow">
            <a:avLst/>
          </a:prstGeom>
          <a:solidFill>
            <a:srgbClr val="70AC2E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647" name="TextBox 15"/>
          <p:cNvSpPr txBox="1">
            <a:spLocks noChangeArrowheads="1"/>
          </p:cNvSpPr>
          <p:nvPr/>
        </p:nvSpPr>
        <p:spPr bwMode="auto">
          <a:xfrm>
            <a:off x="4800600" y="5105400"/>
            <a:ext cx="2425975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itchFamily="1" charset="0"/>
              <a:buChar char="•"/>
            </a:pPr>
            <a:r>
              <a:rPr lang="en-US" sz="1600" dirty="0"/>
              <a:t>Scalable Pricing</a:t>
            </a:r>
          </a:p>
          <a:p>
            <a:pPr marL="171450" indent="-171450">
              <a:buFont typeface="Arial" pitchFamily="1" charset="0"/>
              <a:buChar char="•"/>
            </a:pPr>
            <a:r>
              <a:rPr lang="en-US" sz="1600" dirty="0"/>
              <a:t>Cross Sell/</a:t>
            </a:r>
            <a:r>
              <a:rPr lang="en-US" sz="1600" dirty="0" err="1"/>
              <a:t>Upsell</a:t>
            </a:r>
            <a:endParaRPr lang="en-US" sz="1600" dirty="0"/>
          </a:p>
          <a:p>
            <a:pPr marL="171450" indent="-171450">
              <a:buFont typeface="Arial" pitchFamily="1" charset="0"/>
              <a:buChar char="•"/>
            </a:pPr>
            <a:r>
              <a:rPr lang="en-US" sz="1600" dirty="0"/>
              <a:t>Product line expansion</a:t>
            </a:r>
          </a:p>
          <a:p>
            <a:pPr marL="171450" indent="-171450">
              <a:buFont typeface="Arial" pitchFamily="1" charset="0"/>
              <a:buChar char="•"/>
            </a:pPr>
            <a:r>
              <a:rPr lang="en-US" sz="1600" dirty="0"/>
              <a:t>Lead Gen for 3</a:t>
            </a:r>
            <a:r>
              <a:rPr lang="en-US" sz="1600" baseline="30000" dirty="0"/>
              <a:t>rd</a:t>
            </a:r>
            <a:r>
              <a:rPr lang="en-US" sz="1600" dirty="0"/>
              <a:t> parties</a:t>
            </a:r>
          </a:p>
          <a:p>
            <a:pPr marL="171450" indent="-171450">
              <a:buFont typeface="Arial" pitchFamily="1" charset="0"/>
              <a:buChar char="•"/>
            </a:pPr>
            <a:endParaRPr lang="en-US" sz="1600" dirty="0"/>
          </a:p>
          <a:p>
            <a:pPr marL="171450" indent="-171450">
              <a:buFont typeface="Arial" pitchFamily="1" charset="0"/>
              <a:buChar char="•"/>
            </a:pP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521918" y="6581001"/>
            <a:ext cx="2622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David </a:t>
            </a:r>
            <a:r>
              <a:rPr lang="en-US" sz="1200" dirty="0" err="1" smtClean="0"/>
              <a:t>Skok</a:t>
            </a:r>
            <a:r>
              <a:rPr lang="en-US" sz="1200" dirty="0" smtClean="0"/>
              <a:t> Matrix Partners</a:t>
            </a:r>
            <a:endParaRPr lang="en-US" sz="12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Balancing Act</a:t>
            </a:r>
          </a:p>
        </p:txBody>
      </p:sp>
      <p:sp>
        <p:nvSpPr>
          <p:cNvPr id="3" name="Isosceles Triangle 2"/>
          <p:cNvSpPr/>
          <p:nvPr/>
        </p:nvSpPr>
        <p:spPr>
          <a:xfrm>
            <a:off x="3926638" y="3810000"/>
            <a:ext cx="914400" cy="2667000"/>
          </a:xfrm>
          <a:prstGeom prst="triangl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78638" y="3657600"/>
            <a:ext cx="7010400" cy="1524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38200" y="6477000"/>
            <a:ext cx="7467600" cy="228600"/>
            <a:chOff x="304800" y="6477000"/>
            <a:chExt cx="8610600" cy="228600"/>
          </a:xfrm>
        </p:grpSpPr>
        <p:sp>
          <p:nvSpPr>
            <p:cNvPr id="6" name="Rectangle 5"/>
            <p:cNvSpPr/>
            <p:nvPr/>
          </p:nvSpPr>
          <p:spPr>
            <a:xfrm>
              <a:off x="304800" y="6477000"/>
              <a:ext cx="8610600" cy="228600"/>
            </a:xfrm>
            <a:prstGeom prst="rect">
              <a:avLst/>
            </a:prstGeom>
            <a:pattFill prst="ltDnDiag">
              <a:fgClr>
                <a:schemeClr val="accent3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304800" y="6477000"/>
              <a:ext cx="861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5595721" y="3276600"/>
            <a:ext cx="3053540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+mn-lt"/>
                <a:ea typeface="+mn-ea"/>
                <a:cs typeface="+mn-cs"/>
              </a:rPr>
              <a:t>Monetization</a:t>
            </a:r>
            <a:br>
              <a:rPr lang="en-US" sz="2400" b="1" dirty="0">
                <a:latin typeface="+mn-lt"/>
                <a:ea typeface="+mn-ea"/>
                <a:cs typeface="+mn-cs"/>
              </a:rPr>
            </a:br>
            <a:r>
              <a:rPr lang="en-US" sz="2400" b="1" dirty="0" smtClean="0">
                <a:latin typeface="+mn-lt"/>
                <a:ea typeface="+mn-ea"/>
                <a:cs typeface="+mn-cs"/>
              </a:rPr>
              <a:t>(</a:t>
            </a:r>
            <a:r>
              <a:rPr lang="en-US" sz="2400" b="1" dirty="0" err="1" smtClean="0"/>
              <a:t>LifeTime</a:t>
            </a:r>
            <a:r>
              <a:rPr lang="en-US" sz="2400" b="1" dirty="0" smtClean="0"/>
              <a:t> Value </a:t>
            </a:r>
            <a:r>
              <a:rPr lang="en-US" sz="2400" b="1" dirty="0" smtClean="0">
                <a:latin typeface="+mn-lt"/>
                <a:ea typeface="+mn-ea"/>
                <a:cs typeface="+mn-cs"/>
              </a:rPr>
              <a:t>LTV</a:t>
            </a:r>
            <a:r>
              <a:rPr lang="en-US" sz="2400" b="1" dirty="0">
                <a:latin typeface="+mn-lt"/>
                <a:ea typeface="+mn-ea"/>
                <a:cs typeface="+mn-cs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3392269"/>
            <a:ext cx="3733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latin typeface="+mn-lt"/>
                <a:ea typeface="+mn-ea"/>
                <a:cs typeface="+mn-cs"/>
              </a:rPr>
              <a:t>Cost to Acquire a Customer</a:t>
            </a:r>
            <a:r>
              <a:rPr lang="en-US" sz="2400" b="1" dirty="0" smtClean="0">
                <a:latin typeface="+mn-lt"/>
                <a:ea typeface="+mn-ea"/>
                <a:cs typeface="+mn-cs"/>
              </a:rPr>
              <a:t> (CAC</a:t>
            </a:r>
            <a:r>
              <a:rPr lang="en-US" sz="2400" b="1" dirty="0">
                <a:latin typeface="+mn-lt"/>
                <a:ea typeface="+mn-ea"/>
                <a:cs typeface="+mn-cs"/>
              </a:rPr>
              <a:t>)</a:t>
            </a:r>
          </a:p>
        </p:txBody>
      </p: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1114425" y="1371600"/>
            <a:ext cx="3270640" cy="2269135"/>
            <a:chOff x="1114171" y="1532467"/>
            <a:chExt cx="3270492" cy="2269135"/>
          </a:xfrm>
        </p:grpSpPr>
        <p:sp>
          <p:nvSpPr>
            <p:cNvPr id="13" name="Down Arrow 12"/>
            <p:cNvSpPr/>
            <p:nvPr/>
          </p:nvSpPr>
          <p:spPr>
            <a:xfrm>
              <a:off x="1114171" y="1532467"/>
              <a:ext cx="1200658" cy="1981200"/>
            </a:xfrm>
            <a:prstGeom prst="downArrow">
              <a:avLst/>
            </a:prstGeom>
            <a:solidFill>
              <a:srgbClr val="70AC2E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655" name="TextBox 13"/>
            <p:cNvSpPr txBox="1">
              <a:spLocks noChangeArrowheads="1"/>
            </p:cNvSpPr>
            <p:nvPr/>
          </p:nvSpPr>
          <p:spPr bwMode="auto">
            <a:xfrm>
              <a:off x="2289313" y="1554833"/>
              <a:ext cx="2095350" cy="22467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marL="171450" indent="-171450">
                <a:buFont typeface="Arial" pitchFamily="1" charset="0"/>
                <a:buChar char="•"/>
              </a:pPr>
              <a:r>
                <a:rPr lang="en-US" sz="1400" dirty="0"/>
                <a:t>Viral effects</a:t>
              </a:r>
            </a:p>
            <a:p>
              <a:pPr marL="171450" indent="-171450">
                <a:buFont typeface="Arial" pitchFamily="1" charset="0"/>
                <a:buChar char="•"/>
              </a:pPr>
              <a:r>
                <a:rPr lang="en-US" sz="1400" dirty="0"/>
                <a:t>Inbound Marketing</a:t>
              </a:r>
            </a:p>
            <a:p>
              <a:pPr marL="171450" indent="-171450">
                <a:buFont typeface="Arial" pitchFamily="1" charset="0"/>
                <a:buChar char="•"/>
              </a:pPr>
              <a:r>
                <a:rPr lang="en-US" sz="1400" dirty="0"/>
                <a:t>Free or </a:t>
              </a:r>
              <a:r>
                <a:rPr lang="en-US" sz="1400" dirty="0" err="1"/>
                <a:t>Freemium</a:t>
              </a:r>
              <a:endParaRPr lang="en-US" sz="1400" dirty="0"/>
            </a:p>
            <a:p>
              <a:pPr marL="171450" indent="-171450">
                <a:buFont typeface="Arial" pitchFamily="1" charset="0"/>
                <a:buChar char="•"/>
              </a:pPr>
              <a:r>
                <a:rPr lang="en-US" sz="1400" dirty="0"/>
                <a:t>Open Source</a:t>
              </a:r>
            </a:p>
            <a:p>
              <a:pPr marL="171450" indent="-171450">
                <a:buFont typeface="Arial" pitchFamily="1" charset="0"/>
                <a:buChar char="•"/>
              </a:pPr>
              <a:r>
                <a:rPr lang="en-US" sz="1400" dirty="0"/>
                <a:t>Free Trials</a:t>
              </a:r>
            </a:p>
            <a:p>
              <a:pPr marL="171450" indent="-171450">
                <a:buFont typeface="Arial" pitchFamily="1" charset="0"/>
                <a:buChar char="•"/>
              </a:pPr>
              <a:r>
                <a:rPr lang="en-US" sz="1400" dirty="0" err="1"/>
                <a:t>Touchless</a:t>
              </a:r>
              <a:r>
                <a:rPr lang="en-US" sz="1400" dirty="0"/>
                <a:t> conversion</a:t>
              </a:r>
            </a:p>
            <a:p>
              <a:pPr marL="171450" indent="-171450">
                <a:buFont typeface="Arial" pitchFamily="1" charset="0"/>
                <a:buChar char="•"/>
              </a:pPr>
              <a:r>
                <a:rPr lang="en-US" sz="1400" dirty="0"/>
                <a:t>Inside Sales</a:t>
              </a:r>
            </a:p>
            <a:p>
              <a:pPr marL="171450" indent="-171450">
                <a:buFont typeface="Arial" pitchFamily="1" charset="0"/>
                <a:buChar char="•"/>
              </a:pPr>
              <a:r>
                <a:rPr lang="en-US" sz="1400" dirty="0"/>
                <a:t>Channels</a:t>
              </a:r>
            </a:p>
            <a:p>
              <a:pPr marL="171450" indent="-171450">
                <a:buFont typeface="Arial" pitchFamily="1" charset="0"/>
                <a:buChar char="•"/>
              </a:pPr>
              <a:r>
                <a:rPr lang="en-US" sz="1400" dirty="0"/>
                <a:t>Strategic partnerships</a:t>
              </a:r>
            </a:p>
            <a:p>
              <a:pPr marL="171450" indent="-171450">
                <a:buFont typeface="Arial" pitchFamily="1" charset="0"/>
                <a:buChar char="•"/>
              </a:pPr>
              <a:endParaRPr lang="en-US" sz="1400" dirty="0"/>
            </a:p>
          </p:txBody>
        </p:sp>
      </p:grpSp>
      <p:grpSp>
        <p:nvGrpSpPr>
          <p:cNvPr id="14" name="Group 19"/>
          <p:cNvGrpSpPr>
            <a:grpSpLocks/>
          </p:cNvGrpSpPr>
          <p:nvPr/>
        </p:nvGrpSpPr>
        <p:grpSpPr bwMode="auto">
          <a:xfrm>
            <a:off x="753941" y="4495800"/>
            <a:ext cx="3541006" cy="1981200"/>
            <a:chOff x="1114171" y="4495800"/>
            <a:chExt cx="3180457" cy="1981200"/>
          </a:xfrm>
        </p:grpSpPr>
        <p:sp>
          <p:nvSpPr>
            <p:cNvPr id="12" name="Down Arrow 11"/>
            <p:cNvSpPr/>
            <p:nvPr/>
          </p:nvSpPr>
          <p:spPr>
            <a:xfrm flipV="1">
              <a:off x="1114171" y="4495800"/>
              <a:ext cx="1200658" cy="1981200"/>
            </a:xfrm>
            <a:prstGeom prst="downArrow">
              <a:avLst/>
            </a:prstGeom>
            <a:solidFill>
              <a:srgbClr val="C00000"/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2000"/>
            </a:p>
          </p:txBody>
        </p:sp>
        <p:sp>
          <p:nvSpPr>
            <p:cNvPr id="26651" name="TextBox 14"/>
            <p:cNvSpPr txBox="1">
              <a:spLocks noChangeArrowheads="1"/>
            </p:cNvSpPr>
            <p:nvPr/>
          </p:nvSpPr>
          <p:spPr bwMode="auto">
            <a:xfrm>
              <a:off x="2314640" y="5122504"/>
              <a:ext cx="1979988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marL="171450" indent="-171450">
                <a:buFont typeface="Arial" pitchFamily="1" charset="0"/>
                <a:buChar char="•"/>
              </a:pPr>
              <a:r>
                <a:rPr lang="en-US" dirty="0"/>
                <a:t>Field Sales</a:t>
              </a:r>
            </a:p>
            <a:p>
              <a:pPr marL="171450" indent="-171450">
                <a:buFont typeface="Arial" pitchFamily="1" charset="0"/>
                <a:buChar char="•"/>
              </a:pPr>
              <a:r>
                <a:rPr lang="en-US" dirty="0"/>
                <a:t>Outbound Marketing</a:t>
              </a:r>
            </a:p>
            <a:p>
              <a:pPr marL="171450" indent="-171450">
                <a:buFont typeface="Arial" pitchFamily="1" charset="0"/>
                <a:buChar char="•"/>
              </a:pPr>
              <a:endParaRPr lang="en-US" dirty="0"/>
            </a:p>
          </p:txBody>
        </p:sp>
      </p:grpSp>
      <p:sp>
        <p:nvSpPr>
          <p:cNvPr id="11" name="Down Arrow 10"/>
          <p:cNvSpPr/>
          <p:nvPr/>
        </p:nvSpPr>
        <p:spPr bwMode="auto">
          <a:xfrm flipV="1">
            <a:off x="6629400" y="4495800"/>
            <a:ext cx="1336906" cy="1981200"/>
          </a:xfrm>
          <a:prstGeom prst="downArrow">
            <a:avLst/>
          </a:prstGeom>
          <a:solidFill>
            <a:srgbClr val="70AC2E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647" name="TextBox 15"/>
          <p:cNvSpPr txBox="1">
            <a:spLocks noChangeArrowheads="1"/>
          </p:cNvSpPr>
          <p:nvPr/>
        </p:nvSpPr>
        <p:spPr bwMode="auto">
          <a:xfrm>
            <a:off x="4800600" y="5105400"/>
            <a:ext cx="2425975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itchFamily="1" charset="0"/>
              <a:buChar char="•"/>
            </a:pPr>
            <a:r>
              <a:rPr lang="en-US" sz="1400" dirty="0"/>
              <a:t>Scalable Pricing</a:t>
            </a:r>
          </a:p>
          <a:p>
            <a:pPr marL="171450" indent="-171450">
              <a:buFont typeface="Arial" pitchFamily="1" charset="0"/>
              <a:buChar char="•"/>
            </a:pPr>
            <a:r>
              <a:rPr lang="en-US" sz="1400" dirty="0"/>
              <a:t>Cross Sell/</a:t>
            </a:r>
            <a:r>
              <a:rPr lang="en-US" sz="1400" dirty="0" err="1"/>
              <a:t>Upsell</a:t>
            </a:r>
            <a:endParaRPr lang="en-US" sz="1400" dirty="0"/>
          </a:p>
          <a:p>
            <a:pPr marL="171450" indent="-171450">
              <a:buFont typeface="Arial" pitchFamily="1" charset="0"/>
              <a:buChar char="•"/>
            </a:pPr>
            <a:r>
              <a:rPr lang="en-US" sz="1400" dirty="0"/>
              <a:t>Product line expansion</a:t>
            </a:r>
          </a:p>
          <a:p>
            <a:pPr marL="171450" indent="-171450">
              <a:buFont typeface="Arial" pitchFamily="1" charset="0"/>
              <a:buChar char="•"/>
            </a:pPr>
            <a:r>
              <a:rPr lang="en-US" sz="1400" dirty="0"/>
              <a:t>Lead Gen for 3</a:t>
            </a:r>
            <a:r>
              <a:rPr lang="en-US" sz="1400" baseline="30000" dirty="0"/>
              <a:t>rd</a:t>
            </a:r>
            <a:r>
              <a:rPr lang="en-US" sz="1400" dirty="0"/>
              <a:t> parties</a:t>
            </a:r>
          </a:p>
          <a:p>
            <a:pPr marL="171450" indent="-171450">
              <a:buFont typeface="Arial" pitchFamily="1" charset="0"/>
              <a:buChar char="•"/>
            </a:pPr>
            <a:endParaRPr lang="en-US" sz="1400" dirty="0"/>
          </a:p>
          <a:p>
            <a:pPr marL="171450" indent="-171450">
              <a:buFont typeface="Arial" pitchFamily="1" charset="0"/>
              <a:buChar char="•"/>
            </a:pPr>
            <a:endParaRPr lang="en-US" sz="1400" dirty="0"/>
          </a:p>
        </p:txBody>
      </p:sp>
      <p:sp>
        <p:nvSpPr>
          <p:cNvPr id="10" name="Down Arrow 9"/>
          <p:cNvSpPr/>
          <p:nvPr/>
        </p:nvSpPr>
        <p:spPr bwMode="auto">
          <a:xfrm>
            <a:off x="6593819" y="1371600"/>
            <a:ext cx="1200806" cy="1981200"/>
          </a:xfrm>
          <a:prstGeom prst="downArrow">
            <a:avLst/>
          </a:prstGeom>
          <a:solidFill>
            <a:srgbClr val="C00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/>
          </a:p>
        </p:txBody>
      </p:sp>
      <p:sp>
        <p:nvSpPr>
          <p:cNvPr id="26643" name="TextBox 16"/>
          <p:cNvSpPr txBox="1">
            <a:spLocks noChangeArrowheads="1"/>
          </p:cNvSpPr>
          <p:nvPr/>
        </p:nvSpPr>
        <p:spPr bwMode="auto">
          <a:xfrm>
            <a:off x="4876800" y="1676400"/>
            <a:ext cx="1981200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 pitchFamily="1" charset="0"/>
              <a:buChar char="•"/>
            </a:pPr>
            <a:r>
              <a:rPr lang="en-US" sz="1600" dirty="0"/>
              <a:t>High Churn Rates</a:t>
            </a:r>
          </a:p>
          <a:p>
            <a:pPr marL="171450" indent="-171450">
              <a:buFont typeface="Arial" pitchFamily="1" charset="0"/>
              <a:buChar char="•"/>
            </a:pPr>
            <a:r>
              <a:rPr lang="en-US" sz="1600" dirty="0"/>
              <a:t>Low </a:t>
            </a:r>
            <a:r>
              <a:rPr lang="en-US" dirty="0"/>
              <a:t>customer</a:t>
            </a:r>
            <a:r>
              <a:rPr lang="en-US" sz="1600" dirty="0"/>
              <a:t> satisfaction</a:t>
            </a:r>
          </a:p>
          <a:p>
            <a:pPr marL="171450" indent="-171450">
              <a:buFont typeface="Arial" pitchFamily="1" charset="0"/>
              <a:buChar char="•"/>
            </a:pPr>
            <a:endParaRPr lang="en-US" sz="1600" dirty="0"/>
          </a:p>
          <a:p>
            <a:pPr marL="171450" indent="-171450">
              <a:buFont typeface="Arial" pitchFamily="1" charset="0"/>
              <a:buChar char="•"/>
            </a:pP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521918" y="6581001"/>
            <a:ext cx="2622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David </a:t>
            </a:r>
            <a:r>
              <a:rPr lang="en-US" sz="1200" dirty="0" err="1" smtClean="0"/>
              <a:t>Skok</a:t>
            </a:r>
            <a:r>
              <a:rPr lang="en-US" sz="1200" dirty="0" smtClean="0"/>
              <a:t> Matrix Partners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609600" y="1143000"/>
            <a:ext cx="4267200" cy="2286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876800" y="4267200"/>
            <a:ext cx="3429000" cy="2286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Customer Relationships </a:t>
            </a:r>
            <a:br>
              <a:rPr lang="en-US" dirty="0" smtClean="0"/>
            </a:br>
            <a:r>
              <a:rPr lang="en-US" sz="3200" dirty="0" smtClean="0">
                <a:solidFill>
                  <a:srgbClr val="FF0000"/>
                </a:solidFill>
              </a:rPr>
              <a:t>Web/Mobile </a:t>
            </a:r>
            <a:r>
              <a:rPr lang="en-US" sz="3200" dirty="0" smtClean="0"/>
              <a:t>Products– </a:t>
            </a:r>
            <a:r>
              <a:rPr lang="en-US" sz="3556" b="1" dirty="0" smtClean="0">
                <a:solidFill>
                  <a:srgbClr val="FF0000"/>
                </a:solidFill>
              </a:rPr>
              <a:t>Keep </a:t>
            </a:r>
            <a:r>
              <a:rPr lang="en-US" sz="3556" b="1" dirty="0" smtClean="0"/>
              <a:t>Customers</a:t>
            </a:r>
            <a:endParaRPr lang="en-US" sz="4889" b="1" dirty="0"/>
          </a:p>
        </p:txBody>
      </p:sp>
      <p:sp>
        <p:nvSpPr>
          <p:cNvPr id="5" name="Rectangle 4"/>
          <p:cNvSpPr/>
          <p:nvPr/>
        </p:nvSpPr>
        <p:spPr>
          <a:xfrm>
            <a:off x="304800" y="1600200"/>
            <a:ext cx="3886200" cy="342900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9279"/>
            <a:ext cx="6299200" cy="3960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82116" y="6604084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© 2012 Steve Blank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Churn affects LTV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19400"/>
            <a:ext cx="8229600" cy="3306763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Average customer lifetime in months =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/>
          </a:p>
          <a:p>
            <a:pPr marL="0" indent="0"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		</a:t>
            </a:r>
            <a:r>
              <a:rPr lang="en-US" sz="4800" dirty="0" smtClean="0"/>
              <a:t> </a:t>
            </a:r>
            <a:r>
              <a:rPr lang="en-US" sz="4400" b="1" dirty="0" smtClean="0">
                <a:solidFill>
                  <a:srgbClr val="FF0000"/>
                </a:solidFill>
              </a:rPr>
              <a:t>1 / </a:t>
            </a:r>
            <a:r>
              <a:rPr lang="en-US" sz="4400" b="1" dirty="0">
                <a:solidFill>
                  <a:srgbClr val="FF0000"/>
                </a:solidFill>
              </a:rPr>
              <a:t>M</a:t>
            </a:r>
            <a:r>
              <a:rPr lang="en-US" sz="4400" b="1" dirty="0" smtClean="0">
                <a:solidFill>
                  <a:srgbClr val="FF0000"/>
                </a:solidFill>
              </a:rPr>
              <a:t>onthly Churn</a:t>
            </a:r>
            <a:endParaRPr lang="en-US" sz="4800" b="1" dirty="0" smtClean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21918" y="6581001"/>
            <a:ext cx="2622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David </a:t>
            </a:r>
            <a:r>
              <a:rPr lang="en-US" sz="1200" dirty="0" err="1" smtClean="0"/>
              <a:t>Skok</a:t>
            </a:r>
            <a:r>
              <a:rPr lang="en-US" sz="1200" dirty="0" smtClean="0"/>
              <a:t> Matrix Partners</a:t>
            </a:r>
            <a:endParaRPr lang="en-US" sz="12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Churn affects Lifetime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1168400" y="1397000"/>
          <a:ext cx="6197600" cy="523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90600" y="1568450"/>
            <a:ext cx="10052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Months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131152" y="5867400"/>
            <a:ext cx="10951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Monthly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Churn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21918" y="6581001"/>
            <a:ext cx="2622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David </a:t>
            </a:r>
            <a:r>
              <a:rPr lang="en-US" sz="1200" dirty="0" err="1" smtClean="0"/>
              <a:t>Skok</a:t>
            </a:r>
            <a:r>
              <a:rPr lang="en-US" sz="1200" dirty="0" smtClean="0"/>
              <a:t> Matrix Partners</a:t>
            </a:r>
            <a:endParaRPr lang="en-US" sz="12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category"/>
        </p:bldSub>
      </p:bldGraphic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Churn affects LTV</a:t>
            </a:r>
          </a:p>
        </p:txBody>
      </p:sp>
      <p:graphicFrame>
        <p:nvGraphicFramePr>
          <p:cNvPr id="45059" name="Chart 3"/>
          <p:cNvGraphicFramePr>
            <a:graphicFrameLocks/>
          </p:cNvGraphicFramePr>
          <p:nvPr/>
        </p:nvGraphicFramePr>
        <p:xfrm>
          <a:off x="1166813" y="1398588"/>
          <a:ext cx="6200775" cy="522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29" name="Chart" r:id="rId4" imgW="6197372" imgH="5232207" progId="Excel.Sheet.8">
                  <p:embed/>
                </p:oleObj>
              </mc:Choice>
              <mc:Fallback>
                <p:oleObj name="Chart" r:id="rId4" imgW="6197372" imgH="5232207" progId="Excel.Sheet.8">
                  <p:embed/>
                  <p:pic>
                    <p:nvPicPr>
                      <p:cNvPr id="0" name="Chart 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6813" y="1398588"/>
                        <a:ext cx="6200775" cy="5227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0" name="TextBox 4"/>
          <p:cNvSpPr txBox="1">
            <a:spLocks noChangeArrowheads="1"/>
          </p:cNvSpPr>
          <p:nvPr/>
        </p:nvSpPr>
        <p:spPr bwMode="auto">
          <a:xfrm>
            <a:off x="914400" y="1524000"/>
            <a:ext cx="190939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Lifetime Value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5061" name="TextBox 5"/>
          <p:cNvSpPr txBox="1">
            <a:spLocks noChangeArrowheads="1"/>
          </p:cNvSpPr>
          <p:nvPr/>
        </p:nvSpPr>
        <p:spPr bwMode="auto">
          <a:xfrm>
            <a:off x="7131152" y="5867400"/>
            <a:ext cx="178424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Monthly </a:t>
            </a:r>
            <a:br>
              <a:rPr lang="en-US" sz="2000" b="1" dirty="0">
                <a:solidFill>
                  <a:srgbClr val="FF0000"/>
                </a:solidFill>
              </a:rPr>
            </a:br>
            <a:r>
              <a:rPr lang="en-US" sz="2000" b="1" dirty="0">
                <a:solidFill>
                  <a:srgbClr val="FF0000"/>
                </a:solidFill>
              </a:rPr>
              <a:t>Churn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21918" y="6581001"/>
            <a:ext cx="2622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David </a:t>
            </a:r>
            <a:r>
              <a:rPr lang="en-US" sz="1200" dirty="0" err="1" smtClean="0"/>
              <a:t>Skok</a:t>
            </a:r>
            <a:r>
              <a:rPr lang="en-US" sz="1200" dirty="0" smtClean="0"/>
              <a:t> Matrix Partners</a:t>
            </a:r>
            <a:endParaRPr lang="en-US" sz="12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ustomer Relationships.mov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96882" y="6581001"/>
            <a:ext cx="1547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© 2012 Steve Blank</a:t>
            </a:r>
            <a:endParaRPr lang="en-US" sz="1200" dirty="0"/>
          </a:p>
        </p:txBody>
      </p:sp>
    </p:spTree>
  </p:cSld>
  <p:clrMapOvr>
    <a:masterClrMapping/>
  </p:clrMapOvr>
  <p:transition advTm="237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Impact of lowering Churn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/>
        </p:nvGraphicFramePr>
        <p:xfrm>
          <a:off x="152400" y="1066800"/>
          <a:ext cx="41910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4914901" y="838200"/>
          <a:ext cx="4076699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1242" y="5791200"/>
            <a:ext cx="8800358" cy="923330"/>
          </a:xfrm>
          <a:prstGeom prst="rect">
            <a:avLst/>
          </a:prstGeom>
          <a:solidFill>
            <a:srgbClr val="3366FF"/>
          </a:solidFill>
          <a:effectLst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none" lIns="182880" tIns="182880" rIns="182880" bIns="182880" anchor="ctr"/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Impact of </a:t>
            </a:r>
            <a:r>
              <a:rPr lang="en-US" dirty="0" smtClean="0"/>
              <a:t>lowering the </a:t>
            </a:r>
            <a:r>
              <a:rPr lang="en-US" dirty="0"/>
              <a:t>churn rate is felt more heavily in the later years, as expected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It has a significant impact on the long term profitability of the business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21918" y="6581001"/>
            <a:ext cx="2622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David </a:t>
            </a:r>
            <a:r>
              <a:rPr lang="en-US" sz="1200" dirty="0" err="1" smtClean="0"/>
              <a:t>Skok</a:t>
            </a:r>
            <a:r>
              <a:rPr lang="en-US" sz="1200" dirty="0" smtClean="0"/>
              <a:t> Matrix Partners</a:t>
            </a:r>
            <a:endParaRPr lang="en-US" sz="12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Churn</a:t>
            </a:r>
          </a:p>
        </p:txBody>
      </p:sp>
      <p:sp>
        <p:nvSpPr>
          <p:cNvPr id="47107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1% to 2.5% churn per month is acceptable </a:t>
            </a:r>
          </a:p>
          <a:p>
            <a:r>
              <a:rPr lang="en-US"/>
              <a:t>Higher than that, you are filling a leaky bucket</a:t>
            </a:r>
          </a:p>
          <a:p>
            <a:pPr lvl="1"/>
            <a:r>
              <a:rPr lang="en-US"/>
              <a:t>Need to understand why you have low customer satisfaction and address the problem</a:t>
            </a:r>
          </a:p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521918" y="6581001"/>
            <a:ext cx="2622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David </a:t>
            </a:r>
            <a:r>
              <a:rPr lang="en-US" sz="1200" dirty="0" err="1" smtClean="0"/>
              <a:t>Skok</a:t>
            </a:r>
            <a:r>
              <a:rPr lang="en-US" sz="1200" dirty="0" smtClean="0"/>
              <a:t> Matrix Partners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Customer Relationships </a:t>
            </a:r>
            <a:br>
              <a:rPr lang="en-US" dirty="0" smtClean="0"/>
            </a:br>
            <a:r>
              <a:rPr lang="en-US" sz="3200" dirty="0" smtClean="0">
                <a:solidFill>
                  <a:srgbClr val="FF0000"/>
                </a:solidFill>
              </a:rPr>
              <a:t>Web/Mobile </a:t>
            </a:r>
            <a:r>
              <a:rPr lang="en-US" sz="3200" dirty="0" smtClean="0"/>
              <a:t>Products– </a:t>
            </a:r>
            <a:r>
              <a:rPr lang="en-US" sz="3556" b="1" dirty="0" smtClean="0">
                <a:solidFill>
                  <a:srgbClr val="FF0000"/>
                </a:solidFill>
              </a:rPr>
              <a:t>Grow </a:t>
            </a:r>
            <a:r>
              <a:rPr lang="en-US" sz="3556" b="1" dirty="0" smtClean="0"/>
              <a:t>Customers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9"/>
            <a:ext cx="8229600" cy="55144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82116" y="6604084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© 2012 Steve Blank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Customer Relationships </a:t>
            </a:r>
            <a:br>
              <a:rPr lang="en-US" dirty="0" smtClean="0"/>
            </a:br>
            <a:r>
              <a:rPr lang="en-US" sz="3200" dirty="0" smtClean="0">
                <a:solidFill>
                  <a:srgbClr val="FF0000"/>
                </a:solidFill>
              </a:rPr>
              <a:t>Web/Mobile </a:t>
            </a:r>
            <a:r>
              <a:rPr lang="en-US" sz="3200" dirty="0" smtClean="0"/>
              <a:t>Products </a:t>
            </a:r>
            <a:r>
              <a:rPr lang="en-US" sz="3200" b="1" dirty="0" smtClean="0">
                <a:solidFill>
                  <a:srgbClr val="FF0000"/>
                </a:solidFill>
              </a:rPr>
              <a:t>Get/Keep/Grow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38" y="1417637"/>
            <a:ext cx="8229600" cy="55144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82116" y="6604084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© 2012 Steve Blank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Medical Device </a:t>
            </a:r>
            <a:br>
              <a:rPr lang="en-US" dirty="0" smtClean="0"/>
            </a:br>
            <a:r>
              <a:rPr lang="en-US" dirty="0" smtClean="0"/>
              <a:t>Customer Relationships Example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136688" y="886121"/>
          <a:ext cx="8870623" cy="5731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Oval 7"/>
          <p:cNvSpPr/>
          <p:nvPr/>
        </p:nvSpPr>
        <p:spPr>
          <a:xfrm>
            <a:off x="153988" y="153987"/>
            <a:ext cx="455612" cy="455613"/>
          </a:xfrm>
          <a:prstGeom prst="ellipse">
            <a:avLst/>
          </a:prstGeom>
          <a:gradFill flip="none" rotWithShape="1">
            <a:gsLst>
              <a:gs pos="0">
                <a:srgbClr val="FF6FCF">
                  <a:alpha val="50000"/>
                </a:srgbClr>
              </a:gs>
              <a:gs pos="100000">
                <a:srgbClr val="FFFFFF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>
            <a:reflection stA="50000" endPos="50000" dist="127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5844" name="TextBox 9"/>
          <p:cNvSpPr txBox="1">
            <a:spLocks noChangeArrowheads="1"/>
          </p:cNvSpPr>
          <p:nvPr/>
        </p:nvSpPr>
        <p:spPr bwMode="auto">
          <a:xfrm>
            <a:off x="152400" y="152400"/>
            <a:ext cx="1708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b="1">
                <a:solidFill>
                  <a:srgbClr val="595959"/>
                </a:solidFill>
                <a:latin typeface="Myriad Pro" charset="0"/>
                <a:ea typeface="Myriad Pro" charset="0"/>
                <a:cs typeface="Myriad Pro" charset="0"/>
              </a:rPr>
              <a:t>MammOptics</a:t>
            </a:r>
          </a:p>
        </p:txBody>
      </p:sp>
      <p:sp>
        <p:nvSpPr>
          <p:cNvPr id="35845" name="TextBox 10"/>
          <p:cNvSpPr txBox="1">
            <a:spLocks noChangeArrowheads="1"/>
          </p:cNvSpPr>
          <p:nvPr/>
        </p:nvSpPr>
        <p:spPr bwMode="auto">
          <a:xfrm>
            <a:off x="609600" y="381000"/>
            <a:ext cx="196215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595959"/>
                </a:solidFill>
                <a:latin typeface="Myriad Pro" charset="0"/>
              </a:rPr>
              <a:t>Marketing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136688" y="886121"/>
          <a:ext cx="8870623" cy="5731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Freeform 12"/>
          <p:cNvSpPr/>
          <p:nvPr/>
        </p:nvSpPr>
        <p:spPr>
          <a:xfrm>
            <a:off x="3184525" y="574675"/>
            <a:ext cx="2878138" cy="2365375"/>
          </a:xfrm>
          <a:custGeom>
            <a:avLst/>
            <a:gdLst>
              <a:gd name="connsiteX0" fmla="*/ 1265706 w 2878142"/>
              <a:gd name="connsiteY0" fmla="*/ 2337847 h 2365071"/>
              <a:gd name="connsiteX1" fmla="*/ 1595644 w 2878142"/>
              <a:gd name="connsiteY1" fmla="*/ 2318994 h 2365071"/>
              <a:gd name="connsiteX2" fmla="*/ 1633351 w 2878142"/>
              <a:gd name="connsiteY2" fmla="*/ 2309567 h 2365071"/>
              <a:gd name="connsiteX3" fmla="*/ 1689912 w 2878142"/>
              <a:gd name="connsiteY3" fmla="*/ 2281287 h 2365071"/>
              <a:gd name="connsiteX4" fmla="*/ 1765326 w 2878142"/>
              <a:gd name="connsiteY4" fmla="*/ 2234153 h 2365071"/>
              <a:gd name="connsiteX5" fmla="*/ 1878448 w 2878142"/>
              <a:gd name="connsiteY5" fmla="*/ 2121031 h 2365071"/>
              <a:gd name="connsiteX6" fmla="*/ 1944435 w 2878142"/>
              <a:gd name="connsiteY6" fmla="*/ 2064470 h 2365071"/>
              <a:gd name="connsiteX7" fmla="*/ 2000996 w 2878142"/>
              <a:gd name="connsiteY7" fmla="*/ 2007909 h 2365071"/>
              <a:gd name="connsiteX8" fmla="*/ 2057557 w 2878142"/>
              <a:gd name="connsiteY8" fmla="*/ 1970202 h 2365071"/>
              <a:gd name="connsiteX9" fmla="*/ 2170679 w 2878142"/>
              <a:gd name="connsiteY9" fmla="*/ 1885361 h 2365071"/>
              <a:gd name="connsiteX10" fmla="*/ 2198959 w 2878142"/>
              <a:gd name="connsiteY10" fmla="*/ 1857080 h 2365071"/>
              <a:gd name="connsiteX11" fmla="*/ 2396922 w 2878142"/>
              <a:gd name="connsiteY11" fmla="*/ 1800520 h 2365071"/>
              <a:gd name="connsiteX12" fmla="*/ 2425202 w 2878142"/>
              <a:gd name="connsiteY12" fmla="*/ 1781666 h 2365071"/>
              <a:gd name="connsiteX13" fmla="*/ 2453483 w 2878142"/>
              <a:gd name="connsiteY13" fmla="*/ 1772239 h 2365071"/>
              <a:gd name="connsiteX14" fmla="*/ 2510044 w 2878142"/>
              <a:gd name="connsiteY14" fmla="*/ 1696825 h 2365071"/>
              <a:gd name="connsiteX15" fmla="*/ 2566605 w 2878142"/>
              <a:gd name="connsiteY15" fmla="*/ 1630837 h 2365071"/>
              <a:gd name="connsiteX16" fmla="*/ 2594885 w 2878142"/>
              <a:gd name="connsiteY16" fmla="*/ 1574276 h 2365071"/>
              <a:gd name="connsiteX17" fmla="*/ 2642019 w 2878142"/>
              <a:gd name="connsiteY17" fmla="*/ 1498862 h 2365071"/>
              <a:gd name="connsiteX18" fmla="*/ 2651446 w 2878142"/>
              <a:gd name="connsiteY18" fmla="*/ 1470581 h 2365071"/>
              <a:gd name="connsiteX19" fmla="*/ 2670299 w 2878142"/>
              <a:gd name="connsiteY19" fmla="*/ 1442301 h 2365071"/>
              <a:gd name="connsiteX20" fmla="*/ 2679726 w 2878142"/>
              <a:gd name="connsiteY20" fmla="*/ 1414021 h 2365071"/>
              <a:gd name="connsiteX21" fmla="*/ 2708007 w 2878142"/>
              <a:gd name="connsiteY21" fmla="*/ 1404594 h 2365071"/>
              <a:gd name="connsiteX22" fmla="*/ 2783421 w 2878142"/>
              <a:gd name="connsiteY22" fmla="*/ 1291472 h 2365071"/>
              <a:gd name="connsiteX23" fmla="*/ 2849409 w 2878142"/>
              <a:gd name="connsiteY23" fmla="*/ 1178351 h 2365071"/>
              <a:gd name="connsiteX24" fmla="*/ 2868262 w 2878142"/>
              <a:gd name="connsiteY24" fmla="*/ 1131217 h 2365071"/>
              <a:gd name="connsiteX25" fmla="*/ 2877689 w 2878142"/>
              <a:gd name="connsiteY25" fmla="*/ 1065229 h 2365071"/>
              <a:gd name="connsiteX26" fmla="*/ 2858835 w 2878142"/>
              <a:gd name="connsiteY26" fmla="*/ 669303 h 2365071"/>
              <a:gd name="connsiteX27" fmla="*/ 2849409 w 2878142"/>
              <a:gd name="connsiteY27" fmla="*/ 612742 h 2365071"/>
              <a:gd name="connsiteX28" fmla="*/ 2802275 w 2878142"/>
              <a:gd name="connsiteY28" fmla="*/ 537328 h 2365071"/>
              <a:gd name="connsiteX29" fmla="*/ 2717433 w 2878142"/>
              <a:gd name="connsiteY29" fmla="*/ 471340 h 2365071"/>
              <a:gd name="connsiteX30" fmla="*/ 2623165 w 2878142"/>
              <a:gd name="connsiteY30" fmla="*/ 367645 h 2365071"/>
              <a:gd name="connsiteX31" fmla="*/ 2547751 w 2878142"/>
              <a:gd name="connsiteY31" fmla="*/ 311085 h 2365071"/>
              <a:gd name="connsiteX32" fmla="*/ 2434629 w 2878142"/>
              <a:gd name="connsiteY32" fmla="*/ 245097 h 2365071"/>
              <a:gd name="connsiteX33" fmla="*/ 2312081 w 2878142"/>
              <a:gd name="connsiteY33" fmla="*/ 188536 h 2365071"/>
              <a:gd name="connsiteX34" fmla="*/ 2170679 w 2878142"/>
              <a:gd name="connsiteY34" fmla="*/ 103695 h 2365071"/>
              <a:gd name="connsiteX35" fmla="*/ 2123545 w 2878142"/>
              <a:gd name="connsiteY35" fmla="*/ 75414 h 2365071"/>
              <a:gd name="connsiteX36" fmla="*/ 2057557 w 2878142"/>
              <a:gd name="connsiteY36" fmla="*/ 28280 h 2365071"/>
              <a:gd name="connsiteX37" fmla="*/ 2010423 w 2878142"/>
              <a:gd name="connsiteY37" fmla="*/ 18854 h 2365071"/>
              <a:gd name="connsiteX38" fmla="*/ 1944435 w 2878142"/>
              <a:gd name="connsiteY38" fmla="*/ 0 h 2365071"/>
              <a:gd name="connsiteX39" fmla="*/ 1869021 w 2878142"/>
              <a:gd name="connsiteY39" fmla="*/ 18854 h 2365071"/>
              <a:gd name="connsiteX40" fmla="*/ 1727619 w 2878142"/>
              <a:gd name="connsiteY40" fmla="*/ 103695 h 2365071"/>
              <a:gd name="connsiteX41" fmla="*/ 1605070 w 2878142"/>
              <a:gd name="connsiteY41" fmla="*/ 131975 h 2365071"/>
              <a:gd name="connsiteX42" fmla="*/ 1463668 w 2878142"/>
              <a:gd name="connsiteY42" fmla="*/ 150829 h 2365071"/>
              <a:gd name="connsiteX43" fmla="*/ 1407108 w 2878142"/>
              <a:gd name="connsiteY43" fmla="*/ 160256 h 2365071"/>
              <a:gd name="connsiteX44" fmla="*/ 709524 w 2878142"/>
              <a:gd name="connsiteY44" fmla="*/ 141402 h 2365071"/>
              <a:gd name="connsiteX45" fmla="*/ 341879 w 2878142"/>
              <a:gd name="connsiteY45" fmla="*/ 160256 h 2365071"/>
              <a:gd name="connsiteX46" fmla="*/ 275891 w 2878142"/>
              <a:gd name="connsiteY46" fmla="*/ 188536 h 2365071"/>
              <a:gd name="connsiteX47" fmla="*/ 200477 w 2878142"/>
              <a:gd name="connsiteY47" fmla="*/ 263951 h 2365071"/>
              <a:gd name="connsiteX48" fmla="*/ 162769 w 2878142"/>
              <a:gd name="connsiteY48" fmla="*/ 301658 h 2365071"/>
              <a:gd name="connsiteX49" fmla="*/ 134489 w 2878142"/>
              <a:gd name="connsiteY49" fmla="*/ 329938 h 2365071"/>
              <a:gd name="connsiteX50" fmla="*/ 115635 w 2878142"/>
              <a:gd name="connsiteY50" fmla="*/ 358219 h 2365071"/>
              <a:gd name="connsiteX51" fmla="*/ 106209 w 2878142"/>
              <a:gd name="connsiteY51" fmla="*/ 405353 h 2365071"/>
              <a:gd name="connsiteX52" fmla="*/ 77928 w 2878142"/>
              <a:gd name="connsiteY52" fmla="*/ 443060 h 2365071"/>
              <a:gd name="connsiteX53" fmla="*/ 30794 w 2878142"/>
              <a:gd name="connsiteY53" fmla="*/ 527901 h 2365071"/>
              <a:gd name="connsiteX54" fmla="*/ 2514 w 2878142"/>
              <a:gd name="connsiteY54" fmla="*/ 688157 h 2365071"/>
              <a:gd name="connsiteX55" fmla="*/ 11941 w 2878142"/>
              <a:gd name="connsiteY55" fmla="*/ 1140643 h 2365071"/>
              <a:gd name="connsiteX56" fmla="*/ 40221 w 2878142"/>
              <a:gd name="connsiteY56" fmla="*/ 1263192 h 2365071"/>
              <a:gd name="connsiteX57" fmla="*/ 49648 w 2878142"/>
              <a:gd name="connsiteY57" fmla="*/ 1310326 h 2365071"/>
              <a:gd name="connsiteX58" fmla="*/ 68501 w 2878142"/>
              <a:gd name="connsiteY58" fmla="*/ 1348033 h 2365071"/>
              <a:gd name="connsiteX59" fmla="*/ 153343 w 2878142"/>
              <a:gd name="connsiteY59" fmla="*/ 1461155 h 2365071"/>
              <a:gd name="connsiteX60" fmla="*/ 209903 w 2878142"/>
              <a:gd name="connsiteY60" fmla="*/ 1545996 h 2365071"/>
              <a:gd name="connsiteX61" fmla="*/ 266464 w 2878142"/>
              <a:gd name="connsiteY61" fmla="*/ 1630837 h 2365071"/>
              <a:gd name="connsiteX62" fmla="*/ 294745 w 2878142"/>
              <a:gd name="connsiteY62" fmla="*/ 1677971 h 2365071"/>
              <a:gd name="connsiteX63" fmla="*/ 323025 w 2878142"/>
              <a:gd name="connsiteY63" fmla="*/ 1706252 h 2365071"/>
              <a:gd name="connsiteX64" fmla="*/ 379586 w 2878142"/>
              <a:gd name="connsiteY64" fmla="*/ 1734532 h 2365071"/>
              <a:gd name="connsiteX65" fmla="*/ 407866 w 2878142"/>
              <a:gd name="connsiteY65" fmla="*/ 1762812 h 2365071"/>
              <a:gd name="connsiteX66" fmla="*/ 436147 w 2878142"/>
              <a:gd name="connsiteY66" fmla="*/ 1772239 h 2365071"/>
              <a:gd name="connsiteX67" fmla="*/ 473854 w 2878142"/>
              <a:gd name="connsiteY67" fmla="*/ 1791093 h 2365071"/>
              <a:gd name="connsiteX68" fmla="*/ 549268 w 2878142"/>
              <a:gd name="connsiteY68" fmla="*/ 1828800 h 2365071"/>
              <a:gd name="connsiteX69" fmla="*/ 605829 w 2878142"/>
              <a:gd name="connsiteY69" fmla="*/ 1875934 h 2365071"/>
              <a:gd name="connsiteX70" fmla="*/ 643536 w 2878142"/>
              <a:gd name="connsiteY70" fmla="*/ 1885361 h 2365071"/>
              <a:gd name="connsiteX71" fmla="*/ 671817 w 2878142"/>
              <a:gd name="connsiteY71" fmla="*/ 1904214 h 2365071"/>
              <a:gd name="connsiteX72" fmla="*/ 775512 w 2878142"/>
              <a:gd name="connsiteY72" fmla="*/ 1941922 h 2365071"/>
              <a:gd name="connsiteX73" fmla="*/ 888633 w 2878142"/>
              <a:gd name="connsiteY73" fmla="*/ 1998483 h 2365071"/>
              <a:gd name="connsiteX74" fmla="*/ 954621 w 2878142"/>
              <a:gd name="connsiteY74" fmla="*/ 2055043 h 2365071"/>
              <a:gd name="connsiteX75" fmla="*/ 982901 w 2878142"/>
              <a:gd name="connsiteY75" fmla="*/ 2102177 h 2365071"/>
              <a:gd name="connsiteX76" fmla="*/ 1011182 w 2878142"/>
              <a:gd name="connsiteY76" fmla="*/ 2111604 h 2365071"/>
              <a:gd name="connsiteX77" fmla="*/ 1086596 w 2878142"/>
              <a:gd name="connsiteY77" fmla="*/ 2139885 h 2365071"/>
              <a:gd name="connsiteX78" fmla="*/ 1114877 w 2878142"/>
              <a:gd name="connsiteY78" fmla="*/ 2196445 h 2365071"/>
              <a:gd name="connsiteX79" fmla="*/ 1143157 w 2878142"/>
              <a:gd name="connsiteY79" fmla="*/ 2215299 h 2365071"/>
              <a:gd name="connsiteX80" fmla="*/ 1171438 w 2878142"/>
              <a:gd name="connsiteY80" fmla="*/ 2224726 h 2365071"/>
              <a:gd name="connsiteX81" fmla="*/ 1199718 w 2878142"/>
              <a:gd name="connsiteY81" fmla="*/ 2253006 h 2365071"/>
              <a:gd name="connsiteX82" fmla="*/ 1209145 w 2878142"/>
              <a:gd name="connsiteY82" fmla="*/ 2281287 h 2365071"/>
              <a:gd name="connsiteX83" fmla="*/ 1237425 w 2878142"/>
              <a:gd name="connsiteY83" fmla="*/ 2300140 h 2365071"/>
              <a:gd name="connsiteX84" fmla="*/ 1265706 w 2878142"/>
              <a:gd name="connsiteY84" fmla="*/ 2309567 h 2365071"/>
              <a:gd name="connsiteX85" fmla="*/ 1265706 w 2878142"/>
              <a:gd name="connsiteY85" fmla="*/ 2337847 h 236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2878142" h="2365071">
                <a:moveTo>
                  <a:pt x="1265706" y="2337847"/>
                </a:moveTo>
                <a:lnTo>
                  <a:pt x="1595644" y="2318994"/>
                </a:lnTo>
                <a:cubicBezTo>
                  <a:pt x="1608562" y="2318000"/>
                  <a:pt x="1621322" y="2314379"/>
                  <a:pt x="1633351" y="2309567"/>
                </a:cubicBezTo>
                <a:cubicBezTo>
                  <a:pt x="1652922" y="2301739"/>
                  <a:pt x="1671058" y="2290714"/>
                  <a:pt x="1689912" y="2281287"/>
                </a:cubicBezTo>
                <a:cubicBezTo>
                  <a:pt x="1814543" y="2156652"/>
                  <a:pt x="1598704" y="2365071"/>
                  <a:pt x="1765326" y="2234153"/>
                </a:cubicBezTo>
                <a:cubicBezTo>
                  <a:pt x="1916034" y="2115739"/>
                  <a:pt x="1803072" y="2185639"/>
                  <a:pt x="1878448" y="2121031"/>
                </a:cubicBezTo>
                <a:cubicBezTo>
                  <a:pt x="1900444" y="2102177"/>
                  <a:pt x="1923148" y="2084120"/>
                  <a:pt x="1944435" y="2064470"/>
                </a:cubicBezTo>
                <a:cubicBezTo>
                  <a:pt x="1964027" y="2046385"/>
                  <a:pt x="1978811" y="2022699"/>
                  <a:pt x="2000996" y="2007909"/>
                </a:cubicBezTo>
                <a:cubicBezTo>
                  <a:pt x="2019850" y="1995340"/>
                  <a:pt x="2040150" y="1984708"/>
                  <a:pt x="2057557" y="1970202"/>
                </a:cubicBezTo>
                <a:cubicBezTo>
                  <a:pt x="2164756" y="1880870"/>
                  <a:pt x="2062020" y="1939689"/>
                  <a:pt x="2170679" y="1885361"/>
                </a:cubicBezTo>
                <a:cubicBezTo>
                  <a:pt x="2180106" y="1875934"/>
                  <a:pt x="2186776" y="1862495"/>
                  <a:pt x="2198959" y="1857080"/>
                </a:cubicBezTo>
                <a:cubicBezTo>
                  <a:pt x="2294682" y="1814536"/>
                  <a:pt x="2315902" y="1814022"/>
                  <a:pt x="2396922" y="1800520"/>
                </a:cubicBezTo>
                <a:cubicBezTo>
                  <a:pt x="2406349" y="1794235"/>
                  <a:pt x="2415069" y="1786733"/>
                  <a:pt x="2425202" y="1781666"/>
                </a:cubicBezTo>
                <a:cubicBezTo>
                  <a:pt x="2434090" y="1777222"/>
                  <a:pt x="2445215" y="1777751"/>
                  <a:pt x="2453483" y="1772239"/>
                </a:cubicBezTo>
                <a:cubicBezTo>
                  <a:pt x="2483337" y="1752337"/>
                  <a:pt x="2490547" y="1726070"/>
                  <a:pt x="2510044" y="1696825"/>
                </a:cubicBezTo>
                <a:cubicBezTo>
                  <a:pt x="2534231" y="1660544"/>
                  <a:pt x="2537475" y="1659967"/>
                  <a:pt x="2566605" y="1630837"/>
                </a:cubicBezTo>
                <a:cubicBezTo>
                  <a:pt x="2576032" y="1611983"/>
                  <a:pt x="2584648" y="1592702"/>
                  <a:pt x="2594885" y="1574276"/>
                </a:cubicBezTo>
                <a:cubicBezTo>
                  <a:pt x="2632283" y="1506960"/>
                  <a:pt x="2594358" y="1594186"/>
                  <a:pt x="2642019" y="1498862"/>
                </a:cubicBezTo>
                <a:cubicBezTo>
                  <a:pt x="2646463" y="1489974"/>
                  <a:pt x="2647002" y="1479469"/>
                  <a:pt x="2651446" y="1470581"/>
                </a:cubicBezTo>
                <a:cubicBezTo>
                  <a:pt x="2656513" y="1460448"/>
                  <a:pt x="2665232" y="1452434"/>
                  <a:pt x="2670299" y="1442301"/>
                </a:cubicBezTo>
                <a:cubicBezTo>
                  <a:pt x="2674743" y="1433413"/>
                  <a:pt x="2672700" y="1421047"/>
                  <a:pt x="2679726" y="1414021"/>
                </a:cubicBezTo>
                <a:cubicBezTo>
                  <a:pt x="2686753" y="1406995"/>
                  <a:pt x="2698580" y="1407736"/>
                  <a:pt x="2708007" y="1404594"/>
                </a:cubicBezTo>
                <a:cubicBezTo>
                  <a:pt x="2742004" y="1319598"/>
                  <a:pt x="2708340" y="1389078"/>
                  <a:pt x="2783421" y="1291472"/>
                </a:cubicBezTo>
                <a:cubicBezTo>
                  <a:pt x="2812663" y="1253458"/>
                  <a:pt x="2829746" y="1221609"/>
                  <a:pt x="2849409" y="1178351"/>
                </a:cubicBezTo>
                <a:cubicBezTo>
                  <a:pt x="2856411" y="1162946"/>
                  <a:pt x="2861978" y="1146928"/>
                  <a:pt x="2868262" y="1131217"/>
                </a:cubicBezTo>
                <a:cubicBezTo>
                  <a:pt x="2871404" y="1109221"/>
                  <a:pt x="2878142" y="1087444"/>
                  <a:pt x="2877689" y="1065229"/>
                </a:cubicBezTo>
                <a:cubicBezTo>
                  <a:pt x="2874993" y="933132"/>
                  <a:pt x="2867077" y="801171"/>
                  <a:pt x="2858835" y="669303"/>
                </a:cubicBezTo>
                <a:cubicBezTo>
                  <a:pt x="2857643" y="650227"/>
                  <a:pt x="2856938" y="630310"/>
                  <a:pt x="2849409" y="612742"/>
                </a:cubicBezTo>
                <a:cubicBezTo>
                  <a:pt x="2837732" y="585495"/>
                  <a:pt x="2820590" y="560638"/>
                  <a:pt x="2802275" y="537328"/>
                </a:cubicBezTo>
                <a:cubicBezTo>
                  <a:pt x="2757148" y="479894"/>
                  <a:pt x="2764129" y="486905"/>
                  <a:pt x="2717433" y="471340"/>
                </a:cubicBezTo>
                <a:cubicBezTo>
                  <a:pt x="2715486" y="469115"/>
                  <a:pt x="2646001" y="386329"/>
                  <a:pt x="2623165" y="367645"/>
                </a:cubicBezTo>
                <a:cubicBezTo>
                  <a:pt x="2598845" y="347747"/>
                  <a:pt x="2574097" y="328210"/>
                  <a:pt x="2547751" y="311085"/>
                </a:cubicBezTo>
                <a:cubicBezTo>
                  <a:pt x="2511150" y="287294"/>
                  <a:pt x="2470152" y="270470"/>
                  <a:pt x="2434629" y="245097"/>
                </a:cubicBezTo>
                <a:cubicBezTo>
                  <a:pt x="2353089" y="186853"/>
                  <a:pt x="2395305" y="202407"/>
                  <a:pt x="2312081" y="188536"/>
                </a:cubicBezTo>
                <a:lnTo>
                  <a:pt x="2170679" y="103695"/>
                </a:lnTo>
                <a:cubicBezTo>
                  <a:pt x="2154968" y="94268"/>
                  <a:pt x="2138455" y="86064"/>
                  <a:pt x="2123545" y="75414"/>
                </a:cubicBezTo>
                <a:cubicBezTo>
                  <a:pt x="2101549" y="59703"/>
                  <a:pt x="2081734" y="40368"/>
                  <a:pt x="2057557" y="28280"/>
                </a:cubicBezTo>
                <a:cubicBezTo>
                  <a:pt x="2043226" y="21115"/>
                  <a:pt x="2025967" y="22740"/>
                  <a:pt x="2010423" y="18854"/>
                </a:cubicBezTo>
                <a:cubicBezTo>
                  <a:pt x="1988230" y="13306"/>
                  <a:pt x="1966431" y="6285"/>
                  <a:pt x="1944435" y="0"/>
                </a:cubicBezTo>
                <a:cubicBezTo>
                  <a:pt x="1937635" y="1360"/>
                  <a:pt x="1881445" y="10572"/>
                  <a:pt x="1869021" y="18854"/>
                </a:cubicBezTo>
                <a:cubicBezTo>
                  <a:pt x="1790934" y="70913"/>
                  <a:pt x="1915903" y="60246"/>
                  <a:pt x="1727619" y="103695"/>
                </a:cubicBezTo>
                <a:cubicBezTo>
                  <a:pt x="1686769" y="113122"/>
                  <a:pt x="1646340" y="124605"/>
                  <a:pt x="1605070" y="131975"/>
                </a:cubicBezTo>
                <a:cubicBezTo>
                  <a:pt x="1558259" y="140334"/>
                  <a:pt x="1510741" y="144104"/>
                  <a:pt x="1463668" y="150829"/>
                </a:cubicBezTo>
                <a:cubicBezTo>
                  <a:pt x="1444747" y="153532"/>
                  <a:pt x="1425961" y="157114"/>
                  <a:pt x="1407108" y="160256"/>
                </a:cubicBezTo>
                <a:lnTo>
                  <a:pt x="709524" y="141402"/>
                </a:lnTo>
                <a:cubicBezTo>
                  <a:pt x="453714" y="139011"/>
                  <a:pt x="487067" y="136058"/>
                  <a:pt x="341879" y="160256"/>
                </a:cubicBezTo>
                <a:cubicBezTo>
                  <a:pt x="319883" y="169683"/>
                  <a:pt x="295189" y="174384"/>
                  <a:pt x="275891" y="188536"/>
                </a:cubicBezTo>
                <a:cubicBezTo>
                  <a:pt x="247223" y="209559"/>
                  <a:pt x="225615" y="238813"/>
                  <a:pt x="200477" y="263951"/>
                </a:cubicBezTo>
                <a:lnTo>
                  <a:pt x="162769" y="301658"/>
                </a:lnTo>
                <a:cubicBezTo>
                  <a:pt x="153342" y="311085"/>
                  <a:pt x="141884" y="318846"/>
                  <a:pt x="134489" y="329938"/>
                </a:cubicBezTo>
                <a:lnTo>
                  <a:pt x="115635" y="358219"/>
                </a:lnTo>
                <a:cubicBezTo>
                  <a:pt x="112493" y="373930"/>
                  <a:pt x="112716" y="390712"/>
                  <a:pt x="106209" y="405353"/>
                </a:cubicBezTo>
                <a:cubicBezTo>
                  <a:pt x="99828" y="419710"/>
                  <a:pt x="87060" y="430275"/>
                  <a:pt x="77928" y="443060"/>
                </a:cubicBezTo>
                <a:cubicBezTo>
                  <a:pt x="52476" y="478693"/>
                  <a:pt x="54666" y="480159"/>
                  <a:pt x="30794" y="527901"/>
                </a:cubicBezTo>
                <a:cubicBezTo>
                  <a:pt x="22712" y="568310"/>
                  <a:pt x="2905" y="664709"/>
                  <a:pt x="2514" y="688157"/>
                </a:cubicBezTo>
                <a:cubicBezTo>
                  <a:pt x="0" y="838997"/>
                  <a:pt x="6651" y="989874"/>
                  <a:pt x="11941" y="1140643"/>
                </a:cubicBezTo>
                <a:cubicBezTo>
                  <a:pt x="14841" y="1223297"/>
                  <a:pt x="12631" y="1208013"/>
                  <a:pt x="40221" y="1263192"/>
                </a:cubicBezTo>
                <a:cubicBezTo>
                  <a:pt x="43363" y="1278903"/>
                  <a:pt x="44581" y="1295126"/>
                  <a:pt x="49648" y="1310326"/>
                </a:cubicBezTo>
                <a:cubicBezTo>
                  <a:pt x="54092" y="1323657"/>
                  <a:pt x="61271" y="1335983"/>
                  <a:pt x="68501" y="1348033"/>
                </a:cubicBezTo>
                <a:cubicBezTo>
                  <a:pt x="101491" y="1403016"/>
                  <a:pt x="111558" y="1411012"/>
                  <a:pt x="153343" y="1461155"/>
                </a:cubicBezTo>
                <a:cubicBezTo>
                  <a:pt x="172695" y="1519215"/>
                  <a:pt x="151059" y="1465755"/>
                  <a:pt x="209903" y="1545996"/>
                </a:cubicBezTo>
                <a:cubicBezTo>
                  <a:pt x="230003" y="1573405"/>
                  <a:pt x="248977" y="1601692"/>
                  <a:pt x="266464" y="1630837"/>
                </a:cubicBezTo>
                <a:cubicBezTo>
                  <a:pt x="275891" y="1646548"/>
                  <a:pt x="283752" y="1663313"/>
                  <a:pt x="294745" y="1677971"/>
                </a:cubicBezTo>
                <a:cubicBezTo>
                  <a:pt x="302744" y="1688636"/>
                  <a:pt x="311932" y="1698857"/>
                  <a:pt x="323025" y="1706252"/>
                </a:cubicBezTo>
                <a:cubicBezTo>
                  <a:pt x="340564" y="1717945"/>
                  <a:pt x="360732" y="1725105"/>
                  <a:pt x="379586" y="1734532"/>
                </a:cubicBezTo>
                <a:cubicBezTo>
                  <a:pt x="389013" y="1743959"/>
                  <a:pt x="396774" y="1755417"/>
                  <a:pt x="407866" y="1762812"/>
                </a:cubicBezTo>
                <a:cubicBezTo>
                  <a:pt x="416134" y="1768324"/>
                  <a:pt x="427014" y="1768325"/>
                  <a:pt x="436147" y="1772239"/>
                </a:cubicBezTo>
                <a:cubicBezTo>
                  <a:pt x="449063" y="1777775"/>
                  <a:pt x="461570" y="1784268"/>
                  <a:pt x="473854" y="1791093"/>
                </a:cubicBezTo>
                <a:cubicBezTo>
                  <a:pt x="540638" y="1828195"/>
                  <a:pt x="497570" y="1811567"/>
                  <a:pt x="549268" y="1828800"/>
                </a:cubicBezTo>
                <a:cubicBezTo>
                  <a:pt x="566254" y="1845785"/>
                  <a:pt x="582864" y="1866092"/>
                  <a:pt x="605829" y="1875934"/>
                </a:cubicBezTo>
                <a:cubicBezTo>
                  <a:pt x="617737" y="1881038"/>
                  <a:pt x="630967" y="1882219"/>
                  <a:pt x="643536" y="1885361"/>
                </a:cubicBezTo>
                <a:cubicBezTo>
                  <a:pt x="652963" y="1891645"/>
                  <a:pt x="661503" y="1899526"/>
                  <a:pt x="671817" y="1904214"/>
                </a:cubicBezTo>
                <a:cubicBezTo>
                  <a:pt x="810493" y="1967248"/>
                  <a:pt x="701790" y="1912433"/>
                  <a:pt x="775512" y="1941922"/>
                </a:cubicBezTo>
                <a:cubicBezTo>
                  <a:pt x="827381" y="1962669"/>
                  <a:pt x="844683" y="1969183"/>
                  <a:pt x="888633" y="1998483"/>
                </a:cubicBezTo>
                <a:cubicBezTo>
                  <a:pt x="907750" y="2011228"/>
                  <a:pt x="940056" y="2035622"/>
                  <a:pt x="954621" y="2055043"/>
                </a:cubicBezTo>
                <a:cubicBezTo>
                  <a:pt x="965614" y="2069701"/>
                  <a:pt x="969945" y="2089221"/>
                  <a:pt x="982901" y="2102177"/>
                </a:cubicBezTo>
                <a:cubicBezTo>
                  <a:pt x="989927" y="2109203"/>
                  <a:pt x="1001878" y="2108115"/>
                  <a:pt x="1011182" y="2111604"/>
                </a:cubicBezTo>
                <a:cubicBezTo>
                  <a:pt x="1101368" y="2145424"/>
                  <a:pt x="1022400" y="2118485"/>
                  <a:pt x="1086596" y="2139885"/>
                </a:cubicBezTo>
                <a:cubicBezTo>
                  <a:pt x="1094264" y="2162887"/>
                  <a:pt x="1096602" y="2178170"/>
                  <a:pt x="1114877" y="2196445"/>
                </a:cubicBezTo>
                <a:cubicBezTo>
                  <a:pt x="1122888" y="2204456"/>
                  <a:pt x="1133024" y="2210232"/>
                  <a:pt x="1143157" y="2215299"/>
                </a:cubicBezTo>
                <a:cubicBezTo>
                  <a:pt x="1152045" y="2219743"/>
                  <a:pt x="1162011" y="2221584"/>
                  <a:pt x="1171438" y="2224726"/>
                </a:cubicBezTo>
                <a:cubicBezTo>
                  <a:pt x="1180865" y="2234153"/>
                  <a:pt x="1192323" y="2241914"/>
                  <a:pt x="1199718" y="2253006"/>
                </a:cubicBezTo>
                <a:cubicBezTo>
                  <a:pt x="1205230" y="2261274"/>
                  <a:pt x="1202937" y="2273528"/>
                  <a:pt x="1209145" y="2281287"/>
                </a:cubicBezTo>
                <a:cubicBezTo>
                  <a:pt x="1216222" y="2290134"/>
                  <a:pt x="1227292" y="2295073"/>
                  <a:pt x="1237425" y="2300140"/>
                </a:cubicBezTo>
                <a:cubicBezTo>
                  <a:pt x="1246313" y="2304584"/>
                  <a:pt x="1258680" y="2302541"/>
                  <a:pt x="1265706" y="2309567"/>
                </a:cubicBezTo>
                <a:lnTo>
                  <a:pt x="1265706" y="23378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661025" y="962025"/>
            <a:ext cx="3398838" cy="2654300"/>
          </a:xfrm>
          <a:custGeom>
            <a:avLst/>
            <a:gdLst>
              <a:gd name="connsiteX0" fmla="*/ 343098 w 3397383"/>
              <a:gd name="connsiteY0" fmla="*/ 1480008 h 2654586"/>
              <a:gd name="connsiteX1" fmla="*/ 258257 w 3397383"/>
              <a:gd name="connsiteY1" fmla="*/ 1527142 h 2654586"/>
              <a:gd name="connsiteX2" fmla="*/ 201696 w 3397383"/>
              <a:gd name="connsiteY2" fmla="*/ 1602557 h 2654586"/>
              <a:gd name="connsiteX3" fmla="*/ 173416 w 3397383"/>
              <a:gd name="connsiteY3" fmla="*/ 1630837 h 2654586"/>
              <a:gd name="connsiteX4" fmla="*/ 145135 w 3397383"/>
              <a:gd name="connsiteY4" fmla="*/ 1687398 h 2654586"/>
              <a:gd name="connsiteX5" fmla="*/ 126282 w 3397383"/>
              <a:gd name="connsiteY5" fmla="*/ 1715678 h 2654586"/>
              <a:gd name="connsiteX6" fmla="*/ 69721 w 3397383"/>
              <a:gd name="connsiteY6" fmla="*/ 1781666 h 2654586"/>
              <a:gd name="connsiteX7" fmla="*/ 60294 w 3397383"/>
              <a:gd name="connsiteY7" fmla="*/ 1838227 h 2654586"/>
              <a:gd name="connsiteX8" fmla="*/ 41440 w 3397383"/>
              <a:gd name="connsiteY8" fmla="*/ 1866507 h 2654586"/>
              <a:gd name="connsiteX9" fmla="*/ 32014 w 3397383"/>
              <a:gd name="connsiteY9" fmla="*/ 1913641 h 2654586"/>
              <a:gd name="connsiteX10" fmla="*/ 3733 w 3397383"/>
              <a:gd name="connsiteY10" fmla="*/ 2026763 h 2654586"/>
              <a:gd name="connsiteX11" fmla="*/ 22587 w 3397383"/>
              <a:gd name="connsiteY11" fmla="*/ 2309567 h 2654586"/>
              <a:gd name="connsiteX12" fmla="*/ 50867 w 3397383"/>
              <a:gd name="connsiteY12" fmla="*/ 2337847 h 2654586"/>
              <a:gd name="connsiteX13" fmla="*/ 60294 w 3397383"/>
              <a:gd name="connsiteY13" fmla="*/ 2366128 h 2654586"/>
              <a:gd name="connsiteX14" fmla="*/ 116855 w 3397383"/>
              <a:gd name="connsiteY14" fmla="*/ 2422689 h 2654586"/>
              <a:gd name="connsiteX15" fmla="*/ 145135 w 3397383"/>
              <a:gd name="connsiteY15" fmla="*/ 2432115 h 2654586"/>
              <a:gd name="connsiteX16" fmla="*/ 192269 w 3397383"/>
              <a:gd name="connsiteY16" fmla="*/ 2450969 h 2654586"/>
              <a:gd name="connsiteX17" fmla="*/ 277111 w 3397383"/>
              <a:gd name="connsiteY17" fmla="*/ 2479250 h 2654586"/>
              <a:gd name="connsiteX18" fmla="*/ 361952 w 3397383"/>
              <a:gd name="connsiteY18" fmla="*/ 2516957 h 2654586"/>
              <a:gd name="connsiteX19" fmla="*/ 390232 w 3397383"/>
              <a:gd name="connsiteY19" fmla="*/ 2535810 h 2654586"/>
              <a:gd name="connsiteX20" fmla="*/ 503354 w 3397383"/>
              <a:gd name="connsiteY20" fmla="*/ 2573518 h 2654586"/>
              <a:gd name="connsiteX21" fmla="*/ 559915 w 3397383"/>
              <a:gd name="connsiteY21" fmla="*/ 2592371 h 2654586"/>
              <a:gd name="connsiteX22" fmla="*/ 616476 w 3397383"/>
              <a:gd name="connsiteY22" fmla="*/ 2601798 h 2654586"/>
              <a:gd name="connsiteX23" fmla="*/ 710744 w 3397383"/>
              <a:gd name="connsiteY23" fmla="*/ 2630078 h 2654586"/>
              <a:gd name="connsiteX24" fmla="*/ 786158 w 3397383"/>
              <a:gd name="connsiteY24" fmla="*/ 2648932 h 2654586"/>
              <a:gd name="connsiteX25" fmla="*/ 870999 w 3397383"/>
              <a:gd name="connsiteY25" fmla="*/ 2639505 h 2654586"/>
              <a:gd name="connsiteX26" fmla="*/ 936987 w 3397383"/>
              <a:gd name="connsiteY26" fmla="*/ 2554664 h 2654586"/>
              <a:gd name="connsiteX27" fmla="*/ 993548 w 3397383"/>
              <a:gd name="connsiteY27" fmla="*/ 2498103 h 2654586"/>
              <a:gd name="connsiteX28" fmla="*/ 1219791 w 3397383"/>
              <a:gd name="connsiteY28" fmla="*/ 2347274 h 2654586"/>
              <a:gd name="connsiteX29" fmla="*/ 1361193 w 3397383"/>
              <a:gd name="connsiteY29" fmla="*/ 2318994 h 2654586"/>
              <a:gd name="connsiteX30" fmla="*/ 1889094 w 3397383"/>
              <a:gd name="connsiteY30" fmla="*/ 2337847 h 2654586"/>
              <a:gd name="connsiteX31" fmla="*/ 2030496 w 3397383"/>
              <a:gd name="connsiteY31" fmla="*/ 2347274 h 2654586"/>
              <a:gd name="connsiteX32" fmla="*/ 2181325 w 3397383"/>
              <a:gd name="connsiteY32" fmla="*/ 2422689 h 2654586"/>
              <a:gd name="connsiteX33" fmla="*/ 2200179 w 3397383"/>
              <a:gd name="connsiteY33" fmla="*/ 2450969 h 2654586"/>
              <a:gd name="connsiteX34" fmla="*/ 2285020 w 3397383"/>
              <a:gd name="connsiteY34" fmla="*/ 2460396 h 2654586"/>
              <a:gd name="connsiteX35" fmla="*/ 2709226 w 3397383"/>
              <a:gd name="connsiteY35" fmla="*/ 2441542 h 2654586"/>
              <a:gd name="connsiteX36" fmla="*/ 2746933 w 3397383"/>
              <a:gd name="connsiteY36" fmla="*/ 2413262 h 2654586"/>
              <a:gd name="connsiteX37" fmla="*/ 2775214 w 3397383"/>
              <a:gd name="connsiteY37" fmla="*/ 2403835 h 2654586"/>
              <a:gd name="connsiteX38" fmla="*/ 2803494 w 3397383"/>
              <a:gd name="connsiteY38" fmla="*/ 2384981 h 2654586"/>
              <a:gd name="connsiteX39" fmla="*/ 2916616 w 3397383"/>
              <a:gd name="connsiteY39" fmla="*/ 2356701 h 2654586"/>
              <a:gd name="connsiteX40" fmla="*/ 3029737 w 3397383"/>
              <a:gd name="connsiteY40" fmla="*/ 2215299 h 2654586"/>
              <a:gd name="connsiteX41" fmla="*/ 3199420 w 3397383"/>
              <a:gd name="connsiteY41" fmla="*/ 2073897 h 2654586"/>
              <a:gd name="connsiteX42" fmla="*/ 3218273 w 3397383"/>
              <a:gd name="connsiteY42" fmla="*/ 2045617 h 2654586"/>
              <a:gd name="connsiteX43" fmla="*/ 3246554 w 3397383"/>
              <a:gd name="connsiteY43" fmla="*/ 2036190 h 2654586"/>
              <a:gd name="connsiteX44" fmla="*/ 3284261 w 3397383"/>
              <a:gd name="connsiteY44" fmla="*/ 2017336 h 2654586"/>
              <a:gd name="connsiteX45" fmla="*/ 3359676 w 3397383"/>
              <a:gd name="connsiteY45" fmla="*/ 1979629 h 2654586"/>
              <a:gd name="connsiteX46" fmla="*/ 3369102 w 3397383"/>
              <a:gd name="connsiteY46" fmla="*/ 1951348 h 2654586"/>
              <a:gd name="connsiteX47" fmla="*/ 3387956 w 3397383"/>
              <a:gd name="connsiteY47" fmla="*/ 1923068 h 2654586"/>
              <a:gd name="connsiteX48" fmla="*/ 3397383 w 3397383"/>
              <a:gd name="connsiteY48" fmla="*/ 1866507 h 2654586"/>
              <a:gd name="connsiteX49" fmla="*/ 3369102 w 3397383"/>
              <a:gd name="connsiteY49" fmla="*/ 1480008 h 2654586"/>
              <a:gd name="connsiteX50" fmla="*/ 3340822 w 3397383"/>
              <a:gd name="connsiteY50" fmla="*/ 1423447 h 2654586"/>
              <a:gd name="connsiteX51" fmla="*/ 3293688 w 3397383"/>
              <a:gd name="connsiteY51" fmla="*/ 1300899 h 2654586"/>
              <a:gd name="connsiteX52" fmla="*/ 3227700 w 3397383"/>
              <a:gd name="connsiteY52" fmla="*/ 1027522 h 2654586"/>
              <a:gd name="connsiteX53" fmla="*/ 3180566 w 3397383"/>
              <a:gd name="connsiteY53" fmla="*/ 961534 h 2654586"/>
              <a:gd name="connsiteX54" fmla="*/ 3124005 w 3397383"/>
              <a:gd name="connsiteY54" fmla="*/ 820132 h 2654586"/>
              <a:gd name="connsiteX55" fmla="*/ 3086298 w 3397383"/>
              <a:gd name="connsiteY55" fmla="*/ 707010 h 2654586"/>
              <a:gd name="connsiteX56" fmla="*/ 2916616 w 3397383"/>
              <a:gd name="connsiteY56" fmla="*/ 452487 h 2654586"/>
              <a:gd name="connsiteX57" fmla="*/ 2784640 w 3397383"/>
              <a:gd name="connsiteY57" fmla="*/ 292231 h 2654586"/>
              <a:gd name="connsiteX58" fmla="*/ 2662092 w 3397383"/>
              <a:gd name="connsiteY58" fmla="*/ 226243 h 2654586"/>
              <a:gd name="connsiteX59" fmla="*/ 2445276 w 3397383"/>
              <a:gd name="connsiteY59" fmla="*/ 169682 h 2654586"/>
              <a:gd name="connsiteX60" fmla="*/ 2379288 w 3397383"/>
              <a:gd name="connsiteY60" fmla="*/ 141402 h 2654586"/>
              <a:gd name="connsiteX61" fmla="*/ 2237886 w 3397383"/>
              <a:gd name="connsiteY61" fmla="*/ 94268 h 2654586"/>
              <a:gd name="connsiteX62" fmla="*/ 2105911 w 3397383"/>
              <a:gd name="connsiteY62" fmla="*/ 28280 h 2654586"/>
              <a:gd name="connsiteX63" fmla="*/ 1926801 w 3397383"/>
              <a:gd name="connsiteY63" fmla="*/ 0 h 2654586"/>
              <a:gd name="connsiteX64" fmla="*/ 1681704 w 3397383"/>
              <a:gd name="connsiteY64" fmla="*/ 56561 h 2654586"/>
              <a:gd name="connsiteX65" fmla="*/ 1587436 w 3397383"/>
              <a:gd name="connsiteY65" fmla="*/ 141402 h 2654586"/>
              <a:gd name="connsiteX66" fmla="*/ 1483742 w 3397383"/>
              <a:gd name="connsiteY66" fmla="*/ 282804 h 2654586"/>
              <a:gd name="connsiteX67" fmla="*/ 1446034 w 3397383"/>
              <a:gd name="connsiteY67" fmla="*/ 329938 h 2654586"/>
              <a:gd name="connsiteX68" fmla="*/ 1389473 w 3397383"/>
              <a:gd name="connsiteY68" fmla="*/ 386499 h 2654586"/>
              <a:gd name="connsiteX69" fmla="*/ 1229218 w 3397383"/>
              <a:gd name="connsiteY69" fmla="*/ 480767 h 2654586"/>
              <a:gd name="connsiteX70" fmla="*/ 1078389 w 3397383"/>
              <a:gd name="connsiteY70" fmla="*/ 584462 h 2654586"/>
              <a:gd name="connsiteX71" fmla="*/ 1021828 w 3397383"/>
              <a:gd name="connsiteY71" fmla="*/ 612742 h 2654586"/>
              <a:gd name="connsiteX72" fmla="*/ 861572 w 3397383"/>
              <a:gd name="connsiteY72" fmla="*/ 725864 h 2654586"/>
              <a:gd name="connsiteX73" fmla="*/ 833292 w 3397383"/>
              <a:gd name="connsiteY73" fmla="*/ 754144 h 2654586"/>
              <a:gd name="connsiteX74" fmla="*/ 767304 w 3397383"/>
              <a:gd name="connsiteY74" fmla="*/ 791852 h 2654586"/>
              <a:gd name="connsiteX75" fmla="*/ 720170 w 3397383"/>
              <a:gd name="connsiteY75" fmla="*/ 867266 h 2654586"/>
              <a:gd name="connsiteX76" fmla="*/ 682463 w 3397383"/>
              <a:gd name="connsiteY76" fmla="*/ 904973 h 2654586"/>
              <a:gd name="connsiteX77" fmla="*/ 597622 w 3397383"/>
              <a:gd name="connsiteY77" fmla="*/ 1008668 h 2654586"/>
              <a:gd name="connsiteX78" fmla="*/ 578768 w 3397383"/>
              <a:gd name="connsiteY78" fmla="*/ 1036948 h 2654586"/>
              <a:gd name="connsiteX79" fmla="*/ 550488 w 3397383"/>
              <a:gd name="connsiteY79" fmla="*/ 1102936 h 2654586"/>
              <a:gd name="connsiteX80" fmla="*/ 541061 w 3397383"/>
              <a:gd name="connsiteY80" fmla="*/ 1131217 h 2654586"/>
              <a:gd name="connsiteX81" fmla="*/ 512781 w 3397383"/>
              <a:gd name="connsiteY81" fmla="*/ 1178351 h 2654586"/>
              <a:gd name="connsiteX82" fmla="*/ 465647 w 3397383"/>
              <a:gd name="connsiteY82" fmla="*/ 1263192 h 2654586"/>
              <a:gd name="connsiteX83" fmla="*/ 427939 w 3397383"/>
              <a:gd name="connsiteY83" fmla="*/ 1300899 h 2654586"/>
              <a:gd name="connsiteX84" fmla="*/ 399659 w 3397383"/>
              <a:gd name="connsiteY84" fmla="*/ 1357460 h 2654586"/>
              <a:gd name="connsiteX85" fmla="*/ 352525 w 3397383"/>
              <a:gd name="connsiteY85" fmla="*/ 1414021 h 2654586"/>
              <a:gd name="connsiteX86" fmla="*/ 324245 w 3397383"/>
              <a:gd name="connsiteY86" fmla="*/ 1470581 h 2654586"/>
              <a:gd name="connsiteX87" fmla="*/ 343098 w 3397383"/>
              <a:gd name="connsiteY87" fmla="*/ 1480008 h 2654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397383" h="2654586">
                <a:moveTo>
                  <a:pt x="343098" y="1480008"/>
                </a:moveTo>
                <a:cubicBezTo>
                  <a:pt x="332100" y="1489435"/>
                  <a:pt x="285175" y="1509196"/>
                  <a:pt x="258257" y="1527142"/>
                </a:cubicBezTo>
                <a:cubicBezTo>
                  <a:pt x="224858" y="1549408"/>
                  <a:pt x="226066" y="1570064"/>
                  <a:pt x="201696" y="1602557"/>
                </a:cubicBezTo>
                <a:cubicBezTo>
                  <a:pt x="193697" y="1613222"/>
                  <a:pt x="181950" y="1620596"/>
                  <a:pt x="173416" y="1630837"/>
                </a:cubicBezTo>
                <a:cubicBezTo>
                  <a:pt x="139647" y="1671360"/>
                  <a:pt x="166392" y="1644884"/>
                  <a:pt x="145135" y="1687398"/>
                </a:cubicBezTo>
                <a:cubicBezTo>
                  <a:pt x="140068" y="1697531"/>
                  <a:pt x="132867" y="1706459"/>
                  <a:pt x="126282" y="1715678"/>
                </a:cubicBezTo>
                <a:cubicBezTo>
                  <a:pt x="96049" y="1758004"/>
                  <a:pt x="103980" y="1747407"/>
                  <a:pt x="69721" y="1781666"/>
                </a:cubicBezTo>
                <a:cubicBezTo>
                  <a:pt x="66579" y="1800520"/>
                  <a:pt x="66338" y="1820094"/>
                  <a:pt x="60294" y="1838227"/>
                </a:cubicBezTo>
                <a:cubicBezTo>
                  <a:pt x="56711" y="1848975"/>
                  <a:pt x="45418" y="1855899"/>
                  <a:pt x="41440" y="1866507"/>
                </a:cubicBezTo>
                <a:cubicBezTo>
                  <a:pt x="35814" y="1881509"/>
                  <a:pt x="36230" y="1898183"/>
                  <a:pt x="32014" y="1913641"/>
                </a:cubicBezTo>
                <a:cubicBezTo>
                  <a:pt x="0" y="2031027"/>
                  <a:pt x="23271" y="1909539"/>
                  <a:pt x="3733" y="2026763"/>
                </a:cubicBezTo>
                <a:cubicBezTo>
                  <a:pt x="10018" y="2121031"/>
                  <a:pt x="8434" y="2216156"/>
                  <a:pt x="22587" y="2309567"/>
                </a:cubicBezTo>
                <a:cubicBezTo>
                  <a:pt x="24584" y="2322748"/>
                  <a:pt x="43472" y="2326755"/>
                  <a:pt x="50867" y="2337847"/>
                </a:cubicBezTo>
                <a:cubicBezTo>
                  <a:pt x="56379" y="2346115"/>
                  <a:pt x="54193" y="2358284"/>
                  <a:pt x="60294" y="2366128"/>
                </a:cubicBezTo>
                <a:cubicBezTo>
                  <a:pt x="76664" y="2387175"/>
                  <a:pt x="91560" y="2414258"/>
                  <a:pt x="116855" y="2422689"/>
                </a:cubicBezTo>
                <a:cubicBezTo>
                  <a:pt x="126282" y="2425831"/>
                  <a:pt x="135831" y="2428626"/>
                  <a:pt x="145135" y="2432115"/>
                </a:cubicBezTo>
                <a:cubicBezTo>
                  <a:pt x="160979" y="2438057"/>
                  <a:pt x="176216" y="2445618"/>
                  <a:pt x="192269" y="2450969"/>
                </a:cubicBezTo>
                <a:cubicBezTo>
                  <a:pt x="314048" y="2491562"/>
                  <a:pt x="129587" y="2420239"/>
                  <a:pt x="277111" y="2479250"/>
                </a:cubicBezTo>
                <a:cubicBezTo>
                  <a:pt x="331061" y="2533200"/>
                  <a:pt x="274814" y="2487911"/>
                  <a:pt x="361952" y="2516957"/>
                </a:cubicBezTo>
                <a:cubicBezTo>
                  <a:pt x="372700" y="2520540"/>
                  <a:pt x="379713" y="2531602"/>
                  <a:pt x="390232" y="2535810"/>
                </a:cubicBezTo>
                <a:cubicBezTo>
                  <a:pt x="427136" y="2550572"/>
                  <a:pt x="465647" y="2560949"/>
                  <a:pt x="503354" y="2573518"/>
                </a:cubicBezTo>
                <a:cubicBezTo>
                  <a:pt x="522208" y="2579803"/>
                  <a:pt x="540312" y="2589104"/>
                  <a:pt x="559915" y="2592371"/>
                </a:cubicBezTo>
                <a:cubicBezTo>
                  <a:pt x="578769" y="2595513"/>
                  <a:pt x="597852" y="2597500"/>
                  <a:pt x="616476" y="2601798"/>
                </a:cubicBezTo>
                <a:cubicBezTo>
                  <a:pt x="759229" y="2634742"/>
                  <a:pt x="631565" y="2608484"/>
                  <a:pt x="710744" y="2630078"/>
                </a:cubicBezTo>
                <a:cubicBezTo>
                  <a:pt x="735743" y="2636896"/>
                  <a:pt x="761020" y="2642647"/>
                  <a:pt x="786158" y="2648932"/>
                </a:cubicBezTo>
                <a:cubicBezTo>
                  <a:pt x="814438" y="2645790"/>
                  <a:pt x="846870" y="2654586"/>
                  <a:pt x="870999" y="2639505"/>
                </a:cubicBezTo>
                <a:cubicBezTo>
                  <a:pt x="901381" y="2620517"/>
                  <a:pt x="913522" y="2581738"/>
                  <a:pt x="936987" y="2554664"/>
                </a:cubicBezTo>
                <a:cubicBezTo>
                  <a:pt x="954450" y="2534515"/>
                  <a:pt x="972992" y="2515084"/>
                  <a:pt x="993548" y="2498103"/>
                </a:cubicBezTo>
                <a:cubicBezTo>
                  <a:pt x="1051785" y="2449994"/>
                  <a:pt x="1135063" y="2370382"/>
                  <a:pt x="1219791" y="2347274"/>
                </a:cubicBezTo>
                <a:cubicBezTo>
                  <a:pt x="1266165" y="2334627"/>
                  <a:pt x="1314059" y="2328421"/>
                  <a:pt x="1361193" y="2318994"/>
                </a:cubicBezTo>
                <a:lnTo>
                  <a:pt x="1889094" y="2337847"/>
                </a:lnTo>
                <a:cubicBezTo>
                  <a:pt x="1936291" y="2339841"/>
                  <a:pt x="1984382" y="2337026"/>
                  <a:pt x="2030496" y="2347274"/>
                </a:cubicBezTo>
                <a:cubicBezTo>
                  <a:pt x="2067397" y="2355474"/>
                  <a:pt x="2145833" y="2387197"/>
                  <a:pt x="2181325" y="2422689"/>
                </a:cubicBezTo>
                <a:cubicBezTo>
                  <a:pt x="2189336" y="2430700"/>
                  <a:pt x="2189532" y="2447097"/>
                  <a:pt x="2200179" y="2450969"/>
                </a:cubicBezTo>
                <a:cubicBezTo>
                  <a:pt x="2226920" y="2460693"/>
                  <a:pt x="2256740" y="2457254"/>
                  <a:pt x="2285020" y="2460396"/>
                </a:cubicBezTo>
                <a:cubicBezTo>
                  <a:pt x="2426422" y="2454111"/>
                  <a:pt x="2568416" y="2455910"/>
                  <a:pt x="2709226" y="2441542"/>
                </a:cubicBezTo>
                <a:cubicBezTo>
                  <a:pt x="2724856" y="2439947"/>
                  <a:pt x="2733292" y="2421057"/>
                  <a:pt x="2746933" y="2413262"/>
                </a:cubicBezTo>
                <a:cubicBezTo>
                  <a:pt x="2755561" y="2408332"/>
                  <a:pt x="2765787" y="2406977"/>
                  <a:pt x="2775214" y="2403835"/>
                </a:cubicBezTo>
                <a:cubicBezTo>
                  <a:pt x="2784641" y="2397550"/>
                  <a:pt x="2792746" y="2388564"/>
                  <a:pt x="2803494" y="2384981"/>
                </a:cubicBezTo>
                <a:cubicBezTo>
                  <a:pt x="2840367" y="2372690"/>
                  <a:pt x="2883287" y="2376698"/>
                  <a:pt x="2916616" y="2356701"/>
                </a:cubicBezTo>
                <a:cubicBezTo>
                  <a:pt x="2996321" y="2308878"/>
                  <a:pt x="2977487" y="2271033"/>
                  <a:pt x="3029737" y="2215299"/>
                </a:cubicBezTo>
                <a:cubicBezTo>
                  <a:pt x="3098119" y="2142358"/>
                  <a:pt x="3127428" y="2125320"/>
                  <a:pt x="3199420" y="2073897"/>
                </a:cubicBezTo>
                <a:cubicBezTo>
                  <a:pt x="3205704" y="2064470"/>
                  <a:pt x="3209426" y="2052694"/>
                  <a:pt x="3218273" y="2045617"/>
                </a:cubicBezTo>
                <a:cubicBezTo>
                  <a:pt x="3226032" y="2039409"/>
                  <a:pt x="3237421" y="2040104"/>
                  <a:pt x="3246554" y="2036190"/>
                </a:cubicBezTo>
                <a:cubicBezTo>
                  <a:pt x="3259470" y="2030654"/>
                  <a:pt x="3271977" y="2024161"/>
                  <a:pt x="3284261" y="2017336"/>
                </a:cubicBezTo>
                <a:cubicBezTo>
                  <a:pt x="3351044" y="1980234"/>
                  <a:pt x="3307978" y="1996862"/>
                  <a:pt x="3359676" y="1979629"/>
                </a:cubicBezTo>
                <a:cubicBezTo>
                  <a:pt x="3362818" y="1970202"/>
                  <a:pt x="3364658" y="1960236"/>
                  <a:pt x="3369102" y="1951348"/>
                </a:cubicBezTo>
                <a:cubicBezTo>
                  <a:pt x="3374169" y="1941214"/>
                  <a:pt x="3384373" y="1933816"/>
                  <a:pt x="3387956" y="1923068"/>
                </a:cubicBezTo>
                <a:cubicBezTo>
                  <a:pt x="3394000" y="1904935"/>
                  <a:pt x="3394241" y="1885361"/>
                  <a:pt x="3397383" y="1866507"/>
                </a:cubicBezTo>
                <a:cubicBezTo>
                  <a:pt x="3387956" y="1737674"/>
                  <a:pt x="3385460" y="1608146"/>
                  <a:pt x="3369102" y="1480008"/>
                </a:cubicBezTo>
                <a:cubicBezTo>
                  <a:pt x="3366433" y="1459099"/>
                  <a:pt x="3349002" y="1442874"/>
                  <a:pt x="3340822" y="1423447"/>
                </a:cubicBezTo>
                <a:cubicBezTo>
                  <a:pt x="3323838" y="1383110"/>
                  <a:pt x="3309399" y="1341748"/>
                  <a:pt x="3293688" y="1300899"/>
                </a:cubicBezTo>
                <a:cubicBezTo>
                  <a:pt x="3280292" y="1220522"/>
                  <a:pt x="3256613" y="1068001"/>
                  <a:pt x="3227700" y="1027522"/>
                </a:cubicBezTo>
                <a:lnTo>
                  <a:pt x="3180566" y="961534"/>
                </a:lnTo>
                <a:cubicBezTo>
                  <a:pt x="3159942" y="858415"/>
                  <a:pt x="3187749" y="975950"/>
                  <a:pt x="3124005" y="820132"/>
                </a:cubicBezTo>
                <a:cubicBezTo>
                  <a:pt x="3108956" y="783344"/>
                  <a:pt x="3100704" y="744054"/>
                  <a:pt x="3086298" y="707010"/>
                </a:cubicBezTo>
                <a:cubicBezTo>
                  <a:pt x="3054395" y="624974"/>
                  <a:pt x="2944688" y="486574"/>
                  <a:pt x="2916616" y="452487"/>
                </a:cubicBezTo>
                <a:cubicBezTo>
                  <a:pt x="2872624" y="399068"/>
                  <a:pt x="2845570" y="325040"/>
                  <a:pt x="2784640" y="292231"/>
                </a:cubicBezTo>
                <a:cubicBezTo>
                  <a:pt x="2743791" y="270235"/>
                  <a:pt x="2705729" y="242001"/>
                  <a:pt x="2662092" y="226243"/>
                </a:cubicBezTo>
                <a:cubicBezTo>
                  <a:pt x="2591841" y="200875"/>
                  <a:pt x="2513928" y="199104"/>
                  <a:pt x="2445276" y="169682"/>
                </a:cubicBezTo>
                <a:cubicBezTo>
                  <a:pt x="2423280" y="160255"/>
                  <a:pt x="2401778" y="149580"/>
                  <a:pt x="2379288" y="141402"/>
                </a:cubicBezTo>
                <a:cubicBezTo>
                  <a:pt x="2332596" y="124423"/>
                  <a:pt x="2283794" y="113265"/>
                  <a:pt x="2237886" y="94268"/>
                </a:cubicBezTo>
                <a:cubicBezTo>
                  <a:pt x="2192439" y="75462"/>
                  <a:pt x="2152982" y="42544"/>
                  <a:pt x="2105911" y="28280"/>
                </a:cubicBezTo>
                <a:cubicBezTo>
                  <a:pt x="2048066" y="10751"/>
                  <a:pt x="1986504" y="9427"/>
                  <a:pt x="1926801" y="0"/>
                </a:cubicBezTo>
                <a:cubicBezTo>
                  <a:pt x="1845102" y="18854"/>
                  <a:pt x="1759101" y="24312"/>
                  <a:pt x="1681704" y="56561"/>
                </a:cubicBezTo>
                <a:cubicBezTo>
                  <a:pt x="1642681" y="72821"/>
                  <a:pt x="1617329" y="111509"/>
                  <a:pt x="1587436" y="141402"/>
                </a:cubicBezTo>
                <a:cubicBezTo>
                  <a:pt x="1540320" y="188518"/>
                  <a:pt x="1523755" y="226785"/>
                  <a:pt x="1483742" y="282804"/>
                </a:cubicBezTo>
                <a:cubicBezTo>
                  <a:pt x="1472047" y="299177"/>
                  <a:pt x="1459569" y="315050"/>
                  <a:pt x="1446034" y="329938"/>
                </a:cubicBezTo>
                <a:cubicBezTo>
                  <a:pt x="1428098" y="349667"/>
                  <a:pt x="1411361" y="371273"/>
                  <a:pt x="1389473" y="386499"/>
                </a:cubicBezTo>
                <a:cubicBezTo>
                  <a:pt x="1338597" y="421891"/>
                  <a:pt x="1281504" y="447494"/>
                  <a:pt x="1229218" y="480767"/>
                </a:cubicBezTo>
                <a:cubicBezTo>
                  <a:pt x="1177745" y="513523"/>
                  <a:pt x="1129862" y="551706"/>
                  <a:pt x="1078389" y="584462"/>
                </a:cubicBezTo>
                <a:cubicBezTo>
                  <a:pt x="1060605" y="595779"/>
                  <a:pt x="1039903" y="601897"/>
                  <a:pt x="1021828" y="612742"/>
                </a:cubicBezTo>
                <a:cubicBezTo>
                  <a:pt x="979440" y="638175"/>
                  <a:pt x="900758" y="693803"/>
                  <a:pt x="861572" y="725864"/>
                </a:cubicBezTo>
                <a:cubicBezTo>
                  <a:pt x="851254" y="734306"/>
                  <a:pt x="844213" y="746499"/>
                  <a:pt x="833292" y="754144"/>
                </a:cubicBezTo>
                <a:cubicBezTo>
                  <a:pt x="812538" y="768672"/>
                  <a:pt x="789300" y="779283"/>
                  <a:pt x="767304" y="791852"/>
                </a:cubicBezTo>
                <a:cubicBezTo>
                  <a:pt x="764474" y="796568"/>
                  <a:pt x="729846" y="855977"/>
                  <a:pt x="720170" y="867266"/>
                </a:cubicBezTo>
                <a:cubicBezTo>
                  <a:pt x="708602" y="880762"/>
                  <a:pt x="694105" y="891540"/>
                  <a:pt x="682463" y="904973"/>
                </a:cubicBezTo>
                <a:cubicBezTo>
                  <a:pt x="653214" y="938722"/>
                  <a:pt x="622396" y="971509"/>
                  <a:pt x="597622" y="1008668"/>
                </a:cubicBezTo>
                <a:cubicBezTo>
                  <a:pt x="591337" y="1018095"/>
                  <a:pt x="583835" y="1026815"/>
                  <a:pt x="578768" y="1036948"/>
                </a:cubicBezTo>
                <a:cubicBezTo>
                  <a:pt x="568066" y="1058352"/>
                  <a:pt x="559376" y="1080717"/>
                  <a:pt x="550488" y="1102936"/>
                </a:cubicBezTo>
                <a:cubicBezTo>
                  <a:pt x="546798" y="1112162"/>
                  <a:pt x="545505" y="1122329"/>
                  <a:pt x="541061" y="1131217"/>
                </a:cubicBezTo>
                <a:cubicBezTo>
                  <a:pt x="532867" y="1147605"/>
                  <a:pt x="521679" y="1162334"/>
                  <a:pt x="512781" y="1178351"/>
                </a:cubicBezTo>
                <a:cubicBezTo>
                  <a:pt x="495392" y="1209650"/>
                  <a:pt x="488562" y="1233730"/>
                  <a:pt x="465647" y="1263192"/>
                </a:cubicBezTo>
                <a:cubicBezTo>
                  <a:pt x="454734" y="1277223"/>
                  <a:pt x="439507" y="1287403"/>
                  <a:pt x="427939" y="1300899"/>
                </a:cubicBezTo>
                <a:cubicBezTo>
                  <a:pt x="361199" y="1378761"/>
                  <a:pt x="449836" y="1282195"/>
                  <a:pt x="399659" y="1357460"/>
                </a:cubicBezTo>
                <a:cubicBezTo>
                  <a:pt x="357958" y="1420011"/>
                  <a:pt x="383371" y="1352330"/>
                  <a:pt x="352525" y="1414021"/>
                </a:cubicBezTo>
                <a:cubicBezTo>
                  <a:pt x="337192" y="1444687"/>
                  <a:pt x="351259" y="1443567"/>
                  <a:pt x="324245" y="1470581"/>
                </a:cubicBezTo>
                <a:cubicBezTo>
                  <a:pt x="322023" y="1472803"/>
                  <a:pt x="354096" y="1470581"/>
                  <a:pt x="343098" y="14800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5535613" y="3740150"/>
            <a:ext cx="3413125" cy="2622550"/>
          </a:xfrm>
          <a:custGeom>
            <a:avLst/>
            <a:gdLst>
              <a:gd name="connsiteX0" fmla="*/ 337492 w 3413827"/>
              <a:gd name="connsiteY0" fmla="*/ 68476 h 2623140"/>
              <a:gd name="connsiteX1" fmla="*/ 252651 w 3413827"/>
              <a:gd name="connsiteY1" fmla="*/ 209878 h 2623140"/>
              <a:gd name="connsiteX2" fmla="*/ 224370 w 3413827"/>
              <a:gd name="connsiteY2" fmla="*/ 219305 h 2623140"/>
              <a:gd name="connsiteX3" fmla="*/ 158383 w 3413827"/>
              <a:gd name="connsiteY3" fmla="*/ 266439 h 2623140"/>
              <a:gd name="connsiteX4" fmla="*/ 130102 w 3413827"/>
              <a:gd name="connsiteY4" fmla="*/ 275866 h 2623140"/>
              <a:gd name="connsiteX5" fmla="*/ 92395 w 3413827"/>
              <a:gd name="connsiteY5" fmla="*/ 690645 h 2623140"/>
              <a:gd name="connsiteX6" fmla="*/ 177236 w 3413827"/>
              <a:gd name="connsiteY6" fmla="*/ 832047 h 2623140"/>
              <a:gd name="connsiteX7" fmla="*/ 205517 w 3413827"/>
              <a:gd name="connsiteY7" fmla="*/ 888608 h 2623140"/>
              <a:gd name="connsiteX8" fmla="*/ 214944 w 3413827"/>
              <a:gd name="connsiteY8" fmla="*/ 926315 h 2623140"/>
              <a:gd name="connsiteX9" fmla="*/ 290358 w 3413827"/>
              <a:gd name="connsiteY9" fmla="*/ 982876 h 2623140"/>
              <a:gd name="connsiteX10" fmla="*/ 403480 w 3413827"/>
              <a:gd name="connsiteY10" fmla="*/ 1256253 h 2623140"/>
              <a:gd name="connsiteX11" fmla="*/ 431760 w 3413827"/>
              <a:gd name="connsiteY11" fmla="*/ 1369375 h 2623140"/>
              <a:gd name="connsiteX12" fmla="*/ 610869 w 3413827"/>
              <a:gd name="connsiteY12" fmla="*/ 1887849 h 2623140"/>
              <a:gd name="connsiteX13" fmla="*/ 695711 w 3413827"/>
              <a:gd name="connsiteY13" fmla="*/ 1991544 h 2623140"/>
              <a:gd name="connsiteX14" fmla="*/ 1006795 w 3413827"/>
              <a:gd name="connsiteY14" fmla="*/ 2217787 h 2623140"/>
              <a:gd name="connsiteX15" fmla="*/ 1148197 w 3413827"/>
              <a:gd name="connsiteY15" fmla="*/ 2302628 h 2623140"/>
              <a:gd name="connsiteX16" fmla="*/ 1308453 w 3413827"/>
              <a:gd name="connsiteY16" fmla="*/ 2396896 h 2623140"/>
              <a:gd name="connsiteX17" fmla="*/ 1600684 w 3413827"/>
              <a:gd name="connsiteY17" fmla="*/ 2623140 h 2623140"/>
              <a:gd name="connsiteX18" fmla="*/ 1760939 w 3413827"/>
              <a:gd name="connsiteY18" fmla="*/ 2566579 h 2623140"/>
              <a:gd name="connsiteX19" fmla="*/ 1845781 w 3413827"/>
              <a:gd name="connsiteY19" fmla="*/ 2481738 h 2623140"/>
              <a:gd name="connsiteX20" fmla="*/ 1930622 w 3413827"/>
              <a:gd name="connsiteY20" fmla="*/ 2406323 h 2623140"/>
              <a:gd name="connsiteX21" fmla="*/ 1996609 w 3413827"/>
              <a:gd name="connsiteY21" fmla="*/ 2340336 h 2623140"/>
              <a:gd name="connsiteX22" fmla="*/ 2053170 w 3413827"/>
              <a:gd name="connsiteY22" fmla="*/ 2293202 h 2623140"/>
              <a:gd name="connsiteX23" fmla="*/ 2138012 w 3413827"/>
              <a:gd name="connsiteY23" fmla="*/ 2283775 h 2623140"/>
              <a:gd name="connsiteX24" fmla="*/ 2222853 w 3413827"/>
              <a:gd name="connsiteY24" fmla="*/ 2255494 h 2623140"/>
              <a:gd name="connsiteX25" fmla="*/ 2533937 w 3413827"/>
              <a:gd name="connsiteY25" fmla="*/ 2208360 h 2623140"/>
              <a:gd name="connsiteX26" fmla="*/ 2609352 w 3413827"/>
              <a:gd name="connsiteY26" fmla="*/ 2198934 h 2623140"/>
              <a:gd name="connsiteX27" fmla="*/ 2694193 w 3413827"/>
              <a:gd name="connsiteY27" fmla="*/ 2180080 h 2623140"/>
              <a:gd name="connsiteX28" fmla="*/ 2722473 w 3413827"/>
              <a:gd name="connsiteY28" fmla="*/ 2142373 h 2623140"/>
              <a:gd name="connsiteX29" fmla="*/ 2750754 w 3413827"/>
              <a:gd name="connsiteY29" fmla="*/ 2123519 h 2623140"/>
              <a:gd name="connsiteX30" fmla="*/ 2788461 w 3413827"/>
              <a:gd name="connsiteY30" fmla="*/ 2066958 h 2623140"/>
              <a:gd name="connsiteX31" fmla="*/ 2901583 w 3413827"/>
              <a:gd name="connsiteY31" fmla="*/ 1944410 h 2623140"/>
              <a:gd name="connsiteX32" fmla="*/ 2986424 w 3413827"/>
              <a:gd name="connsiteY32" fmla="*/ 1887849 h 2623140"/>
              <a:gd name="connsiteX33" fmla="*/ 3071265 w 3413827"/>
              <a:gd name="connsiteY33" fmla="*/ 1859569 h 2623140"/>
              <a:gd name="connsiteX34" fmla="*/ 3118399 w 3413827"/>
              <a:gd name="connsiteY34" fmla="*/ 1784154 h 2623140"/>
              <a:gd name="connsiteX35" fmla="*/ 3127826 w 3413827"/>
              <a:gd name="connsiteY35" fmla="*/ 1727593 h 2623140"/>
              <a:gd name="connsiteX36" fmla="*/ 3174960 w 3413827"/>
              <a:gd name="connsiteY36" fmla="*/ 1614472 h 2623140"/>
              <a:gd name="connsiteX37" fmla="*/ 3184387 w 3413827"/>
              <a:gd name="connsiteY37" fmla="*/ 1576765 h 2623140"/>
              <a:gd name="connsiteX38" fmla="*/ 3259801 w 3413827"/>
              <a:gd name="connsiteY38" fmla="*/ 1444789 h 2623140"/>
              <a:gd name="connsiteX39" fmla="*/ 3269228 w 3413827"/>
              <a:gd name="connsiteY39" fmla="*/ 1416509 h 2623140"/>
              <a:gd name="connsiteX40" fmla="*/ 3316362 w 3413827"/>
              <a:gd name="connsiteY40" fmla="*/ 1350521 h 2623140"/>
              <a:gd name="connsiteX41" fmla="*/ 3354069 w 3413827"/>
              <a:gd name="connsiteY41" fmla="*/ 1293960 h 2623140"/>
              <a:gd name="connsiteX42" fmla="*/ 3372923 w 3413827"/>
              <a:gd name="connsiteY42" fmla="*/ 1246826 h 2623140"/>
              <a:gd name="connsiteX43" fmla="*/ 3410630 w 3413827"/>
              <a:gd name="connsiteY43" fmla="*/ 1161985 h 2623140"/>
              <a:gd name="connsiteX44" fmla="*/ 3382350 w 3413827"/>
              <a:gd name="connsiteY44" fmla="*/ 898035 h 2623140"/>
              <a:gd name="connsiteX45" fmla="*/ 3354069 w 3413827"/>
              <a:gd name="connsiteY45" fmla="*/ 784913 h 2623140"/>
              <a:gd name="connsiteX46" fmla="*/ 3306935 w 3413827"/>
              <a:gd name="connsiteY46" fmla="*/ 652938 h 2623140"/>
              <a:gd name="connsiteX47" fmla="*/ 3278655 w 3413827"/>
              <a:gd name="connsiteY47" fmla="*/ 596377 h 2623140"/>
              <a:gd name="connsiteX48" fmla="*/ 3212667 w 3413827"/>
              <a:gd name="connsiteY48" fmla="*/ 473828 h 2623140"/>
              <a:gd name="connsiteX49" fmla="*/ 3127826 w 3413827"/>
              <a:gd name="connsiteY49" fmla="*/ 388987 h 2623140"/>
              <a:gd name="connsiteX50" fmla="*/ 2882729 w 3413827"/>
              <a:gd name="connsiteY50" fmla="*/ 332426 h 2623140"/>
              <a:gd name="connsiteX51" fmla="*/ 2684766 w 3413827"/>
              <a:gd name="connsiteY51" fmla="*/ 247585 h 2623140"/>
              <a:gd name="connsiteX52" fmla="*/ 2647059 w 3413827"/>
              <a:gd name="connsiteY52" fmla="*/ 228732 h 2623140"/>
              <a:gd name="connsiteX53" fmla="*/ 2571645 w 3413827"/>
              <a:gd name="connsiteY53" fmla="*/ 200451 h 2623140"/>
              <a:gd name="connsiteX54" fmla="*/ 2515084 w 3413827"/>
              <a:gd name="connsiteY54" fmla="*/ 162744 h 2623140"/>
              <a:gd name="connsiteX55" fmla="*/ 2345401 w 3413827"/>
              <a:gd name="connsiteY55" fmla="*/ 87329 h 2623140"/>
              <a:gd name="connsiteX56" fmla="*/ 2260560 w 3413827"/>
              <a:gd name="connsiteY56" fmla="*/ 77903 h 2623140"/>
              <a:gd name="connsiteX57" fmla="*/ 1940049 w 3413827"/>
              <a:gd name="connsiteY57" fmla="*/ 59049 h 2623140"/>
              <a:gd name="connsiteX58" fmla="*/ 1544123 w 3413827"/>
              <a:gd name="connsiteY58" fmla="*/ 77903 h 2623140"/>
              <a:gd name="connsiteX59" fmla="*/ 1468708 w 3413827"/>
              <a:gd name="connsiteY59" fmla="*/ 106183 h 2623140"/>
              <a:gd name="connsiteX60" fmla="*/ 1383867 w 3413827"/>
              <a:gd name="connsiteY60" fmla="*/ 134463 h 2623140"/>
              <a:gd name="connsiteX61" fmla="*/ 1355587 w 3413827"/>
              <a:gd name="connsiteY61" fmla="*/ 153317 h 2623140"/>
              <a:gd name="connsiteX62" fmla="*/ 978515 w 3413827"/>
              <a:gd name="connsiteY62" fmla="*/ 115610 h 2623140"/>
              <a:gd name="connsiteX63" fmla="*/ 903100 w 3413827"/>
              <a:gd name="connsiteY63" fmla="*/ 59049 h 2623140"/>
              <a:gd name="connsiteX64" fmla="*/ 865393 w 3413827"/>
              <a:gd name="connsiteY64" fmla="*/ 49622 h 2623140"/>
              <a:gd name="connsiteX65" fmla="*/ 648577 w 3413827"/>
              <a:gd name="connsiteY65" fmla="*/ 30769 h 2623140"/>
              <a:gd name="connsiteX66" fmla="*/ 563735 w 3413827"/>
              <a:gd name="connsiteY66" fmla="*/ 21342 h 2623140"/>
              <a:gd name="connsiteX67" fmla="*/ 526028 w 3413827"/>
              <a:gd name="connsiteY67" fmla="*/ 2488 h 2623140"/>
              <a:gd name="connsiteX68" fmla="*/ 394053 w 3413827"/>
              <a:gd name="connsiteY68" fmla="*/ 21342 h 2623140"/>
              <a:gd name="connsiteX69" fmla="*/ 384626 w 3413827"/>
              <a:gd name="connsiteY69" fmla="*/ 49622 h 2623140"/>
              <a:gd name="connsiteX70" fmla="*/ 337492 w 3413827"/>
              <a:gd name="connsiteY70" fmla="*/ 68476 h 262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413827" h="2623140">
                <a:moveTo>
                  <a:pt x="337492" y="68476"/>
                </a:moveTo>
                <a:cubicBezTo>
                  <a:pt x="315496" y="95185"/>
                  <a:pt x="319414" y="130977"/>
                  <a:pt x="252651" y="209878"/>
                </a:cubicBezTo>
                <a:cubicBezTo>
                  <a:pt x="246232" y="217464"/>
                  <a:pt x="233258" y="214861"/>
                  <a:pt x="224370" y="219305"/>
                </a:cubicBezTo>
                <a:cubicBezTo>
                  <a:pt x="195182" y="233899"/>
                  <a:pt x="188283" y="249353"/>
                  <a:pt x="158383" y="266439"/>
                </a:cubicBezTo>
                <a:cubicBezTo>
                  <a:pt x="149755" y="271369"/>
                  <a:pt x="139529" y="272724"/>
                  <a:pt x="130102" y="275866"/>
                </a:cubicBezTo>
                <a:cubicBezTo>
                  <a:pt x="0" y="405966"/>
                  <a:pt x="22768" y="355171"/>
                  <a:pt x="92395" y="690645"/>
                </a:cubicBezTo>
                <a:cubicBezTo>
                  <a:pt x="103565" y="744465"/>
                  <a:pt x="152654" y="782883"/>
                  <a:pt x="177236" y="832047"/>
                </a:cubicBezTo>
                <a:cubicBezTo>
                  <a:pt x="186663" y="850901"/>
                  <a:pt x="197688" y="869037"/>
                  <a:pt x="205517" y="888608"/>
                </a:cubicBezTo>
                <a:cubicBezTo>
                  <a:pt x="210329" y="900637"/>
                  <a:pt x="208516" y="915066"/>
                  <a:pt x="214944" y="926315"/>
                </a:cubicBezTo>
                <a:cubicBezTo>
                  <a:pt x="229287" y="951415"/>
                  <a:pt x="268755" y="969914"/>
                  <a:pt x="290358" y="982876"/>
                </a:cubicBezTo>
                <a:cubicBezTo>
                  <a:pt x="346894" y="1095949"/>
                  <a:pt x="350094" y="1096094"/>
                  <a:pt x="403480" y="1256253"/>
                </a:cubicBezTo>
                <a:cubicBezTo>
                  <a:pt x="415771" y="1293126"/>
                  <a:pt x="420793" y="1332087"/>
                  <a:pt x="431760" y="1369375"/>
                </a:cubicBezTo>
                <a:cubicBezTo>
                  <a:pt x="453892" y="1444624"/>
                  <a:pt x="539341" y="1767146"/>
                  <a:pt x="610869" y="1887849"/>
                </a:cubicBezTo>
                <a:cubicBezTo>
                  <a:pt x="633637" y="1926270"/>
                  <a:pt x="665835" y="1958348"/>
                  <a:pt x="695711" y="1991544"/>
                </a:cubicBezTo>
                <a:cubicBezTo>
                  <a:pt x="808057" y="2116372"/>
                  <a:pt x="825307" y="2106102"/>
                  <a:pt x="1006795" y="2217787"/>
                </a:cubicBezTo>
                <a:cubicBezTo>
                  <a:pt x="1053608" y="2246595"/>
                  <a:pt x="1100933" y="2274565"/>
                  <a:pt x="1148197" y="2302628"/>
                </a:cubicBezTo>
                <a:cubicBezTo>
                  <a:pt x="1201487" y="2334269"/>
                  <a:pt x="1266282" y="2351481"/>
                  <a:pt x="1308453" y="2396896"/>
                </a:cubicBezTo>
                <a:cubicBezTo>
                  <a:pt x="1475028" y="2576286"/>
                  <a:pt x="1378523" y="2499717"/>
                  <a:pt x="1600684" y="2623140"/>
                </a:cubicBezTo>
                <a:cubicBezTo>
                  <a:pt x="1654102" y="2604286"/>
                  <a:pt x="1711871" y="2594887"/>
                  <a:pt x="1760939" y="2566579"/>
                </a:cubicBezTo>
                <a:cubicBezTo>
                  <a:pt x="1795582" y="2546593"/>
                  <a:pt x="1816704" y="2509199"/>
                  <a:pt x="1845781" y="2481738"/>
                </a:cubicBezTo>
                <a:cubicBezTo>
                  <a:pt x="1873290" y="2455758"/>
                  <a:pt x="1903018" y="2432202"/>
                  <a:pt x="1930622" y="2406323"/>
                </a:cubicBezTo>
                <a:cubicBezTo>
                  <a:pt x="1953315" y="2385048"/>
                  <a:pt x="1973752" y="2361435"/>
                  <a:pt x="1996609" y="2340336"/>
                </a:cubicBezTo>
                <a:cubicBezTo>
                  <a:pt x="2014643" y="2323690"/>
                  <a:pt x="2030383" y="2302317"/>
                  <a:pt x="2053170" y="2293202"/>
                </a:cubicBezTo>
                <a:cubicBezTo>
                  <a:pt x="2079590" y="2282634"/>
                  <a:pt x="2109731" y="2286917"/>
                  <a:pt x="2138012" y="2283775"/>
                </a:cubicBezTo>
                <a:cubicBezTo>
                  <a:pt x="2166292" y="2274348"/>
                  <a:pt x="2193933" y="2262724"/>
                  <a:pt x="2222853" y="2255494"/>
                </a:cubicBezTo>
                <a:cubicBezTo>
                  <a:pt x="2291294" y="2238384"/>
                  <a:pt x="2498074" y="2213142"/>
                  <a:pt x="2533937" y="2208360"/>
                </a:cubicBezTo>
                <a:cubicBezTo>
                  <a:pt x="2559049" y="2205012"/>
                  <a:pt x="2584621" y="2204430"/>
                  <a:pt x="2609352" y="2198934"/>
                </a:cubicBezTo>
                <a:lnTo>
                  <a:pt x="2694193" y="2180080"/>
                </a:lnTo>
                <a:cubicBezTo>
                  <a:pt x="2703620" y="2167511"/>
                  <a:pt x="2711364" y="2153482"/>
                  <a:pt x="2722473" y="2142373"/>
                </a:cubicBezTo>
                <a:cubicBezTo>
                  <a:pt x="2730484" y="2134362"/>
                  <a:pt x="2743293" y="2132046"/>
                  <a:pt x="2750754" y="2123519"/>
                </a:cubicBezTo>
                <a:cubicBezTo>
                  <a:pt x="2765675" y="2106466"/>
                  <a:pt x="2775467" y="2085521"/>
                  <a:pt x="2788461" y="2066958"/>
                </a:cubicBezTo>
                <a:cubicBezTo>
                  <a:pt x="2817713" y="2025168"/>
                  <a:pt x="2864242" y="1969304"/>
                  <a:pt x="2901583" y="1944410"/>
                </a:cubicBezTo>
                <a:cubicBezTo>
                  <a:pt x="2929863" y="1925556"/>
                  <a:pt x="2956024" y="1903049"/>
                  <a:pt x="2986424" y="1887849"/>
                </a:cubicBezTo>
                <a:cubicBezTo>
                  <a:pt x="3013087" y="1874518"/>
                  <a:pt x="3071265" y="1859569"/>
                  <a:pt x="3071265" y="1859569"/>
                </a:cubicBezTo>
                <a:cubicBezTo>
                  <a:pt x="3086976" y="1834431"/>
                  <a:pt x="3113525" y="1813395"/>
                  <a:pt x="3118399" y="1784154"/>
                </a:cubicBezTo>
                <a:cubicBezTo>
                  <a:pt x="3121541" y="1765300"/>
                  <a:pt x="3121782" y="1745726"/>
                  <a:pt x="3127826" y="1727593"/>
                </a:cubicBezTo>
                <a:cubicBezTo>
                  <a:pt x="3140744" y="1688840"/>
                  <a:pt x="3165052" y="1654102"/>
                  <a:pt x="3174960" y="1614472"/>
                </a:cubicBezTo>
                <a:cubicBezTo>
                  <a:pt x="3178102" y="1601903"/>
                  <a:pt x="3179575" y="1588794"/>
                  <a:pt x="3184387" y="1576765"/>
                </a:cubicBezTo>
                <a:cubicBezTo>
                  <a:pt x="3209283" y="1514525"/>
                  <a:pt x="3224899" y="1508777"/>
                  <a:pt x="3259801" y="1444789"/>
                </a:cubicBezTo>
                <a:cubicBezTo>
                  <a:pt x="3264559" y="1436066"/>
                  <a:pt x="3264784" y="1425397"/>
                  <a:pt x="3269228" y="1416509"/>
                </a:cubicBezTo>
                <a:cubicBezTo>
                  <a:pt x="3276120" y="1402725"/>
                  <a:pt x="3309957" y="1359061"/>
                  <a:pt x="3316362" y="1350521"/>
                </a:cubicBezTo>
                <a:cubicBezTo>
                  <a:pt x="3341283" y="1275759"/>
                  <a:pt x="3303631" y="1374661"/>
                  <a:pt x="3354069" y="1293960"/>
                </a:cubicBezTo>
                <a:cubicBezTo>
                  <a:pt x="3363037" y="1279610"/>
                  <a:pt x="3365921" y="1262231"/>
                  <a:pt x="3372923" y="1246826"/>
                </a:cubicBezTo>
                <a:cubicBezTo>
                  <a:pt x="3413827" y="1156838"/>
                  <a:pt x="3390681" y="1221832"/>
                  <a:pt x="3410630" y="1161985"/>
                </a:cubicBezTo>
                <a:cubicBezTo>
                  <a:pt x="3401203" y="1074002"/>
                  <a:pt x="3395476" y="985543"/>
                  <a:pt x="3382350" y="898035"/>
                </a:cubicBezTo>
                <a:cubicBezTo>
                  <a:pt x="3376584" y="859597"/>
                  <a:pt x="3364472" y="822363"/>
                  <a:pt x="3354069" y="784913"/>
                </a:cubicBezTo>
                <a:cubicBezTo>
                  <a:pt x="3346543" y="757819"/>
                  <a:pt x="3315423" y="672744"/>
                  <a:pt x="3306935" y="652938"/>
                </a:cubicBezTo>
                <a:cubicBezTo>
                  <a:pt x="3298632" y="633563"/>
                  <a:pt x="3287488" y="615516"/>
                  <a:pt x="3278655" y="596377"/>
                </a:cubicBezTo>
                <a:cubicBezTo>
                  <a:pt x="3253729" y="542371"/>
                  <a:pt x="3252020" y="519235"/>
                  <a:pt x="3212667" y="473828"/>
                </a:cubicBezTo>
                <a:cubicBezTo>
                  <a:pt x="3186473" y="443605"/>
                  <a:pt x="3165768" y="401634"/>
                  <a:pt x="3127826" y="388987"/>
                </a:cubicBezTo>
                <a:cubicBezTo>
                  <a:pt x="3010464" y="349868"/>
                  <a:pt x="3090752" y="374032"/>
                  <a:pt x="2882729" y="332426"/>
                </a:cubicBezTo>
                <a:cubicBezTo>
                  <a:pt x="2816741" y="304146"/>
                  <a:pt x="2748979" y="279691"/>
                  <a:pt x="2684766" y="247585"/>
                </a:cubicBezTo>
                <a:cubicBezTo>
                  <a:pt x="2672197" y="241301"/>
                  <a:pt x="2660031" y="234137"/>
                  <a:pt x="2647059" y="228732"/>
                </a:cubicBezTo>
                <a:cubicBezTo>
                  <a:pt x="2622277" y="218406"/>
                  <a:pt x="2595658" y="212458"/>
                  <a:pt x="2571645" y="200451"/>
                </a:cubicBezTo>
                <a:cubicBezTo>
                  <a:pt x="2551378" y="190317"/>
                  <a:pt x="2534892" y="173748"/>
                  <a:pt x="2515084" y="162744"/>
                </a:cubicBezTo>
                <a:cubicBezTo>
                  <a:pt x="2481453" y="144060"/>
                  <a:pt x="2396105" y="97470"/>
                  <a:pt x="2345401" y="87329"/>
                </a:cubicBezTo>
                <a:cubicBezTo>
                  <a:pt x="2317499" y="81749"/>
                  <a:pt x="2288945" y="79883"/>
                  <a:pt x="2260560" y="77903"/>
                </a:cubicBezTo>
                <a:cubicBezTo>
                  <a:pt x="2153798" y="70455"/>
                  <a:pt x="2046886" y="65334"/>
                  <a:pt x="1940049" y="59049"/>
                </a:cubicBezTo>
                <a:cubicBezTo>
                  <a:pt x="1808074" y="65334"/>
                  <a:pt x="1675592" y="64756"/>
                  <a:pt x="1544123" y="77903"/>
                </a:cubicBezTo>
                <a:cubicBezTo>
                  <a:pt x="1517409" y="80574"/>
                  <a:pt x="1494025" y="97248"/>
                  <a:pt x="1468708" y="106183"/>
                </a:cubicBezTo>
                <a:cubicBezTo>
                  <a:pt x="1440597" y="116104"/>
                  <a:pt x="1412147" y="125036"/>
                  <a:pt x="1383867" y="134463"/>
                </a:cubicBezTo>
                <a:cubicBezTo>
                  <a:pt x="1374440" y="140748"/>
                  <a:pt x="1366899" y="152689"/>
                  <a:pt x="1355587" y="153317"/>
                </a:cubicBezTo>
                <a:cubicBezTo>
                  <a:pt x="1288650" y="157036"/>
                  <a:pt x="1004140" y="118685"/>
                  <a:pt x="978515" y="115610"/>
                </a:cubicBezTo>
                <a:cubicBezTo>
                  <a:pt x="973786" y="111827"/>
                  <a:pt x="919262" y="65976"/>
                  <a:pt x="903100" y="59049"/>
                </a:cubicBezTo>
                <a:cubicBezTo>
                  <a:pt x="891192" y="53945"/>
                  <a:pt x="878270" y="51053"/>
                  <a:pt x="865393" y="49622"/>
                </a:cubicBezTo>
                <a:cubicBezTo>
                  <a:pt x="793292" y="41611"/>
                  <a:pt x="720805" y="37540"/>
                  <a:pt x="648577" y="30769"/>
                </a:cubicBezTo>
                <a:cubicBezTo>
                  <a:pt x="620247" y="28113"/>
                  <a:pt x="592016" y="24484"/>
                  <a:pt x="563735" y="21342"/>
                </a:cubicBezTo>
                <a:cubicBezTo>
                  <a:pt x="551166" y="15057"/>
                  <a:pt x="540039" y="3566"/>
                  <a:pt x="526028" y="2488"/>
                </a:cubicBezTo>
                <a:cubicBezTo>
                  <a:pt x="493684" y="0"/>
                  <a:pt x="430561" y="14040"/>
                  <a:pt x="394053" y="21342"/>
                </a:cubicBezTo>
                <a:cubicBezTo>
                  <a:pt x="390911" y="30769"/>
                  <a:pt x="390833" y="41863"/>
                  <a:pt x="384626" y="49622"/>
                </a:cubicBezTo>
                <a:cubicBezTo>
                  <a:pt x="366754" y="71962"/>
                  <a:pt x="359488" y="41767"/>
                  <a:pt x="337492" y="684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79738" y="4324350"/>
            <a:ext cx="3048000" cy="2339975"/>
          </a:xfrm>
          <a:custGeom>
            <a:avLst/>
            <a:gdLst>
              <a:gd name="connsiteX0" fmla="*/ 1459711 w 3047461"/>
              <a:gd name="connsiteY0" fmla="*/ 12569 h 2340990"/>
              <a:gd name="connsiteX1" fmla="*/ 1487991 w 3047461"/>
              <a:gd name="connsiteY1" fmla="*/ 21996 h 2340990"/>
              <a:gd name="connsiteX2" fmla="*/ 1553979 w 3047461"/>
              <a:gd name="connsiteY2" fmla="*/ 50276 h 2340990"/>
              <a:gd name="connsiteX3" fmla="*/ 1610540 w 3047461"/>
              <a:gd name="connsiteY3" fmla="*/ 59703 h 2340990"/>
              <a:gd name="connsiteX4" fmla="*/ 1770795 w 3047461"/>
              <a:gd name="connsiteY4" fmla="*/ 87983 h 2340990"/>
              <a:gd name="connsiteX5" fmla="*/ 2006465 w 3047461"/>
              <a:gd name="connsiteY5" fmla="*/ 116264 h 2340990"/>
              <a:gd name="connsiteX6" fmla="*/ 2081880 w 3047461"/>
              <a:gd name="connsiteY6" fmla="*/ 144544 h 2340990"/>
              <a:gd name="connsiteX7" fmla="*/ 2421245 w 3047461"/>
              <a:gd name="connsiteY7" fmla="*/ 248239 h 2340990"/>
              <a:gd name="connsiteX8" fmla="*/ 2572074 w 3047461"/>
              <a:gd name="connsiteY8" fmla="*/ 389641 h 2340990"/>
              <a:gd name="connsiteX9" fmla="*/ 2628634 w 3047461"/>
              <a:gd name="connsiteY9" fmla="*/ 427348 h 2340990"/>
              <a:gd name="connsiteX10" fmla="*/ 2704049 w 3047461"/>
              <a:gd name="connsiteY10" fmla="*/ 512190 h 2340990"/>
              <a:gd name="connsiteX11" fmla="*/ 2713476 w 3047461"/>
              <a:gd name="connsiteY11" fmla="*/ 823274 h 2340990"/>
              <a:gd name="connsiteX12" fmla="*/ 2760610 w 3047461"/>
              <a:gd name="connsiteY12" fmla="*/ 926969 h 2340990"/>
              <a:gd name="connsiteX13" fmla="*/ 2788890 w 3047461"/>
              <a:gd name="connsiteY13" fmla="*/ 992957 h 2340990"/>
              <a:gd name="connsiteX14" fmla="*/ 2817171 w 3047461"/>
              <a:gd name="connsiteY14" fmla="*/ 1040091 h 2340990"/>
              <a:gd name="connsiteX15" fmla="*/ 2826597 w 3047461"/>
              <a:gd name="connsiteY15" fmla="*/ 1068371 h 2340990"/>
              <a:gd name="connsiteX16" fmla="*/ 2845451 w 3047461"/>
              <a:gd name="connsiteY16" fmla="*/ 1106078 h 2340990"/>
              <a:gd name="connsiteX17" fmla="*/ 2873731 w 3047461"/>
              <a:gd name="connsiteY17" fmla="*/ 1209773 h 2340990"/>
              <a:gd name="connsiteX18" fmla="*/ 2930292 w 3047461"/>
              <a:gd name="connsiteY18" fmla="*/ 1360602 h 2340990"/>
              <a:gd name="connsiteX19" fmla="*/ 2939719 w 3047461"/>
              <a:gd name="connsiteY19" fmla="*/ 1436016 h 2340990"/>
              <a:gd name="connsiteX20" fmla="*/ 2967999 w 3047461"/>
              <a:gd name="connsiteY20" fmla="*/ 1464297 h 2340990"/>
              <a:gd name="connsiteX21" fmla="*/ 3015133 w 3047461"/>
              <a:gd name="connsiteY21" fmla="*/ 1520858 h 2340990"/>
              <a:gd name="connsiteX22" fmla="*/ 3024560 w 3047461"/>
              <a:gd name="connsiteY22" fmla="*/ 1577418 h 2340990"/>
              <a:gd name="connsiteX23" fmla="*/ 3043414 w 3047461"/>
              <a:gd name="connsiteY23" fmla="*/ 1671686 h 2340990"/>
              <a:gd name="connsiteX24" fmla="*/ 3033987 w 3047461"/>
              <a:gd name="connsiteY24" fmla="*/ 1869649 h 2340990"/>
              <a:gd name="connsiteX25" fmla="*/ 2939719 w 3047461"/>
              <a:gd name="connsiteY25" fmla="*/ 1926210 h 2340990"/>
              <a:gd name="connsiteX26" fmla="*/ 2741756 w 3047461"/>
              <a:gd name="connsiteY26" fmla="*/ 1973344 h 2340990"/>
              <a:gd name="connsiteX27" fmla="*/ 2600354 w 3047461"/>
              <a:gd name="connsiteY27" fmla="*/ 2029905 h 2340990"/>
              <a:gd name="connsiteX28" fmla="*/ 2553220 w 3047461"/>
              <a:gd name="connsiteY28" fmla="*/ 2039332 h 2340990"/>
              <a:gd name="connsiteX29" fmla="*/ 2440098 w 3047461"/>
              <a:gd name="connsiteY29" fmla="*/ 2124173 h 2340990"/>
              <a:gd name="connsiteX30" fmla="*/ 2411818 w 3047461"/>
              <a:gd name="connsiteY30" fmla="*/ 2152453 h 2340990"/>
              <a:gd name="connsiteX31" fmla="*/ 2298696 w 3047461"/>
              <a:gd name="connsiteY31" fmla="*/ 2171307 h 2340990"/>
              <a:gd name="connsiteX32" fmla="*/ 2176148 w 3047461"/>
              <a:gd name="connsiteY32" fmla="*/ 2180734 h 2340990"/>
              <a:gd name="connsiteX33" fmla="*/ 2044173 w 3047461"/>
              <a:gd name="connsiteY33" fmla="*/ 2199587 h 2340990"/>
              <a:gd name="connsiteX34" fmla="*/ 1978185 w 3047461"/>
              <a:gd name="connsiteY34" fmla="*/ 2227868 h 2340990"/>
              <a:gd name="connsiteX35" fmla="*/ 1931051 w 3047461"/>
              <a:gd name="connsiteY35" fmla="*/ 2237295 h 2340990"/>
              <a:gd name="connsiteX36" fmla="*/ 1789649 w 3047461"/>
              <a:gd name="connsiteY36" fmla="*/ 2284429 h 2340990"/>
              <a:gd name="connsiteX37" fmla="*/ 1751942 w 3047461"/>
              <a:gd name="connsiteY37" fmla="*/ 2312709 h 2340990"/>
              <a:gd name="connsiteX38" fmla="*/ 1667100 w 3047461"/>
              <a:gd name="connsiteY38" fmla="*/ 2340990 h 2340990"/>
              <a:gd name="connsiteX39" fmla="*/ 1356016 w 3047461"/>
              <a:gd name="connsiteY39" fmla="*/ 2331563 h 2340990"/>
              <a:gd name="connsiteX40" fmla="*/ 1186333 w 3047461"/>
              <a:gd name="connsiteY40" fmla="*/ 2303282 h 2340990"/>
              <a:gd name="connsiteX41" fmla="*/ 733847 w 3047461"/>
              <a:gd name="connsiteY41" fmla="*/ 2275002 h 2340990"/>
              <a:gd name="connsiteX42" fmla="*/ 686713 w 3047461"/>
              <a:gd name="connsiteY42" fmla="*/ 2265575 h 2340990"/>
              <a:gd name="connsiteX43" fmla="*/ 620725 w 3047461"/>
              <a:gd name="connsiteY43" fmla="*/ 2237295 h 2340990"/>
              <a:gd name="connsiteX44" fmla="*/ 488750 w 3047461"/>
              <a:gd name="connsiteY44" fmla="*/ 2218441 h 2340990"/>
              <a:gd name="connsiteX45" fmla="*/ 347348 w 3047461"/>
              <a:gd name="connsiteY45" fmla="*/ 2180734 h 2340990"/>
              <a:gd name="connsiteX46" fmla="*/ 253080 w 3047461"/>
              <a:gd name="connsiteY46" fmla="*/ 2152453 h 2340990"/>
              <a:gd name="connsiteX47" fmla="*/ 205946 w 3047461"/>
              <a:gd name="connsiteY47" fmla="*/ 2095893 h 2340990"/>
              <a:gd name="connsiteX48" fmla="*/ 196519 w 3047461"/>
              <a:gd name="connsiteY48" fmla="*/ 2048759 h 2340990"/>
              <a:gd name="connsiteX49" fmla="*/ 168239 w 3047461"/>
              <a:gd name="connsiteY49" fmla="*/ 1992198 h 2340990"/>
              <a:gd name="connsiteX50" fmla="*/ 139958 w 3047461"/>
              <a:gd name="connsiteY50" fmla="*/ 1926210 h 2340990"/>
              <a:gd name="connsiteX51" fmla="*/ 83397 w 3047461"/>
              <a:gd name="connsiteY51" fmla="*/ 1502004 h 2340990"/>
              <a:gd name="connsiteX52" fmla="*/ 36263 w 3047461"/>
              <a:gd name="connsiteY52" fmla="*/ 1200346 h 2340990"/>
              <a:gd name="connsiteX53" fmla="*/ 7983 w 3047461"/>
              <a:gd name="connsiteY53" fmla="*/ 992957 h 2340990"/>
              <a:gd name="connsiteX54" fmla="*/ 17410 w 3047461"/>
              <a:gd name="connsiteY54" fmla="*/ 710152 h 2340990"/>
              <a:gd name="connsiteX55" fmla="*/ 26837 w 3047461"/>
              <a:gd name="connsiteY55" fmla="*/ 663018 h 2340990"/>
              <a:gd name="connsiteX56" fmla="*/ 130531 w 3047461"/>
              <a:gd name="connsiteY56" fmla="*/ 578177 h 2340990"/>
              <a:gd name="connsiteX57" fmla="*/ 215373 w 3047461"/>
              <a:gd name="connsiteY57" fmla="*/ 512190 h 2340990"/>
              <a:gd name="connsiteX58" fmla="*/ 243653 w 3047461"/>
              <a:gd name="connsiteY58" fmla="*/ 493336 h 2340990"/>
              <a:gd name="connsiteX59" fmla="*/ 479323 w 3047461"/>
              <a:gd name="connsiteY59" fmla="*/ 483909 h 2340990"/>
              <a:gd name="connsiteX60" fmla="*/ 592445 w 3047461"/>
              <a:gd name="connsiteY60" fmla="*/ 408495 h 2340990"/>
              <a:gd name="connsiteX61" fmla="*/ 667859 w 3047461"/>
              <a:gd name="connsiteY61" fmla="*/ 399068 h 2340990"/>
              <a:gd name="connsiteX62" fmla="*/ 762127 w 3047461"/>
              <a:gd name="connsiteY62" fmla="*/ 370787 h 2340990"/>
              <a:gd name="connsiteX63" fmla="*/ 837542 w 3047461"/>
              <a:gd name="connsiteY63" fmla="*/ 323653 h 2340990"/>
              <a:gd name="connsiteX64" fmla="*/ 922383 w 3047461"/>
              <a:gd name="connsiteY64" fmla="*/ 314227 h 2340990"/>
              <a:gd name="connsiteX65" fmla="*/ 1035505 w 3047461"/>
              <a:gd name="connsiteY65" fmla="*/ 238812 h 2340990"/>
              <a:gd name="connsiteX66" fmla="*/ 1092065 w 3047461"/>
              <a:gd name="connsiteY66" fmla="*/ 229385 h 2340990"/>
              <a:gd name="connsiteX67" fmla="*/ 1148626 w 3047461"/>
              <a:gd name="connsiteY67" fmla="*/ 210532 h 2340990"/>
              <a:gd name="connsiteX68" fmla="*/ 1299455 w 3047461"/>
              <a:gd name="connsiteY68" fmla="*/ 201105 h 2340990"/>
              <a:gd name="connsiteX69" fmla="*/ 1356016 w 3047461"/>
              <a:gd name="connsiteY69" fmla="*/ 172825 h 2340990"/>
              <a:gd name="connsiteX70" fmla="*/ 1412577 w 3047461"/>
              <a:gd name="connsiteY70" fmla="*/ 144544 h 2340990"/>
              <a:gd name="connsiteX71" fmla="*/ 1431430 w 3047461"/>
              <a:gd name="connsiteY71" fmla="*/ 116264 h 2340990"/>
              <a:gd name="connsiteX72" fmla="*/ 1459711 w 3047461"/>
              <a:gd name="connsiteY72" fmla="*/ 97410 h 2340990"/>
              <a:gd name="connsiteX73" fmla="*/ 1459711 w 3047461"/>
              <a:gd name="connsiteY73" fmla="*/ 12569 h 2340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047461" h="2340990">
                <a:moveTo>
                  <a:pt x="1459711" y="12569"/>
                </a:moveTo>
                <a:cubicBezTo>
                  <a:pt x="1464424" y="0"/>
                  <a:pt x="1478765" y="18306"/>
                  <a:pt x="1487991" y="21996"/>
                </a:cubicBezTo>
                <a:cubicBezTo>
                  <a:pt x="1510210" y="30884"/>
                  <a:pt x="1531106" y="43238"/>
                  <a:pt x="1553979" y="50276"/>
                </a:cubicBezTo>
                <a:cubicBezTo>
                  <a:pt x="1572248" y="55897"/>
                  <a:pt x="1591797" y="55954"/>
                  <a:pt x="1610540" y="59703"/>
                </a:cubicBezTo>
                <a:cubicBezTo>
                  <a:pt x="1752572" y="88110"/>
                  <a:pt x="1638248" y="71416"/>
                  <a:pt x="1770795" y="87983"/>
                </a:cubicBezTo>
                <a:cubicBezTo>
                  <a:pt x="1878837" y="142006"/>
                  <a:pt x="1741589" y="79730"/>
                  <a:pt x="2006465" y="116264"/>
                </a:cubicBezTo>
                <a:cubicBezTo>
                  <a:pt x="2033061" y="119932"/>
                  <a:pt x="2056742" y="135117"/>
                  <a:pt x="2081880" y="144544"/>
                </a:cubicBezTo>
                <a:cubicBezTo>
                  <a:pt x="2240367" y="271335"/>
                  <a:pt x="2136172" y="215347"/>
                  <a:pt x="2421245" y="248239"/>
                </a:cubicBezTo>
                <a:cubicBezTo>
                  <a:pt x="2478126" y="305120"/>
                  <a:pt x="2511606" y="344290"/>
                  <a:pt x="2572074" y="389641"/>
                </a:cubicBezTo>
                <a:cubicBezTo>
                  <a:pt x="2590201" y="403236"/>
                  <a:pt x="2611227" y="412842"/>
                  <a:pt x="2628634" y="427348"/>
                </a:cubicBezTo>
                <a:cubicBezTo>
                  <a:pt x="2677064" y="467706"/>
                  <a:pt x="2677264" y="472013"/>
                  <a:pt x="2704049" y="512190"/>
                </a:cubicBezTo>
                <a:cubicBezTo>
                  <a:pt x="2707191" y="615885"/>
                  <a:pt x="2705519" y="719837"/>
                  <a:pt x="2713476" y="823274"/>
                </a:cubicBezTo>
                <a:cubicBezTo>
                  <a:pt x="2716982" y="868859"/>
                  <a:pt x="2741595" y="888939"/>
                  <a:pt x="2760610" y="926969"/>
                </a:cubicBezTo>
                <a:cubicBezTo>
                  <a:pt x="2827371" y="1060487"/>
                  <a:pt x="2690794" y="816383"/>
                  <a:pt x="2788890" y="992957"/>
                </a:cubicBezTo>
                <a:cubicBezTo>
                  <a:pt x="2797788" y="1008974"/>
                  <a:pt x="2808977" y="1023703"/>
                  <a:pt x="2817171" y="1040091"/>
                </a:cubicBezTo>
                <a:cubicBezTo>
                  <a:pt x="2821615" y="1048978"/>
                  <a:pt x="2822683" y="1059238"/>
                  <a:pt x="2826597" y="1068371"/>
                </a:cubicBezTo>
                <a:cubicBezTo>
                  <a:pt x="2832133" y="1081287"/>
                  <a:pt x="2841007" y="1092746"/>
                  <a:pt x="2845451" y="1106078"/>
                </a:cubicBezTo>
                <a:cubicBezTo>
                  <a:pt x="2856781" y="1140067"/>
                  <a:pt x="2863299" y="1175498"/>
                  <a:pt x="2873731" y="1209773"/>
                </a:cubicBezTo>
                <a:cubicBezTo>
                  <a:pt x="2906514" y="1317488"/>
                  <a:pt x="2896976" y="1293969"/>
                  <a:pt x="2930292" y="1360602"/>
                </a:cubicBezTo>
                <a:cubicBezTo>
                  <a:pt x="2933434" y="1385740"/>
                  <a:pt x="2931061" y="1412208"/>
                  <a:pt x="2939719" y="1436016"/>
                </a:cubicBezTo>
                <a:cubicBezTo>
                  <a:pt x="2944275" y="1448545"/>
                  <a:pt x="2959464" y="1454055"/>
                  <a:pt x="2967999" y="1464297"/>
                </a:cubicBezTo>
                <a:cubicBezTo>
                  <a:pt x="3033621" y="1543043"/>
                  <a:pt x="2932512" y="1438234"/>
                  <a:pt x="3015133" y="1520858"/>
                </a:cubicBezTo>
                <a:cubicBezTo>
                  <a:pt x="3018275" y="1539711"/>
                  <a:pt x="3021038" y="1558632"/>
                  <a:pt x="3024560" y="1577418"/>
                </a:cubicBezTo>
                <a:cubicBezTo>
                  <a:pt x="3030466" y="1608914"/>
                  <a:pt x="3042381" y="1639658"/>
                  <a:pt x="3043414" y="1671686"/>
                </a:cubicBezTo>
                <a:cubicBezTo>
                  <a:pt x="3045544" y="1737714"/>
                  <a:pt x="3047461" y="1804975"/>
                  <a:pt x="3033987" y="1869649"/>
                </a:cubicBezTo>
                <a:cubicBezTo>
                  <a:pt x="3030855" y="1884683"/>
                  <a:pt x="2941322" y="1925644"/>
                  <a:pt x="2939719" y="1926210"/>
                </a:cubicBezTo>
                <a:cubicBezTo>
                  <a:pt x="2799036" y="1975863"/>
                  <a:pt x="2876587" y="1935891"/>
                  <a:pt x="2741756" y="1973344"/>
                </a:cubicBezTo>
                <a:cubicBezTo>
                  <a:pt x="2640780" y="2001393"/>
                  <a:pt x="2693831" y="1998746"/>
                  <a:pt x="2600354" y="2029905"/>
                </a:cubicBezTo>
                <a:cubicBezTo>
                  <a:pt x="2585154" y="2034972"/>
                  <a:pt x="2568931" y="2036190"/>
                  <a:pt x="2553220" y="2039332"/>
                </a:cubicBezTo>
                <a:cubicBezTo>
                  <a:pt x="2472811" y="2079536"/>
                  <a:pt x="2511564" y="2052707"/>
                  <a:pt x="2440098" y="2124173"/>
                </a:cubicBezTo>
                <a:cubicBezTo>
                  <a:pt x="2430671" y="2133600"/>
                  <a:pt x="2424968" y="2150261"/>
                  <a:pt x="2411818" y="2152453"/>
                </a:cubicBezTo>
                <a:cubicBezTo>
                  <a:pt x="2374111" y="2158738"/>
                  <a:pt x="2336651" y="2166752"/>
                  <a:pt x="2298696" y="2171307"/>
                </a:cubicBezTo>
                <a:cubicBezTo>
                  <a:pt x="2258018" y="2176188"/>
                  <a:pt x="2216867" y="2176210"/>
                  <a:pt x="2176148" y="2180734"/>
                </a:cubicBezTo>
                <a:cubicBezTo>
                  <a:pt x="2131982" y="2185641"/>
                  <a:pt x="2088165" y="2193303"/>
                  <a:pt x="2044173" y="2199587"/>
                </a:cubicBezTo>
                <a:cubicBezTo>
                  <a:pt x="2022177" y="2209014"/>
                  <a:pt x="2000888" y="2220300"/>
                  <a:pt x="1978185" y="2227868"/>
                </a:cubicBezTo>
                <a:cubicBezTo>
                  <a:pt x="1962985" y="2232935"/>
                  <a:pt x="1946532" y="2233167"/>
                  <a:pt x="1931051" y="2237295"/>
                </a:cubicBezTo>
                <a:cubicBezTo>
                  <a:pt x="1914318" y="2241757"/>
                  <a:pt x="1818889" y="2268184"/>
                  <a:pt x="1789649" y="2284429"/>
                </a:cubicBezTo>
                <a:cubicBezTo>
                  <a:pt x="1775915" y="2292059"/>
                  <a:pt x="1766207" y="2306125"/>
                  <a:pt x="1751942" y="2312709"/>
                </a:cubicBezTo>
                <a:cubicBezTo>
                  <a:pt x="1724875" y="2325201"/>
                  <a:pt x="1667100" y="2340990"/>
                  <a:pt x="1667100" y="2340990"/>
                </a:cubicBezTo>
                <a:cubicBezTo>
                  <a:pt x="1563405" y="2337848"/>
                  <a:pt x="1459441" y="2339675"/>
                  <a:pt x="1356016" y="2331563"/>
                </a:cubicBezTo>
                <a:cubicBezTo>
                  <a:pt x="1298850" y="2327079"/>
                  <a:pt x="1243563" y="2306859"/>
                  <a:pt x="1186333" y="2303282"/>
                </a:cubicBezTo>
                <a:lnTo>
                  <a:pt x="733847" y="2275002"/>
                </a:lnTo>
                <a:cubicBezTo>
                  <a:pt x="718136" y="2271860"/>
                  <a:pt x="701913" y="2270642"/>
                  <a:pt x="686713" y="2265575"/>
                </a:cubicBezTo>
                <a:cubicBezTo>
                  <a:pt x="664010" y="2258007"/>
                  <a:pt x="644005" y="2242838"/>
                  <a:pt x="620725" y="2237295"/>
                </a:cubicBezTo>
                <a:cubicBezTo>
                  <a:pt x="577495" y="2227002"/>
                  <a:pt x="532389" y="2226833"/>
                  <a:pt x="488750" y="2218441"/>
                </a:cubicBezTo>
                <a:cubicBezTo>
                  <a:pt x="352854" y="2192307"/>
                  <a:pt x="415859" y="2201288"/>
                  <a:pt x="347348" y="2180734"/>
                </a:cubicBezTo>
                <a:cubicBezTo>
                  <a:pt x="239431" y="2148358"/>
                  <a:pt x="317125" y="2173802"/>
                  <a:pt x="253080" y="2152453"/>
                </a:cubicBezTo>
                <a:cubicBezTo>
                  <a:pt x="237369" y="2133600"/>
                  <a:pt x="217698" y="2117438"/>
                  <a:pt x="205946" y="2095893"/>
                </a:cubicBezTo>
                <a:cubicBezTo>
                  <a:pt x="198274" y="2081827"/>
                  <a:pt x="201995" y="2063817"/>
                  <a:pt x="196519" y="2048759"/>
                </a:cubicBezTo>
                <a:cubicBezTo>
                  <a:pt x="189315" y="2028949"/>
                  <a:pt x="177072" y="2011337"/>
                  <a:pt x="168239" y="1992198"/>
                </a:cubicBezTo>
                <a:cubicBezTo>
                  <a:pt x="158211" y="1970470"/>
                  <a:pt x="149385" y="1948206"/>
                  <a:pt x="139958" y="1926210"/>
                </a:cubicBezTo>
                <a:cubicBezTo>
                  <a:pt x="70166" y="1507454"/>
                  <a:pt x="158917" y="2058963"/>
                  <a:pt x="83397" y="1502004"/>
                </a:cubicBezTo>
                <a:cubicBezTo>
                  <a:pt x="69722" y="1401154"/>
                  <a:pt x="50014" y="1301185"/>
                  <a:pt x="36263" y="1200346"/>
                </a:cubicBezTo>
                <a:cubicBezTo>
                  <a:pt x="0" y="934412"/>
                  <a:pt x="54733" y="1226701"/>
                  <a:pt x="7983" y="992957"/>
                </a:cubicBezTo>
                <a:cubicBezTo>
                  <a:pt x="11125" y="898689"/>
                  <a:pt x="12029" y="804319"/>
                  <a:pt x="17410" y="710152"/>
                </a:cubicBezTo>
                <a:cubicBezTo>
                  <a:pt x="18324" y="694156"/>
                  <a:pt x="21211" y="678020"/>
                  <a:pt x="26837" y="663018"/>
                </a:cubicBezTo>
                <a:cubicBezTo>
                  <a:pt x="43103" y="619642"/>
                  <a:pt x="100587" y="601467"/>
                  <a:pt x="130531" y="578177"/>
                </a:cubicBezTo>
                <a:cubicBezTo>
                  <a:pt x="158812" y="556181"/>
                  <a:pt x="185563" y="532064"/>
                  <a:pt x="215373" y="512190"/>
                </a:cubicBezTo>
                <a:cubicBezTo>
                  <a:pt x="224800" y="505905"/>
                  <a:pt x="232388" y="494543"/>
                  <a:pt x="243653" y="493336"/>
                </a:cubicBezTo>
                <a:cubicBezTo>
                  <a:pt x="321825" y="484960"/>
                  <a:pt x="400766" y="487051"/>
                  <a:pt x="479323" y="483909"/>
                </a:cubicBezTo>
                <a:cubicBezTo>
                  <a:pt x="516309" y="453087"/>
                  <a:pt x="544654" y="422150"/>
                  <a:pt x="592445" y="408495"/>
                </a:cubicBezTo>
                <a:cubicBezTo>
                  <a:pt x="616804" y="401535"/>
                  <a:pt x="642721" y="402210"/>
                  <a:pt x="667859" y="399068"/>
                </a:cubicBezTo>
                <a:cubicBezTo>
                  <a:pt x="699282" y="389641"/>
                  <a:pt x="732148" y="384111"/>
                  <a:pt x="762127" y="370787"/>
                </a:cubicBezTo>
                <a:cubicBezTo>
                  <a:pt x="789216" y="358747"/>
                  <a:pt x="808079" y="326926"/>
                  <a:pt x="837542" y="323653"/>
                </a:cubicBezTo>
                <a:lnTo>
                  <a:pt x="922383" y="314227"/>
                </a:lnTo>
                <a:cubicBezTo>
                  <a:pt x="946854" y="295873"/>
                  <a:pt x="1016486" y="241982"/>
                  <a:pt x="1035505" y="238812"/>
                </a:cubicBezTo>
                <a:cubicBezTo>
                  <a:pt x="1054358" y="235670"/>
                  <a:pt x="1073522" y="234021"/>
                  <a:pt x="1092065" y="229385"/>
                </a:cubicBezTo>
                <a:cubicBezTo>
                  <a:pt x="1111345" y="224565"/>
                  <a:pt x="1128935" y="213217"/>
                  <a:pt x="1148626" y="210532"/>
                </a:cubicBezTo>
                <a:cubicBezTo>
                  <a:pt x="1198539" y="203726"/>
                  <a:pt x="1249179" y="204247"/>
                  <a:pt x="1299455" y="201105"/>
                </a:cubicBezTo>
                <a:cubicBezTo>
                  <a:pt x="1380501" y="147072"/>
                  <a:pt x="1277959" y="211853"/>
                  <a:pt x="1356016" y="172825"/>
                </a:cubicBezTo>
                <a:cubicBezTo>
                  <a:pt x="1429121" y="136273"/>
                  <a:pt x="1341484" y="168242"/>
                  <a:pt x="1412577" y="144544"/>
                </a:cubicBezTo>
                <a:cubicBezTo>
                  <a:pt x="1418861" y="135117"/>
                  <a:pt x="1423419" y="124275"/>
                  <a:pt x="1431430" y="116264"/>
                </a:cubicBezTo>
                <a:cubicBezTo>
                  <a:pt x="1439441" y="108253"/>
                  <a:pt x="1454644" y="107544"/>
                  <a:pt x="1459711" y="97410"/>
                </a:cubicBezTo>
                <a:cubicBezTo>
                  <a:pt x="1498511" y="19810"/>
                  <a:pt x="1454998" y="25138"/>
                  <a:pt x="1459711" y="125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01625" y="3868738"/>
            <a:ext cx="3262313" cy="2098675"/>
          </a:xfrm>
          <a:custGeom>
            <a:avLst/>
            <a:gdLst>
              <a:gd name="connsiteX0" fmla="*/ 3044857 w 3261674"/>
              <a:gd name="connsiteY0" fmla="*/ 33813 h 2098283"/>
              <a:gd name="connsiteX1" fmla="*/ 3073138 w 3261674"/>
              <a:gd name="connsiteY1" fmla="*/ 52667 h 2098283"/>
              <a:gd name="connsiteX2" fmla="*/ 3091991 w 3261674"/>
              <a:gd name="connsiteY2" fmla="*/ 80947 h 2098283"/>
              <a:gd name="connsiteX3" fmla="*/ 3120272 w 3261674"/>
              <a:gd name="connsiteY3" fmla="*/ 90374 h 2098283"/>
              <a:gd name="connsiteX4" fmla="*/ 3157979 w 3261674"/>
              <a:gd name="connsiteY4" fmla="*/ 137508 h 2098283"/>
              <a:gd name="connsiteX5" fmla="*/ 3205113 w 3261674"/>
              <a:gd name="connsiteY5" fmla="*/ 175215 h 2098283"/>
              <a:gd name="connsiteX6" fmla="*/ 3214540 w 3261674"/>
              <a:gd name="connsiteY6" fmla="*/ 222349 h 2098283"/>
              <a:gd name="connsiteX7" fmla="*/ 3233394 w 3261674"/>
              <a:gd name="connsiteY7" fmla="*/ 260056 h 2098283"/>
              <a:gd name="connsiteX8" fmla="*/ 3261674 w 3261674"/>
              <a:gd name="connsiteY8" fmla="*/ 316617 h 2098283"/>
              <a:gd name="connsiteX9" fmla="*/ 3252247 w 3261674"/>
              <a:gd name="connsiteY9" fmla="*/ 505153 h 2098283"/>
              <a:gd name="connsiteX10" fmla="*/ 3242820 w 3261674"/>
              <a:gd name="connsiteY10" fmla="*/ 533434 h 2098283"/>
              <a:gd name="connsiteX11" fmla="*/ 3223967 w 3261674"/>
              <a:gd name="connsiteY11" fmla="*/ 561714 h 2098283"/>
              <a:gd name="connsiteX12" fmla="*/ 3195686 w 3261674"/>
              <a:gd name="connsiteY12" fmla="*/ 618275 h 2098283"/>
              <a:gd name="connsiteX13" fmla="*/ 3167406 w 3261674"/>
              <a:gd name="connsiteY13" fmla="*/ 627702 h 2098283"/>
              <a:gd name="connsiteX14" fmla="*/ 3129699 w 3261674"/>
              <a:gd name="connsiteY14" fmla="*/ 655982 h 2098283"/>
              <a:gd name="connsiteX15" fmla="*/ 3101418 w 3261674"/>
              <a:gd name="connsiteY15" fmla="*/ 674836 h 2098283"/>
              <a:gd name="connsiteX16" fmla="*/ 3073138 w 3261674"/>
              <a:gd name="connsiteY16" fmla="*/ 703116 h 2098283"/>
              <a:gd name="connsiteX17" fmla="*/ 3044857 w 3261674"/>
              <a:gd name="connsiteY17" fmla="*/ 712543 h 2098283"/>
              <a:gd name="connsiteX18" fmla="*/ 2960016 w 3261674"/>
              <a:gd name="connsiteY18" fmla="*/ 740823 h 2098283"/>
              <a:gd name="connsiteX19" fmla="*/ 2884602 w 3261674"/>
              <a:gd name="connsiteY19" fmla="*/ 769104 h 2098283"/>
              <a:gd name="connsiteX20" fmla="*/ 2828041 w 3261674"/>
              <a:gd name="connsiteY20" fmla="*/ 816238 h 2098283"/>
              <a:gd name="connsiteX21" fmla="*/ 2799761 w 3261674"/>
              <a:gd name="connsiteY21" fmla="*/ 825664 h 2098283"/>
              <a:gd name="connsiteX22" fmla="*/ 2771480 w 3261674"/>
              <a:gd name="connsiteY22" fmla="*/ 882225 h 2098283"/>
              <a:gd name="connsiteX23" fmla="*/ 2762053 w 3261674"/>
              <a:gd name="connsiteY23" fmla="*/ 910506 h 2098283"/>
              <a:gd name="connsiteX24" fmla="*/ 2733773 w 3261674"/>
              <a:gd name="connsiteY24" fmla="*/ 938786 h 2098283"/>
              <a:gd name="connsiteX25" fmla="*/ 2714919 w 3261674"/>
              <a:gd name="connsiteY25" fmla="*/ 967067 h 2098283"/>
              <a:gd name="connsiteX26" fmla="*/ 2677212 w 3261674"/>
              <a:gd name="connsiteY26" fmla="*/ 1042481 h 2098283"/>
              <a:gd name="connsiteX27" fmla="*/ 2658358 w 3261674"/>
              <a:gd name="connsiteY27" fmla="*/ 1070761 h 2098283"/>
              <a:gd name="connsiteX28" fmla="*/ 2630078 w 3261674"/>
              <a:gd name="connsiteY28" fmla="*/ 1099042 h 2098283"/>
              <a:gd name="connsiteX29" fmla="*/ 2620651 w 3261674"/>
              <a:gd name="connsiteY29" fmla="*/ 1127322 h 2098283"/>
              <a:gd name="connsiteX30" fmla="*/ 2573517 w 3261674"/>
              <a:gd name="connsiteY30" fmla="*/ 1183883 h 2098283"/>
              <a:gd name="connsiteX31" fmla="*/ 2564090 w 3261674"/>
              <a:gd name="connsiteY31" fmla="*/ 1212163 h 2098283"/>
              <a:gd name="connsiteX32" fmla="*/ 2545237 w 3261674"/>
              <a:gd name="connsiteY32" fmla="*/ 1240444 h 2098283"/>
              <a:gd name="connsiteX33" fmla="*/ 2516956 w 3261674"/>
              <a:gd name="connsiteY33" fmla="*/ 1297005 h 2098283"/>
              <a:gd name="connsiteX34" fmla="*/ 2488676 w 3261674"/>
              <a:gd name="connsiteY34" fmla="*/ 1381846 h 2098283"/>
              <a:gd name="connsiteX35" fmla="*/ 2460396 w 3261674"/>
              <a:gd name="connsiteY35" fmla="*/ 1438407 h 2098283"/>
              <a:gd name="connsiteX36" fmla="*/ 2432115 w 3261674"/>
              <a:gd name="connsiteY36" fmla="*/ 1523248 h 2098283"/>
              <a:gd name="connsiteX37" fmla="*/ 2403835 w 3261674"/>
              <a:gd name="connsiteY37" fmla="*/ 1579809 h 2098283"/>
              <a:gd name="connsiteX38" fmla="*/ 2375554 w 3261674"/>
              <a:gd name="connsiteY38" fmla="*/ 1636370 h 2098283"/>
              <a:gd name="connsiteX39" fmla="*/ 2262433 w 3261674"/>
              <a:gd name="connsiteY39" fmla="*/ 1730638 h 2098283"/>
              <a:gd name="connsiteX40" fmla="*/ 2055043 w 3261674"/>
              <a:gd name="connsiteY40" fmla="*/ 1834332 h 2098283"/>
              <a:gd name="connsiteX41" fmla="*/ 1857080 w 3261674"/>
              <a:gd name="connsiteY41" fmla="*/ 1890893 h 2098283"/>
              <a:gd name="connsiteX42" fmla="*/ 1668544 w 3261674"/>
              <a:gd name="connsiteY42" fmla="*/ 1928601 h 2098283"/>
              <a:gd name="connsiteX43" fmla="*/ 1442301 w 3261674"/>
              <a:gd name="connsiteY43" fmla="*/ 2013442 h 2098283"/>
              <a:gd name="connsiteX44" fmla="*/ 1150070 w 3261674"/>
              <a:gd name="connsiteY44" fmla="*/ 2070003 h 2098283"/>
              <a:gd name="connsiteX45" fmla="*/ 1046375 w 3261674"/>
              <a:gd name="connsiteY45" fmla="*/ 2098283 h 2098283"/>
              <a:gd name="connsiteX46" fmla="*/ 509047 w 3261674"/>
              <a:gd name="connsiteY46" fmla="*/ 2079429 h 2098283"/>
              <a:gd name="connsiteX47" fmla="*/ 424206 w 3261674"/>
              <a:gd name="connsiteY47" fmla="*/ 2041722 h 2098283"/>
              <a:gd name="connsiteX48" fmla="*/ 301657 w 3261674"/>
              <a:gd name="connsiteY48" fmla="*/ 1956881 h 2098283"/>
              <a:gd name="connsiteX49" fmla="*/ 216816 w 3261674"/>
              <a:gd name="connsiteY49" fmla="*/ 1853186 h 2098283"/>
              <a:gd name="connsiteX50" fmla="*/ 160255 w 3261674"/>
              <a:gd name="connsiteY50" fmla="*/ 1768345 h 2098283"/>
              <a:gd name="connsiteX51" fmla="*/ 131975 w 3261674"/>
              <a:gd name="connsiteY51" fmla="*/ 1740064 h 2098283"/>
              <a:gd name="connsiteX52" fmla="*/ 103695 w 3261674"/>
              <a:gd name="connsiteY52" fmla="*/ 1683504 h 2098283"/>
              <a:gd name="connsiteX53" fmla="*/ 56561 w 3261674"/>
              <a:gd name="connsiteY53" fmla="*/ 1617516 h 2098283"/>
              <a:gd name="connsiteX54" fmla="*/ 47134 w 3261674"/>
              <a:gd name="connsiteY54" fmla="*/ 1589236 h 2098283"/>
              <a:gd name="connsiteX55" fmla="*/ 18853 w 3261674"/>
              <a:gd name="connsiteY55" fmla="*/ 1391273 h 2098283"/>
              <a:gd name="connsiteX56" fmla="*/ 0 w 3261674"/>
              <a:gd name="connsiteY56" fmla="*/ 1165029 h 2098283"/>
              <a:gd name="connsiteX57" fmla="*/ 37707 w 3261674"/>
              <a:gd name="connsiteY57" fmla="*/ 599421 h 2098283"/>
              <a:gd name="connsiteX58" fmla="*/ 65987 w 3261674"/>
              <a:gd name="connsiteY58" fmla="*/ 429739 h 2098283"/>
              <a:gd name="connsiteX59" fmla="*/ 94268 w 3261674"/>
              <a:gd name="connsiteY59" fmla="*/ 354324 h 2098283"/>
              <a:gd name="connsiteX60" fmla="*/ 103695 w 3261674"/>
              <a:gd name="connsiteY60" fmla="*/ 288337 h 2098283"/>
              <a:gd name="connsiteX61" fmla="*/ 160255 w 3261674"/>
              <a:gd name="connsiteY61" fmla="*/ 260056 h 2098283"/>
              <a:gd name="connsiteX62" fmla="*/ 320511 w 3261674"/>
              <a:gd name="connsiteY62" fmla="*/ 231776 h 2098283"/>
              <a:gd name="connsiteX63" fmla="*/ 499620 w 3261674"/>
              <a:gd name="connsiteY63" fmla="*/ 203495 h 2098283"/>
              <a:gd name="connsiteX64" fmla="*/ 584462 w 3261674"/>
              <a:gd name="connsiteY64" fmla="*/ 184642 h 2098283"/>
              <a:gd name="connsiteX65" fmla="*/ 725864 w 3261674"/>
              <a:gd name="connsiteY65" fmla="*/ 175215 h 2098283"/>
              <a:gd name="connsiteX66" fmla="*/ 810705 w 3261674"/>
              <a:gd name="connsiteY66" fmla="*/ 146935 h 2098283"/>
              <a:gd name="connsiteX67" fmla="*/ 895546 w 3261674"/>
              <a:gd name="connsiteY67" fmla="*/ 118654 h 2098283"/>
              <a:gd name="connsiteX68" fmla="*/ 1065229 w 3261674"/>
              <a:gd name="connsiteY68" fmla="*/ 99801 h 2098283"/>
              <a:gd name="connsiteX69" fmla="*/ 1875934 w 3261674"/>
              <a:gd name="connsiteY69" fmla="*/ 71520 h 2098283"/>
              <a:gd name="connsiteX70" fmla="*/ 1970202 w 3261674"/>
              <a:gd name="connsiteY70" fmla="*/ 43240 h 2098283"/>
              <a:gd name="connsiteX71" fmla="*/ 2073897 w 3261674"/>
              <a:gd name="connsiteY71" fmla="*/ 33813 h 2098283"/>
              <a:gd name="connsiteX72" fmla="*/ 2187018 w 3261674"/>
              <a:gd name="connsiteY72" fmla="*/ 14959 h 2098283"/>
              <a:gd name="connsiteX73" fmla="*/ 2582944 w 3261674"/>
              <a:gd name="connsiteY73" fmla="*/ 24386 h 2098283"/>
              <a:gd name="connsiteX74" fmla="*/ 2620651 w 3261674"/>
              <a:gd name="connsiteY74" fmla="*/ 33813 h 2098283"/>
              <a:gd name="connsiteX75" fmla="*/ 2705493 w 3261674"/>
              <a:gd name="connsiteY75" fmla="*/ 52667 h 2098283"/>
              <a:gd name="connsiteX76" fmla="*/ 2875175 w 3261674"/>
              <a:gd name="connsiteY76" fmla="*/ 43240 h 2098283"/>
              <a:gd name="connsiteX77" fmla="*/ 2903455 w 3261674"/>
              <a:gd name="connsiteY77" fmla="*/ 33813 h 2098283"/>
              <a:gd name="connsiteX78" fmla="*/ 2978870 w 3261674"/>
              <a:gd name="connsiteY78" fmla="*/ 5532 h 2098283"/>
              <a:gd name="connsiteX79" fmla="*/ 3044857 w 3261674"/>
              <a:gd name="connsiteY79" fmla="*/ 33813 h 209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3261674" h="2098283">
                <a:moveTo>
                  <a:pt x="3044857" y="33813"/>
                </a:moveTo>
                <a:cubicBezTo>
                  <a:pt x="3054284" y="40098"/>
                  <a:pt x="3065127" y="44656"/>
                  <a:pt x="3073138" y="52667"/>
                </a:cubicBezTo>
                <a:cubicBezTo>
                  <a:pt x="3081149" y="60678"/>
                  <a:pt x="3083144" y="73870"/>
                  <a:pt x="3091991" y="80947"/>
                </a:cubicBezTo>
                <a:cubicBezTo>
                  <a:pt x="3099750" y="87155"/>
                  <a:pt x="3110845" y="87232"/>
                  <a:pt x="3120272" y="90374"/>
                </a:cubicBezTo>
                <a:cubicBezTo>
                  <a:pt x="3138624" y="145428"/>
                  <a:pt x="3115340" y="94869"/>
                  <a:pt x="3157979" y="137508"/>
                </a:cubicBezTo>
                <a:cubicBezTo>
                  <a:pt x="3200618" y="180147"/>
                  <a:pt x="3150059" y="156863"/>
                  <a:pt x="3205113" y="175215"/>
                </a:cubicBezTo>
                <a:cubicBezTo>
                  <a:pt x="3208255" y="190926"/>
                  <a:pt x="3209473" y="207149"/>
                  <a:pt x="3214540" y="222349"/>
                </a:cubicBezTo>
                <a:cubicBezTo>
                  <a:pt x="3218984" y="235680"/>
                  <a:pt x="3227858" y="247140"/>
                  <a:pt x="3233394" y="260056"/>
                </a:cubicBezTo>
                <a:cubicBezTo>
                  <a:pt x="3256812" y="314699"/>
                  <a:pt x="3225439" y="262267"/>
                  <a:pt x="3261674" y="316617"/>
                </a:cubicBezTo>
                <a:cubicBezTo>
                  <a:pt x="3258532" y="379462"/>
                  <a:pt x="3257698" y="442466"/>
                  <a:pt x="3252247" y="505153"/>
                </a:cubicBezTo>
                <a:cubicBezTo>
                  <a:pt x="3251386" y="515053"/>
                  <a:pt x="3247264" y="524546"/>
                  <a:pt x="3242820" y="533434"/>
                </a:cubicBezTo>
                <a:cubicBezTo>
                  <a:pt x="3237753" y="543567"/>
                  <a:pt x="3229034" y="551581"/>
                  <a:pt x="3223967" y="561714"/>
                </a:cubicBezTo>
                <a:cubicBezTo>
                  <a:pt x="3212582" y="584484"/>
                  <a:pt x="3218199" y="600264"/>
                  <a:pt x="3195686" y="618275"/>
                </a:cubicBezTo>
                <a:cubicBezTo>
                  <a:pt x="3187927" y="624482"/>
                  <a:pt x="3176833" y="624560"/>
                  <a:pt x="3167406" y="627702"/>
                </a:cubicBezTo>
                <a:cubicBezTo>
                  <a:pt x="3154837" y="637129"/>
                  <a:pt x="3142484" y="646850"/>
                  <a:pt x="3129699" y="655982"/>
                </a:cubicBezTo>
                <a:cubicBezTo>
                  <a:pt x="3120480" y="662567"/>
                  <a:pt x="3110122" y="667583"/>
                  <a:pt x="3101418" y="674836"/>
                </a:cubicBezTo>
                <a:cubicBezTo>
                  <a:pt x="3091177" y="683370"/>
                  <a:pt x="3084230" y="695721"/>
                  <a:pt x="3073138" y="703116"/>
                </a:cubicBezTo>
                <a:cubicBezTo>
                  <a:pt x="3064870" y="708628"/>
                  <a:pt x="3054161" y="709054"/>
                  <a:pt x="3044857" y="712543"/>
                </a:cubicBezTo>
                <a:cubicBezTo>
                  <a:pt x="2973862" y="739166"/>
                  <a:pt x="3023198" y="725027"/>
                  <a:pt x="2960016" y="740823"/>
                </a:cubicBezTo>
                <a:cubicBezTo>
                  <a:pt x="2893699" y="785036"/>
                  <a:pt x="2977785" y="734161"/>
                  <a:pt x="2884602" y="769104"/>
                </a:cubicBezTo>
                <a:cubicBezTo>
                  <a:pt x="2849348" y="782324"/>
                  <a:pt x="2859485" y="795275"/>
                  <a:pt x="2828041" y="816238"/>
                </a:cubicBezTo>
                <a:cubicBezTo>
                  <a:pt x="2819773" y="821750"/>
                  <a:pt x="2809188" y="822522"/>
                  <a:pt x="2799761" y="825664"/>
                </a:cubicBezTo>
                <a:cubicBezTo>
                  <a:pt x="2776066" y="896750"/>
                  <a:pt x="2808029" y="809128"/>
                  <a:pt x="2771480" y="882225"/>
                </a:cubicBezTo>
                <a:cubicBezTo>
                  <a:pt x="2767036" y="891113"/>
                  <a:pt x="2767565" y="902238"/>
                  <a:pt x="2762053" y="910506"/>
                </a:cubicBezTo>
                <a:cubicBezTo>
                  <a:pt x="2754658" y="921598"/>
                  <a:pt x="2742307" y="928545"/>
                  <a:pt x="2733773" y="938786"/>
                </a:cubicBezTo>
                <a:cubicBezTo>
                  <a:pt x="2726520" y="947490"/>
                  <a:pt x="2721204" y="957640"/>
                  <a:pt x="2714919" y="967067"/>
                </a:cubicBezTo>
                <a:cubicBezTo>
                  <a:pt x="2700562" y="1010142"/>
                  <a:pt x="2709015" y="991597"/>
                  <a:pt x="2677212" y="1042481"/>
                </a:cubicBezTo>
                <a:cubicBezTo>
                  <a:pt x="2671207" y="1052088"/>
                  <a:pt x="2665611" y="1062057"/>
                  <a:pt x="2658358" y="1070761"/>
                </a:cubicBezTo>
                <a:cubicBezTo>
                  <a:pt x="2649823" y="1081003"/>
                  <a:pt x="2639505" y="1089615"/>
                  <a:pt x="2630078" y="1099042"/>
                </a:cubicBezTo>
                <a:cubicBezTo>
                  <a:pt x="2626936" y="1108469"/>
                  <a:pt x="2626163" y="1119054"/>
                  <a:pt x="2620651" y="1127322"/>
                </a:cubicBezTo>
                <a:cubicBezTo>
                  <a:pt x="2578956" y="1189865"/>
                  <a:pt x="2604359" y="1122202"/>
                  <a:pt x="2573517" y="1183883"/>
                </a:cubicBezTo>
                <a:cubicBezTo>
                  <a:pt x="2569073" y="1192771"/>
                  <a:pt x="2568534" y="1203275"/>
                  <a:pt x="2564090" y="1212163"/>
                </a:cubicBezTo>
                <a:cubicBezTo>
                  <a:pt x="2559023" y="1222297"/>
                  <a:pt x="2550304" y="1230310"/>
                  <a:pt x="2545237" y="1240444"/>
                </a:cubicBezTo>
                <a:cubicBezTo>
                  <a:pt x="2506213" y="1318494"/>
                  <a:pt x="2570984" y="1215963"/>
                  <a:pt x="2516956" y="1297005"/>
                </a:cubicBezTo>
                <a:cubicBezTo>
                  <a:pt x="2506445" y="1339052"/>
                  <a:pt x="2508399" y="1338456"/>
                  <a:pt x="2488676" y="1381846"/>
                </a:cubicBezTo>
                <a:cubicBezTo>
                  <a:pt x="2479953" y="1401036"/>
                  <a:pt x="2468225" y="1418836"/>
                  <a:pt x="2460396" y="1438407"/>
                </a:cubicBezTo>
                <a:cubicBezTo>
                  <a:pt x="2449325" y="1466085"/>
                  <a:pt x="2445446" y="1496585"/>
                  <a:pt x="2432115" y="1523248"/>
                </a:cubicBezTo>
                <a:cubicBezTo>
                  <a:pt x="2422688" y="1542102"/>
                  <a:pt x="2412396" y="1560547"/>
                  <a:pt x="2403835" y="1579809"/>
                </a:cubicBezTo>
                <a:cubicBezTo>
                  <a:pt x="2389276" y="1612566"/>
                  <a:pt x="2401686" y="1606972"/>
                  <a:pt x="2375554" y="1636370"/>
                </a:cubicBezTo>
                <a:cubicBezTo>
                  <a:pt x="2335304" y="1681651"/>
                  <a:pt x="2313700" y="1701342"/>
                  <a:pt x="2262433" y="1730638"/>
                </a:cubicBezTo>
                <a:cubicBezTo>
                  <a:pt x="2234773" y="1746444"/>
                  <a:pt x="2109716" y="1816759"/>
                  <a:pt x="2055043" y="1834332"/>
                </a:cubicBezTo>
                <a:cubicBezTo>
                  <a:pt x="1989707" y="1855333"/>
                  <a:pt x="1923754" y="1874631"/>
                  <a:pt x="1857080" y="1890893"/>
                </a:cubicBezTo>
                <a:cubicBezTo>
                  <a:pt x="1794815" y="1906080"/>
                  <a:pt x="1730845" y="1913563"/>
                  <a:pt x="1668544" y="1928601"/>
                </a:cubicBezTo>
                <a:cubicBezTo>
                  <a:pt x="1590859" y="1947353"/>
                  <a:pt x="1517181" y="1989374"/>
                  <a:pt x="1442301" y="2013442"/>
                </a:cubicBezTo>
                <a:cubicBezTo>
                  <a:pt x="1350926" y="2042812"/>
                  <a:pt x="1242046" y="2050973"/>
                  <a:pt x="1150070" y="2070003"/>
                </a:cubicBezTo>
                <a:cubicBezTo>
                  <a:pt x="1114986" y="2077262"/>
                  <a:pt x="1080940" y="2088856"/>
                  <a:pt x="1046375" y="2098283"/>
                </a:cubicBezTo>
                <a:lnTo>
                  <a:pt x="509047" y="2079429"/>
                </a:lnTo>
                <a:cubicBezTo>
                  <a:pt x="491327" y="2078543"/>
                  <a:pt x="424831" y="2042190"/>
                  <a:pt x="424206" y="2041722"/>
                </a:cubicBezTo>
                <a:cubicBezTo>
                  <a:pt x="293573" y="1943747"/>
                  <a:pt x="443446" y="2017646"/>
                  <a:pt x="301657" y="1956881"/>
                </a:cubicBezTo>
                <a:cubicBezTo>
                  <a:pt x="256635" y="1911859"/>
                  <a:pt x="268465" y="1926355"/>
                  <a:pt x="216816" y="1853186"/>
                </a:cubicBezTo>
                <a:cubicBezTo>
                  <a:pt x="197215" y="1825418"/>
                  <a:pt x="180648" y="1795536"/>
                  <a:pt x="160255" y="1768345"/>
                </a:cubicBezTo>
                <a:cubicBezTo>
                  <a:pt x="152256" y="1757680"/>
                  <a:pt x="139370" y="1751157"/>
                  <a:pt x="131975" y="1740064"/>
                </a:cubicBezTo>
                <a:cubicBezTo>
                  <a:pt x="120283" y="1722525"/>
                  <a:pt x="113932" y="1701930"/>
                  <a:pt x="103695" y="1683504"/>
                </a:cubicBezTo>
                <a:cubicBezTo>
                  <a:pt x="93849" y="1665782"/>
                  <a:pt x="67062" y="1631517"/>
                  <a:pt x="56561" y="1617516"/>
                </a:cubicBezTo>
                <a:cubicBezTo>
                  <a:pt x="53419" y="1608089"/>
                  <a:pt x="49216" y="1598952"/>
                  <a:pt x="47134" y="1589236"/>
                </a:cubicBezTo>
                <a:cubicBezTo>
                  <a:pt x="28570" y="1502604"/>
                  <a:pt x="26438" y="1477232"/>
                  <a:pt x="18853" y="1391273"/>
                </a:cubicBezTo>
                <a:cubicBezTo>
                  <a:pt x="12202" y="1315890"/>
                  <a:pt x="6284" y="1240444"/>
                  <a:pt x="0" y="1165029"/>
                </a:cubicBezTo>
                <a:cubicBezTo>
                  <a:pt x="12120" y="801433"/>
                  <a:pt x="507" y="962122"/>
                  <a:pt x="37707" y="599421"/>
                </a:cubicBezTo>
                <a:cubicBezTo>
                  <a:pt x="44583" y="532379"/>
                  <a:pt x="46816" y="494921"/>
                  <a:pt x="65987" y="429739"/>
                </a:cubicBezTo>
                <a:cubicBezTo>
                  <a:pt x="73563" y="403982"/>
                  <a:pt x="84841" y="379462"/>
                  <a:pt x="94268" y="354324"/>
                </a:cubicBezTo>
                <a:cubicBezTo>
                  <a:pt x="97410" y="332328"/>
                  <a:pt x="94671" y="308641"/>
                  <a:pt x="103695" y="288337"/>
                </a:cubicBezTo>
                <a:cubicBezTo>
                  <a:pt x="111414" y="270970"/>
                  <a:pt x="146511" y="266928"/>
                  <a:pt x="160255" y="260056"/>
                </a:cubicBezTo>
                <a:cubicBezTo>
                  <a:pt x="250499" y="214935"/>
                  <a:pt x="78881" y="249036"/>
                  <a:pt x="320511" y="231776"/>
                </a:cubicBezTo>
                <a:cubicBezTo>
                  <a:pt x="661636" y="163549"/>
                  <a:pt x="188508" y="255346"/>
                  <a:pt x="499620" y="203495"/>
                </a:cubicBezTo>
                <a:cubicBezTo>
                  <a:pt x="528196" y="198732"/>
                  <a:pt x="555715" y="188235"/>
                  <a:pt x="584462" y="184642"/>
                </a:cubicBezTo>
                <a:cubicBezTo>
                  <a:pt x="631336" y="178783"/>
                  <a:pt x="678730" y="178357"/>
                  <a:pt x="725864" y="175215"/>
                </a:cubicBezTo>
                <a:cubicBezTo>
                  <a:pt x="873392" y="116203"/>
                  <a:pt x="688927" y="187527"/>
                  <a:pt x="810705" y="146935"/>
                </a:cubicBezTo>
                <a:cubicBezTo>
                  <a:pt x="849110" y="134134"/>
                  <a:pt x="857316" y="123867"/>
                  <a:pt x="895546" y="118654"/>
                </a:cubicBezTo>
                <a:cubicBezTo>
                  <a:pt x="951933" y="110965"/>
                  <a:pt x="1008668" y="106085"/>
                  <a:pt x="1065229" y="99801"/>
                </a:cubicBezTo>
                <a:cubicBezTo>
                  <a:pt x="1490416" y="113973"/>
                  <a:pt x="1317424" y="118063"/>
                  <a:pt x="1875934" y="71520"/>
                </a:cubicBezTo>
                <a:cubicBezTo>
                  <a:pt x="1906532" y="68970"/>
                  <a:pt x="1941829" y="48247"/>
                  <a:pt x="1970202" y="43240"/>
                </a:cubicBezTo>
                <a:cubicBezTo>
                  <a:pt x="2004381" y="37208"/>
                  <a:pt x="2039481" y="38302"/>
                  <a:pt x="2073897" y="33813"/>
                </a:cubicBezTo>
                <a:cubicBezTo>
                  <a:pt x="2111803" y="28869"/>
                  <a:pt x="2149311" y="21244"/>
                  <a:pt x="2187018" y="14959"/>
                </a:cubicBezTo>
                <a:lnTo>
                  <a:pt x="2582944" y="24386"/>
                </a:lnTo>
                <a:cubicBezTo>
                  <a:pt x="2595888" y="24949"/>
                  <a:pt x="2608027" y="30900"/>
                  <a:pt x="2620651" y="33813"/>
                </a:cubicBezTo>
                <a:lnTo>
                  <a:pt x="2705493" y="52667"/>
                </a:lnTo>
                <a:cubicBezTo>
                  <a:pt x="2762054" y="49525"/>
                  <a:pt x="2818782" y="48611"/>
                  <a:pt x="2875175" y="43240"/>
                </a:cubicBezTo>
                <a:cubicBezTo>
                  <a:pt x="2885067" y="42298"/>
                  <a:pt x="2894151" y="37302"/>
                  <a:pt x="2903455" y="33813"/>
                </a:cubicBezTo>
                <a:cubicBezTo>
                  <a:pt x="2993621" y="0"/>
                  <a:pt x="2914684" y="26927"/>
                  <a:pt x="2978870" y="5532"/>
                </a:cubicBezTo>
                <a:lnTo>
                  <a:pt x="3044857" y="338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Oval 4"/>
          <p:cNvSpPr/>
          <p:nvPr/>
        </p:nvSpPr>
        <p:spPr>
          <a:xfrm>
            <a:off x="103188" y="3252788"/>
            <a:ext cx="2127250" cy="90328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22860" tIns="22860" rIns="22860" bIns="22860" anchor="ctr">
            <a:prstTxWarp prst="textNoShape">
              <a:avLst/>
            </a:prstTxWarp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>
                <a:solidFill>
                  <a:srgbClr val="000000"/>
                </a:solidFill>
                <a:latin typeface="Myriad Pro" charset="0"/>
                <a:ea typeface="ＭＳ Ｐゴシック" charset="-128"/>
                <a:cs typeface="ＭＳ Ｐゴシック" charset="-128"/>
              </a:rPr>
              <a:t>Access to ACOG by former member</a:t>
            </a:r>
          </a:p>
        </p:txBody>
      </p:sp>
      <p:sp>
        <p:nvSpPr>
          <p:cNvPr id="20" name="Oval 4"/>
          <p:cNvSpPr/>
          <p:nvPr/>
        </p:nvSpPr>
        <p:spPr>
          <a:xfrm>
            <a:off x="93663" y="804863"/>
            <a:ext cx="3009900" cy="11557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22860" tIns="22860" rIns="22860" bIns="22860" anchor="ctr">
            <a:prstTxWarp prst="textNoShape">
              <a:avLst/>
            </a:prstTxWarp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>
                <a:solidFill>
                  <a:srgbClr val="000000"/>
                </a:solidFill>
                <a:latin typeface="Myriad Pro" charset="0"/>
                <a:ea typeface="ＭＳ Ｐゴシック" charset="-128"/>
                <a:cs typeface="ＭＳ Ｐゴシック" charset="-128"/>
              </a:rPr>
              <a:t>Strong influence on doctors via ACOG Standard of Care</a:t>
            </a:r>
          </a:p>
        </p:txBody>
      </p:sp>
      <p:sp>
        <p:nvSpPr>
          <p:cNvPr id="21" name="Oval 4"/>
          <p:cNvSpPr/>
          <p:nvPr/>
        </p:nvSpPr>
        <p:spPr>
          <a:xfrm>
            <a:off x="2663825" y="1576388"/>
            <a:ext cx="2030413" cy="116681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22860" tIns="22860" rIns="22860" bIns="22860" anchor="ctr">
            <a:prstTxWarp prst="textNoShape">
              <a:avLst/>
            </a:prstTxWarp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>
                <a:solidFill>
                  <a:srgbClr val="000000"/>
                </a:solidFill>
                <a:latin typeface="Myriad Pro" charset="0"/>
                <a:ea typeface="ＭＳ Ｐゴシック" charset="-128"/>
                <a:cs typeface="ＭＳ Ｐゴシック" charset="-128"/>
              </a:rPr>
              <a:t>Strongly influenced by KOLs</a:t>
            </a:r>
          </a:p>
        </p:txBody>
      </p:sp>
      <p:sp>
        <p:nvSpPr>
          <p:cNvPr id="18" name="Oval 17"/>
          <p:cNvSpPr/>
          <p:nvPr/>
        </p:nvSpPr>
        <p:spPr>
          <a:xfrm>
            <a:off x="153988" y="153987"/>
            <a:ext cx="455612" cy="455613"/>
          </a:xfrm>
          <a:prstGeom prst="ellipse">
            <a:avLst/>
          </a:prstGeom>
          <a:gradFill flip="none" rotWithShape="1">
            <a:gsLst>
              <a:gs pos="0">
                <a:srgbClr val="FF6FCF">
                  <a:alpha val="50000"/>
                </a:srgbClr>
              </a:gs>
              <a:gs pos="100000">
                <a:srgbClr val="FFFFFF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>
            <a:reflection stA="50000" endPos="50000" dist="127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6876" name="TextBox 9"/>
          <p:cNvSpPr txBox="1">
            <a:spLocks noChangeArrowheads="1"/>
          </p:cNvSpPr>
          <p:nvPr/>
        </p:nvSpPr>
        <p:spPr bwMode="auto">
          <a:xfrm>
            <a:off x="152400" y="152400"/>
            <a:ext cx="1708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b="1">
                <a:solidFill>
                  <a:srgbClr val="595959"/>
                </a:solidFill>
                <a:latin typeface="Myriad Pro" charset="0"/>
                <a:ea typeface="Myriad Pro" charset="0"/>
                <a:cs typeface="Myriad Pro" charset="0"/>
              </a:rPr>
              <a:t>MammOptics</a:t>
            </a:r>
          </a:p>
        </p:txBody>
      </p:sp>
      <p:sp>
        <p:nvSpPr>
          <p:cNvPr id="36877" name="TextBox 10"/>
          <p:cNvSpPr txBox="1">
            <a:spLocks noChangeArrowheads="1"/>
          </p:cNvSpPr>
          <p:nvPr/>
        </p:nvSpPr>
        <p:spPr bwMode="auto">
          <a:xfrm>
            <a:off x="609600" y="381000"/>
            <a:ext cx="196215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595959"/>
                </a:solidFill>
                <a:latin typeface="Myriad Pro" charset="0"/>
              </a:rPr>
              <a:t>Marketing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136688" y="886121"/>
          <a:ext cx="8870623" cy="5731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Freeform 11"/>
          <p:cNvSpPr/>
          <p:nvPr/>
        </p:nvSpPr>
        <p:spPr>
          <a:xfrm>
            <a:off x="119063" y="801688"/>
            <a:ext cx="3500437" cy="2808287"/>
          </a:xfrm>
          <a:custGeom>
            <a:avLst/>
            <a:gdLst>
              <a:gd name="connsiteX0" fmla="*/ 3444571 w 3501132"/>
              <a:gd name="connsiteY0" fmla="*/ 2073897 h 2809188"/>
              <a:gd name="connsiteX1" fmla="*/ 3435144 w 3501132"/>
              <a:gd name="connsiteY1" fmla="*/ 2337848 h 2809188"/>
              <a:gd name="connsiteX2" fmla="*/ 3416291 w 3501132"/>
              <a:gd name="connsiteY2" fmla="*/ 2366128 h 2809188"/>
              <a:gd name="connsiteX3" fmla="*/ 3406864 w 3501132"/>
              <a:gd name="connsiteY3" fmla="*/ 2394409 h 2809188"/>
              <a:gd name="connsiteX4" fmla="*/ 3388010 w 3501132"/>
              <a:gd name="connsiteY4" fmla="*/ 2422689 h 2809188"/>
              <a:gd name="connsiteX5" fmla="*/ 3369157 w 3501132"/>
              <a:gd name="connsiteY5" fmla="*/ 2469823 h 2809188"/>
              <a:gd name="connsiteX6" fmla="*/ 3322023 w 3501132"/>
              <a:gd name="connsiteY6" fmla="*/ 2554664 h 2809188"/>
              <a:gd name="connsiteX7" fmla="*/ 3067499 w 3501132"/>
              <a:gd name="connsiteY7" fmla="*/ 2724347 h 2809188"/>
              <a:gd name="connsiteX8" fmla="*/ 2756414 w 3501132"/>
              <a:gd name="connsiteY8" fmla="*/ 2780908 h 2809188"/>
              <a:gd name="connsiteX9" fmla="*/ 2407623 w 3501132"/>
              <a:gd name="connsiteY9" fmla="*/ 2771481 h 2809188"/>
              <a:gd name="connsiteX10" fmla="*/ 2322781 w 3501132"/>
              <a:gd name="connsiteY10" fmla="*/ 2762054 h 2809188"/>
              <a:gd name="connsiteX11" fmla="*/ 2275647 w 3501132"/>
              <a:gd name="connsiteY11" fmla="*/ 2743200 h 2809188"/>
              <a:gd name="connsiteX12" fmla="*/ 2237940 w 3501132"/>
              <a:gd name="connsiteY12" fmla="*/ 2733774 h 2809188"/>
              <a:gd name="connsiteX13" fmla="*/ 2190806 w 3501132"/>
              <a:gd name="connsiteY13" fmla="*/ 2705493 h 2809188"/>
              <a:gd name="connsiteX14" fmla="*/ 2162526 w 3501132"/>
              <a:gd name="connsiteY14" fmla="*/ 2686640 h 2809188"/>
              <a:gd name="connsiteX15" fmla="*/ 1766600 w 3501132"/>
              <a:gd name="connsiteY15" fmla="*/ 2705493 h 2809188"/>
              <a:gd name="connsiteX16" fmla="*/ 1596917 w 3501132"/>
              <a:gd name="connsiteY16" fmla="*/ 2752627 h 2809188"/>
              <a:gd name="connsiteX17" fmla="*/ 1483796 w 3501132"/>
              <a:gd name="connsiteY17" fmla="*/ 2780908 h 2809188"/>
              <a:gd name="connsiteX18" fmla="*/ 1398954 w 3501132"/>
              <a:gd name="connsiteY18" fmla="*/ 2790334 h 2809188"/>
              <a:gd name="connsiteX19" fmla="*/ 1200992 w 3501132"/>
              <a:gd name="connsiteY19" fmla="*/ 2809188 h 2809188"/>
              <a:gd name="connsiteX20" fmla="*/ 908761 w 3501132"/>
              <a:gd name="connsiteY20" fmla="*/ 2799761 h 2809188"/>
              <a:gd name="connsiteX21" fmla="*/ 880480 w 3501132"/>
              <a:gd name="connsiteY21" fmla="*/ 2790334 h 2809188"/>
              <a:gd name="connsiteX22" fmla="*/ 776785 w 3501132"/>
              <a:gd name="connsiteY22" fmla="*/ 2705493 h 2809188"/>
              <a:gd name="connsiteX23" fmla="*/ 710798 w 3501132"/>
              <a:gd name="connsiteY23" fmla="*/ 2648932 h 2809188"/>
              <a:gd name="connsiteX24" fmla="*/ 541115 w 3501132"/>
              <a:gd name="connsiteY24" fmla="*/ 2620652 h 2809188"/>
              <a:gd name="connsiteX25" fmla="*/ 437420 w 3501132"/>
              <a:gd name="connsiteY25" fmla="*/ 2573518 h 2809188"/>
              <a:gd name="connsiteX26" fmla="*/ 380860 w 3501132"/>
              <a:gd name="connsiteY26" fmla="*/ 2545237 h 2809188"/>
              <a:gd name="connsiteX27" fmla="*/ 324299 w 3501132"/>
              <a:gd name="connsiteY27" fmla="*/ 2488677 h 2809188"/>
              <a:gd name="connsiteX28" fmla="*/ 286592 w 3501132"/>
              <a:gd name="connsiteY28" fmla="*/ 2460396 h 2809188"/>
              <a:gd name="connsiteX29" fmla="*/ 258311 w 3501132"/>
              <a:gd name="connsiteY29" fmla="*/ 2432116 h 2809188"/>
              <a:gd name="connsiteX30" fmla="*/ 211177 w 3501132"/>
              <a:gd name="connsiteY30" fmla="*/ 2403835 h 2809188"/>
              <a:gd name="connsiteX31" fmla="*/ 182897 w 3501132"/>
              <a:gd name="connsiteY31" fmla="*/ 2366128 h 2809188"/>
              <a:gd name="connsiteX32" fmla="*/ 154616 w 3501132"/>
              <a:gd name="connsiteY32" fmla="*/ 2281287 h 2809188"/>
              <a:gd name="connsiteX33" fmla="*/ 145190 w 3501132"/>
              <a:gd name="connsiteY33" fmla="*/ 2234153 h 2809188"/>
              <a:gd name="connsiteX34" fmla="*/ 126336 w 3501132"/>
              <a:gd name="connsiteY34" fmla="*/ 2205873 h 2809188"/>
              <a:gd name="connsiteX35" fmla="*/ 116909 w 3501132"/>
              <a:gd name="connsiteY35" fmla="*/ 2121031 h 2809188"/>
              <a:gd name="connsiteX36" fmla="*/ 98055 w 3501132"/>
              <a:gd name="connsiteY36" fmla="*/ 2064470 h 2809188"/>
              <a:gd name="connsiteX37" fmla="*/ 88629 w 3501132"/>
              <a:gd name="connsiteY37" fmla="*/ 1951349 h 2809188"/>
              <a:gd name="connsiteX38" fmla="*/ 41495 w 3501132"/>
              <a:gd name="connsiteY38" fmla="*/ 1857081 h 2809188"/>
              <a:gd name="connsiteX39" fmla="*/ 32068 w 3501132"/>
              <a:gd name="connsiteY39" fmla="*/ 1828800 h 2809188"/>
              <a:gd name="connsiteX40" fmla="*/ 13214 w 3501132"/>
              <a:gd name="connsiteY40" fmla="*/ 1781666 h 2809188"/>
              <a:gd name="connsiteX41" fmla="*/ 79202 w 3501132"/>
              <a:gd name="connsiteY41" fmla="*/ 933254 h 2809188"/>
              <a:gd name="connsiteX42" fmla="*/ 399713 w 3501132"/>
              <a:gd name="connsiteY42" fmla="*/ 452487 h 2809188"/>
              <a:gd name="connsiteX43" fmla="*/ 588249 w 3501132"/>
              <a:gd name="connsiteY43" fmla="*/ 254524 h 2809188"/>
              <a:gd name="connsiteX44" fmla="*/ 767359 w 3501132"/>
              <a:gd name="connsiteY44" fmla="*/ 169683 h 2809188"/>
              <a:gd name="connsiteX45" fmla="*/ 880480 w 3501132"/>
              <a:gd name="connsiteY45" fmla="*/ 141402 h 2809188"/>
              <a:gd name="connsiteX46" fmla="*/ 955895 w 3501132"/>
              <a:gd name="connsiteY46" fmla="*/ 113122 h 2809188"/>
              <a:gd name="connsiteX47" fmla="*/ 1106724 w 3501132"/>
              <a:gd name="connsiteY47" fmla="*/ 75415 h 2809188"/>
              <a:gd name="connsiteX48" fmla="*/ 1248126 w 3501132"/>
              <a:gd name="connsiteY48" fmla="*/ 28281 h 2809188"/>
              <a:gd name="connsiteX49" fmla="*/ 1304686 w 3501132"/>
              <a:gd name="connsiteY49" fmla="*/ 18854 h 2809188"/>
              <a:gd name="connsiteX50" fmla="*/ 1521503 w 3501132"/>
              <a:gd name="connsiteY50" fmla="*/ 0 h 2809188"/>
              <a:gd name="connsiteX51" fmla="*/ 1813734 w 3501132"/>
              <a:gd name="connsiteY51" fmla="*/ 37708 h 2809188"/>
              <a:gd name="connsiteX52" fmla="*/ 1860868 w 3501132"/>
              <a:gd name="connsiteY52" fmla="*/ 75415 h 2809188"/>
              <a:gd name="connsiteX53" fmla="*/ 1973990 w 3501132"/>
              <a:gd name="connsiteY53" fmla="*/ 301658 h 2809188"/>
              <a:gd name="connsiteX54" fmla="*/ 1983416 w 3501132"/>
              <a:gd name="connsiteY54" fmla="*/ 358219 h 2809188"/>
              <a:gd name="connsiteX55" fmla="*/ 2011697 w 3501132"/>
              <a:gd name="connsiteY55" fmla="*/ 461914 h 2809188"/>
              <a:gd name="connsiteX56" fmla="*/ 2068258 w 3501132"/>
              <a:gd name="connsiteY56" fmla="*/ 659877 h 2809188"/>
              <a:gd name="connsiteX57" fmla="*/ 2087111 w 3501132"/>
              <a:gd name="connsiteY57" fmla="*/ 688157 h 2809188"/>
              <a:gd name="connsiteX58" fmla="*/ 2096538 w 3501132"/>
              <a:gd name="connsiteY58" fmla="*/ 716437 h 2809188"/>
              <a:gd name="connsiteX59" fmla="*/ 2285074 w 3501132"/>
              <a:gd name="connsiteY59" fmla="*/ 754145 h 2809188"/>
              <a:gd name="connsiteX60" fmla="*/ 2398196 w 3501132"/>
              <a:gd name="connsiteY60" fmla="*/ 857840 h 2809188"/>
              <a:gd name="connsiteX61" fmla="*/ 2435903 w 3501132"/>
              <a:gd name="connsiteY61" fmla="*/ 914400 h 2809188"/>
              <a:gd name="connsiteX62" fmla="*/ 2520744 w 3501132"/>
              <a:gd name="connsiteY62" fmla="*/ 970961 h 2809188"/>
              <a:gd name="connsiteX63" fmla="*/ 2549025 w 3501132"/>
              <a:gd name="connsiteY63" fmla="*/ 1008668 h 2809188"/>
              <a:gd name="connsiteX64" fmla="*/ 2681000 w 3501132"/>
              <a:gd name="connsiteY64" fmla="*/ 1140644 h 2809188"/>
              <a:gd name="connsiteX65" fmla="*/ 2718707 w 3501132"/>
              <a:gd name="connsiteY65" fmla="*/ 1197204 h 2809188"/>
              <a:gd name="connsiteX66" fmla="*/ 2737561 w 3501132"/>
              <a:gd name="connsiteY66" fmla="*/ 1225485 h 2809188"/>
              <a:gd name="connsiteX67" fmla="*/ 2803548 w 3501132"/>
              <a:gd name="connsiteY67" fmla="*/ 1263192 h 2809188"/>
              <a:gd name="connsiteX68" fmla="*/ 2850682 w 3501132"/>
              <a:gd name="connsiteY68" fmla="*/ 1338607 h 2809188"/>
              <a:gd name="connsiteX69" fmla="*/ 2973231 w 3501132"/>
              <a:gd name="connsiteY69" fmla="*/ 1423448 h 2809188"/>
              <a:gd name="connsiteX70" fmla="*/ 3058072 w 3501132"/>
              <a:gd name="connsiteY70" fmla="*/ 1536569 h 2809188"/>
              <a:gd name="connsiteX71" fmla="*/ 3133486 w 3501132"/>
              <a:gd name="connsiteY71" fmla="*/ 1602557 h 2809188"/>
              <a:gd name="connsiteX72" fmla="*/ 3256035 w 3501132"/>
              <a:gd name="connsiteY72" fmla="*/ 1706252 h 2809188"/>
              <a:gd name="connsiteX73" fmla="*/ 3303169 w 3501132"/>
              <a:gd name="connsiteY73" fmla="*/ 1734532 h 2809188"/>
              <a:gd name="connsiteX74" fmla="*/ 3397437 w 3501132"/>
              <a:gd name="connsiteY74" fmla="*/ 1772240 h 2809188"/>
              <a:gd name="connsiteX75" fmla="*/ 3453998 w 3501132"/>
              <a:gd name="connsiteY75" fmla="*/ 1828800 h 2809188"/>
              <a:gd name="connsiteX76" fmla="*/ 3482278 w 3501132"/>
              <a:gd name="connsiteY76" fmla="*/ 1857081 h 2809188"/>
              <a:gd name="connsiteX77" fmla="*/ 3501132 w 3501132"/>
              <a:gd name="connsiteY77" fmla="*/ 1885361 h 2809188"/>
              <a:gd name="connsiteX78" fmla="*/ 3463425 w 3501132"/>
              <a:gd name="connsiteY78" fmla="*/ 2073897 h 2809188"/>
              <a:gd name="connsiteX79" fmla="*/ 3444571 w 3501132"/>
              <a:gd name="connsiteY79" fmla="*/ 2073897 h 2809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3501132" h="2809188">
                <a:moveTo>
                  <a:pt x="3444571" y="2073897"/>
                </a:moveTo>
                <a:cubicBezTo>
                  <a:pt x="3439858" y="2117889"/>
                  <a:pt x="3443624" y="2250218"/>
                  <a:pt x="3435144" y="2337848"/>
                </a:cubicBezTo>
                <a:cubicBezTo>
                  <a:pt x="3434053" y="2349125"/>
                  <a:pt x="3421358" y="2355995"/>
                  <a:pt x="3416291" y="2366128"/>
                </a:cubicBezTo>
                <a:cubicBezTo>
                  <a:pt x="3411847" y="2375016"/>
                  <a:pt x="3411308" y="2385521"/>
                  <a:pt x="3406864" y="2394409"/>
                </a:cubicBezTo>
                <a:cubicBezTo>
                  <a:pt x="3401797" y="2404542"/>
                  <a:pt x="3393077" y="2412556"/>
                  <a:pt x="3388010" y="2422689"/>
                </a:cubicBezTo>
                <a:cubicBezTo>
                  <a:pt x="3380442" y="2437824"/>
                  <a:pt x="3376029" y="2454360"/>
                  <a:pt x="3369157" y="2469823"/>
                </a:cubicBezTo>
                <a:cubicBezTo>
                  <a:pt x="3361021" y="2488129"/>
                  <a:pt x="3332874" y="2542143"/>
                  <a:pt x="3322023" y="2554664"/>
                </a:cubicBezTo>
                <a:cubicBezTo>
                  <a:pt x="3242866" y="2645999"/>
                  <a:pt x="3192425" y="2689367"/>
                  <a:pt x="3067499" y="2724347"/>
                </a:cubicBezTo>
                <a:cubicBezTo>
                  <a:pt x="2966007" y="2752765"/>
                  <a:pt x="2860109" y="2762054"/>
                  <a:pt x="2756414" y="2780908"/>
                </a:cubicBezTo>
                <a:lnTo>
                  <a:pt x="2407623" y="2771481"/>
                </a:lnTo>
                <a:cubicBezTo>
                  <a:pt x="2379195" y="2770245"/>
                  <a:pt x="2350604" y="2768016"/>
                  <a:pt x="2322781" y="2762054"/>
                </a:cubicBezTo>
                <a:cubicBezTo>
                  <a:pt x="2306235" y="2758508"/>
                  <a:pt x="2291700" y="2748551"/>
                  <a:pt x="2275647" y="2743200"/>
                </a:cubicBezTo>
                <a:cubicBezTo>
                  <a:pt x="2263356" y="2739103"/>
                  <a:pt x="2250509" y="2736916"/>
                  <a:pt x="2237940" y="2733774"/>
                </a:cubicBezTo>
                <a:cubicBezTo>
                  <a:pt x="2222229" y="2724347"/>
                  <a:pt x="2206343" y="2715204"/>
                  <a:pt x="2190806" y="2705493"/>
                </a:cubicBezTo>
                <a:cubicBezTo>
                  <a:pt x="2181199" y="2699488"/>
                  <a:pt x="2162526" y="2686640"/>
                  <a:pt x="2162526" y="2686640"/>
                </a:cubicBezTo>
                <a:cubicBezTo>
                  <a:pt x="2030551" y="2692924"/>
                  <a:pt x="1898182" y="2693531"/>
                  <a:pt x="1766600" y="2705493"/>
                </a:cubicBezTo>
                <a:cubicBezTo>
                  <a:pt x="1612179" y="2719531"/>
                  <a:pt x="1689185" y="2725489"/>
                  <a:pt x="1596917" y="2752627"/>
                </a:cubicBezTo>
                <a:cubicBezTo>
                  <a:pt x="1559629" y="2763594"/>
                  <a:pt x="1521977" y="2773635"/>
                  <a:pt x="1483796" y="2780908"/>
                </a:cubicBezTo>
                <a:cubicBezTo>
                  <a:pt x="1455844" y="2786232"/>
                  <a:pt x="1427267" y="2787503"/>
                  <a:pt x="1398954" y="2790334"/>
                </a:cubicBezTo>
                <a:lnTo>
                  <a:pt x="1200992" y="2809188"/>
                </a:lnTo>
                <a:cubicBezTo>
                  <a:pt x="1103582" y="2806046"/>
                  <a:pt x="1006054" y="2805484"/>
                  <a:pt x="908761" y="2799761"/>
                </a:cubicBezTo>
                <a:cubicBezTo>
                  <a:pt x="898841" y="2799177"/>
                  <a:pt x="888566" y="2796110"/>
                  <a:pt x="880480" y="2790334"/>
                </a:cubicBezTo>
                <a:cubicBezTo>
                  <a:pt x="844139" y="2764376"/>
                  <a:pt x="811094" y="2734084"/>
                  <a:pt x="776785" y="2705493"/>
                </a:cubicBezTo>
                <a:cubicBezTo>
                  <a:pt x="754530" y="2686947"/>
                  <a:pt x="739374" y="2653695"/>
                  <a:pt x="710798" y="2648932"/>
                </a:cubicBezTo>
                <a:lnTo>
                  <a:pt x="541115" y="2620652"/>
                </a:lnTo>
                <a:cubicBezTo>
                  <a:pt x="381297" y="2560719"/>
                  <a:pt x="519182" y="2618941"/>
                  <a:pt x="437420" y="2573518"/>
                </a:cubicBezTo>
                <a:cubicBezTo>
                  <a:pt x="418994" y="2563281"/>
                  <a:pt x="397723" y="2557884"/>
                  <a:pt x="380860" y="2545237"/>
                </a:cubicBezTo>
                <a:cubicBezTo>
                  <a:pt x="359530" y="2529239"/>
                  <a:pt x="345629" y="2504675"/>
                  <a:pt x="324299" y="2488677"/>
                </a:cubicBezTo>
                <a:cubicBezTo>
                  <a:pt x="311730" y="2479250"/>
                  <a:pt x="298521" y="2470621"/>
                  <a:pt x="286592" y="2460396"/>
                </a:cubicBezTo>
                <a:cubicBezTo>
                  <a:pt x="276470" y="2451720"/>
                  <a:pt x="268976" y="2440115"/>
                  <a:pt x="258311" y="2432116"/>
                </a:cubicBezTo>
                <a:cubicBezTo>
                  <a:pt x="243653" y="2421123"/>
                  <a:pt x="226888" y="2413262"/>
                  <a:pt x="211177" y="2403835"/>
                </a:cubicBezTo>
                <a:cubicBezTo>
                  <a:pt x="201750" y="2391266"/>
                  <a:pt x="189481" y="2380393"/>
                  <a:pt x="182897" y="2366128"/>
                </a:cubicBezTo>
                <a:cubicBezTo>
                  <a:pt x="170405" y="2339062"/>
                  <a:pt x="160462" y="2310518"/>
                  <a:pt x="154616" y="2281287"/>
                </a:cubicBezTo>
                <a:cubicBezTo>
                  <a:pt x="151474" y="2265576"/>
                  <a:pt x="150816" y="2249155"/>
                  <a:pt x="145190" y="2234153"/>
                </a:cubicBezTo>
                <a:cubicBezTo>
                  <a:pt x="141212" y="2223545"/>
                  <a:pt x="132621" y="2215300"/>
                  <a:pt x="126336" y="2205873"/>
                </a:cubicBezTo>
                <a:cubicBezTo>
                  <a:pt x="123194" y="2177592"/>
                  <a:pt x="122490" y="2148933"/>
                  <a:pt x="116909" y="2121031"/>
                </a:cubicBezTo>
                <a:cubicBezTo>
                  <a:pt x="113011" y="2101543"/>
                  <a:pt x="101322" y="2084073"/>
                  <a:pt x="98055" y="2064470"/>
                </a:cubicBezTo>
                <a:cubicBezTo>
                  <a:pt x="91835" y="2027147"/>
                  <a:pt x="98585" y="1987853"/>
                  <a:pt x="88629" y="1951349"/>
                </a:cubicBezTo>
                <a:cubicBezTo>
                  <a:pt x="79385" y="1917455"/>
                  <a:pt x="56217" y="1888979"/>
                  <a:pt x="41495" y="1857081"/>
                </a:cubicBezTo>
                <a:cubicBezTo>
                  <a:pt x="37331" y="1848059"/>
                  <a:pt x="35557" y="1838104"/>
                  <a:pt x="32068" y="1828800"/>
                </a:cubicBezTo>
                <a:cubicBezTo>
                  <a:pt x="26126" y="1812956"/>
                  <a:pt x="19499" y="1797377"/>
                  <a:pt x="13214" y="1781666"/>
                </a:cubicBezTo>
                <a:cubicBezTo>
                  <a:pt x="35210" y="1498862"/>
                  <a:pt x="0" y="1205631"/>
                  <a:pt x="79202" y="933254"/>
                </a:cubicBezTo>
                <a:cubicBezTo>
                  <a:pt x="132980" y="748311"/>
                  <a:pt x="266883" y="591958"/>
                  <a:pt x="399713" y="452487"/>
                </a:cubicBezTo>
                <a:cubicBezTo>
                  <a:pt x="462558" y="386499"/>
                  <a:pt x="518765" y="313480"/>
                  <a:pt x="588249" y="254524"/>
                </a:cubicBezTo>
                <a:cubicBezTo>
                  <a:pt x="629367" y="219636"/>
                  <a:pt x="709160" y="185850"/>
                  <a:pt x="767359" y="169683"/>
                </a:cubicBezTo>
                <a:cubicBezTo>
                  <a:pt x="804809" y="159280"/>
                  <a:pt x="843252" y="152571"/>
                  <a:pt x="880480" y="141402"/>
                </a:cubicBezTo>
                <a:cubicBezTo>
                  <a:pt x="906195" y="133687"/>
                  <a:pt x="930121" y="120639"/>
                  <a:pt x="955895" y="113122"/>
                </a:cubicBezTo>
                <a:cubicBezTo>
                  <a:pt x="1005646" y="98612"/>
                  <a:pt x="1056955" y="89864"/>
                  <a:pt x="1106724" y="75415"/>
                </a:cubicBezTo>
                <a:cubicBezTo>
                  <a:pt x="1154437" y="61563"/>
                  <a:pt x="1200354" y="41930"/>
                  <a:pt x="1248126" y="28281"/>
                </a:cubicBezTo>
                <a:cubicBezTo>
                  <a:pt x="1266504" y="23030"/>
                  <a:pt x="1285674" y="20821"/>
                  <a:pt x="1304686" y="18854"/>
                </a:cubicBezTo>
                <a:cubicBezTo>
                  <a:pt x="1376846" y="11389"/>
                  <a:pt x="1449231" y="6285"/>
                  <a:pt x="1521503" y="0"/>
                </a:cubicBezTo>
                <a:cubicBezTo>
                  <a:pt x="1618913" y="12569"/>
                  <a:pt x="1717855" y="16401"/>
                  <a:pt x="1813734" y="37708"/>
                </a:cubicBezTo>
                <a:cubicBezTo>
                  <a:pt x="1833375" y="42073"/>
                  <a:pt x="1850730" y="58036"/>
                  <a:pt x="1860868" y="75415"/>
                </a:cubicBezTo>
                <a:cubicBezTo>
                  <a:pt x="2073864" y="440551"/>
                  <a:pt x="1876612" y="171824"/>
                  <a:pt x="1973990" y="301658"/>
                </a:cubicBezTo>
                <a:cubicBezTo>
                  <a:pt x="1977132" y="320512"/>
                  <a:pt x="1979411" y="339530"/>
                  <a:pt x="1983416" y="358219"/>
                </a:cubicBezTo>
                <a:cubicBezTo>
                  <a:pt x="2009132" y="478229"/>
                  <a:pt x="1992369" y="395646"/>
                  <a:pt x="2011697" y="461914"/>
                </a:cubicBezTo>
                <a:cubicBezTo>
                  <a:pt x="2030913" y="527797"/>
                  <a:pt x="2030190" y="602775"/>
                  <a:pt x="2068258" y="659877"/>
                </a:cubicBezTo>
                <a:cubicBezTo>
                  <a:pt x="2074542" y="669304"/>
                  <a:pt x="2082044" y="678024"/>
                  <a:pt x="2087111" y="688157"/>
                </a:cubicBezTo>
                <a:cubicBezTo>
                  <a:pt x="2091555" y="697045"/>
                  <a:pt x="2087111" y="713295"/>
                  <a:pt x="2096538" y="716437"/>
                </a:cubicBezTo>
                <a:cubicBezTo>
                  <a:pt x="2157339" y="736704"/>
                  <a:pt x="2222229" y="741576"/>
                  <a:pt x="2285074" y="754145"/>
                </a:cubicBezTo>
                <a:cubicBezTo>
                  <a:pt x="2314267" y="779168"/>
                  <a:pt x="2371736" y="825500"/>
                  <a:pt x="2398196" y="857840"/>
                </a:cubicBezTo>
                <a:cubicBezTo>
                  <a:pt x="2412545" y="875377"/>
                  <a:pt x="2419253" y="899031"/>
                  <a:pt x="2435903" y="914400"/>
                </a:cubicBezTo>
                <a:cubicBezTo>
                  <a:pt x="2460878" y="937454"/>
                  <a:pt x="2494633" y="949202"/>
                  <a:pt x="2520744" y="970961"/>
                </a:cubicBezTo>
                <a:cubicBezTo>
                  <a:pt x="2532814" y="981019"/>
                  <a:pt x="2537915" y="997558"/>
                  <a:pt x="2549025" y="1008668"/>
                </a:cubicBezTo>
                <a:cubicBezTo>
                  <a:pt x="2709527" y="1169170"/>
                  <a:pt x="2572466" y="1010402"/>
                  <a:pt x="2681000" y="1140644"/>
                </a:cubicBezTo>
                <a:cubicBezTo>
                  <a:pt x="2697567" y="1190344"/>
                  <a:pt x="2679478" y="1150128"/>
                  <a:pt x="2718707" y="1197204"/>
                </a:cubicBezTo>
                <a:cubicBezTo>
                  <a:pt x="2725960" y="1205908"/>
                  <a:pt x="2729550" y="1217474"/>
                  <a:pt x="2737561" y="1225485"/>
                </a:cubicBezTo>
                <a:cubicBezTo>
                  <a:pt x="2766095" y="1254019"/>
                  <a:pt x="2771192" y="1252406"/>
                  <a:pt x="2803548" y="1263192"/>
                </a:cubicBezTo>
                <a:cubicBezTo>
                  <a:pt x="2819259" y="1288330"/>
                  <a:pt x="2824167" y="1325350"/>
                  <a:pt x="2850682" y="1338607"/>
                </a:cubicBezTo>
                <a:cubicBezTo>
                  <a:pt x="2907588" y="1367059"/>
                  <a:pt x="2926378" y="1370738"/>
                  <a:pt x="2973231" y="1423448"/>
                </a:cubicBezTo>
                <a:cubicBezTo>
                  <a:pt x="3004545" y="1458676"/>
                  <a:pt x="3029135" y="1499364"/>
                  <a:pt x="3058072" y="1536569"/>
                </a:cubicBezTo>
                <a:cubicBezTo>
                  <a:pt x="3106753" y="1599159"/>
                  <a:pt x="3083873" y="1586019"/>
                  <a:pt x="3133486" y="1602557"/>
                </a:cubicBezTo>
                <a:cubicBezTo>
                  <a:pt x="3355430" y="1761087"/>
                  <a:pt x="3047928" y="1535983"/>
                  <a:pt x="3256035" y="1706252"/>
                </a:cubicBezTo>
                <a:cubicBezTo>
                  <a:pt x="3270216" y="1717854"/>
                  <a:pt x="3287084" y="1725758"/>
                  <a:pt x="3303169" y="1734532"/>
                </a:cubicBezTo>
                <a:cubicBezTo>
                  <a:pt x="3360835" y="1765986"/>
                  <a:pt x="3345723" y="1759311"/>
                  <a:pt x="3397437" y="1772240"/>
                </a:cubicBezTo>
                <a:lnTo>
                  <a:pt x="3453998" y="1828800"/>
                </a:lnTo>
                <a:cubicBezTo>
                  <a:pt x="3463425" y="1838227"/>
                  <a:pt x="3474883" y="1845989"/>
                  <a:pt x="3482278" y="1857081"/>
                </a:cubicBezTo>
                <a:lnTo>
                  <a:pt x="3501132" y="1885361"/>
                </a:lnTo>
                <a:cubicBezTo>
                  <a:pt x="3491929" y="1940578"/>
                  <a:pt x="3477773" y="2030854"/>
                  <a:pt x="3463425" y="2073897"/>
                </a:cubicBezTo>
                <a:cubicBezTo>
                  <a:pt x="3451776" y="2108844"/>
                  <a:pt x="3449284" y="2029905"/>
                  <a:pt x="3444571" y="20738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661025" y="962025"/>
            <a:ext cx="3398838" cy="2654300"/>
          </a:xfrm>
          <a:custGeom>
            <a:avLst/>
            <a:gdLst>
              <a:gd name="connsiteX0" fmla="*/ 343098 w 3397383"/>
              <a:gd name="connsiteY0" fmla="*/ 1480008 h 2654586"/>
              <a:gd name="connsiteX1" fmla="*/ 258257 w 3397383"/>
              <a:gd name="connsiteY1" fmla="*/ 1527142 h 2654586"/>
              <a:gd name="connsiteX2" fmla="*/ 201696 w 3397383"/>
              <a:gd name="connsiteY2" fmla="*/ 1602557 h 2654586"/>
              <a:gd name="connsiteX3" fmla="*/ 173416 w 3397383"/>
              <a:gd name="connsiteY3" fmla="*/ 1630837 h 2654586"/>
              <a:gd name="connsiteX4" fmla="*/ 145135 w 3397383"/>
              <a:gd name="connsiteY4" fmla="*/ 1687398 h 2654586"/>
              <a:gd name="connsiteX5" fmla="*/ 126282 w 3397383"/>
              <a:gd name="connsiteY5" fmla="*/ 1715678 h 2654586"/>
              <a:gd name="connsiteX6" fmla="*/ 69721 w 3397383"/>
              <a:gd name="connsiteY6" fmla="*/ 1781666 h 2654586"/>
              <a:gd name="connsiteX7" fmla="*/ 60294 w 3397383"/>
              <a:gd name="connsiteY7" fmla="*/ 1838227 h 2654586"/>
              <a:gd name="connsiteX8" fmla="*/ 41440 w 3397383"/>
              <a:gd name="connsiteY8" fmla="*/ 1866507 h 2654586"/>
              <a:gd name="connsiteX9" fmla="*/ 32014 w 3397383"/>
              <a:gd name="connsiteY9" fmla="*/ 1913641 h 2654586"/>
              <a:gd name="connsiteX10" fmla="*/ 3733 w 3397383"/>
              <a:gd name="connsiteY10" fmla="*/ 2026763 h 2654586"/>
              <a:gd name="connsiteX11" fmla="*/ 22587 w 3397383"/>
              <a:gd name="connsiteY11" fmla="*/ 2309567 h 2654586"/>
              <a:gd name="connsiteX12" fmla="*/ 50867 w 3397383"/>
              <a:gd name="connsiteY12" fmla="*/ 2337847 h 2654586"/>
              <a:gd name="connsiteX13" fmla="*/ 60294 w 3397383"/>
              <a:gd name="connsiteY13" fmla="*/ 2366128 h 2654586"/>
              <a:gd name="connsiteX14" fmla="*/ 116855 w 3397383"/>
              <a:gd name="connsiteY14" fmla="*/ 2422689 h 2654586"/>
              <a:gd name="connsiteX15" fmla="*/ 145135 w 3397383"/>
              <a:gd name="connsiteY15" fmla="*/ 2432115 h 2654586"/>
              <a:gd name="connsiteX16" fmla="*/ 192269 w 3397383"/>
              <a:gd name="connsiteY16" fmla="*/ 2450969 h 2654586"/>
              <a:gd name="connsiteX17" fmla="*/ 277111 w 3397383"/>
              <a:gd name="connsiteY17" fmla="*/ 2479250 h 2654586"/>
              <a:gd name="connsiteX18" fmla="*/ 361952 w 3397383"/>
              <a:gd name="connsiteY18" fmla="*/ 2516957 h 2654586"/>
              <a:gd name="connsiteX19" fmla="*/ 390232 w 3397383"/>
              <a:gd name="connsiteY19" fmla="*/ 2535810 h 2654586"/>
              <a:gd name="connsiteX20" fmla="*/ 503354 w 3397383"/>
              <a:gd name="connsiteY20" fmla="*/ 2573518 h 2654586"/>
              <a:gd name="connsiteX21" fmla="*/ 559915 w 3397383"/>
              <a:gd name="connsiteY21" fmla="*/ 2592371 h 2654586"/>
              <a:gd name="connsiteX22" fmla="*/ 616476 w 3397383"/>
              <a:gd name="connsiteY22" fmla="*/ 2601798 h 2654586"/>
              <a:gd name="connsiteX23" fmla="*/ 710744 w 3397383"/>
              <a:gd name="connsiteY23" fmla="*/ 2630078 h 2654586"/>
              <a:gd name="connsiteX24" fmla="*/ 786158 w 3397383"/>
              <a:gd name="connsiteY24" fmla="*/ 2648932 h 2654586"/>
              <a:gd name="connsiteX25" fmla="*/ 870999 w 3397383"/>
              <a:gd name="connsiteY25" fmla="*/ 2639505 h 2654586"/>
              <a:gd name="connsiteX26" fmla="*/ 936987 w 3397383"/>
              <a:gd name="connsiteY26" fmla="*/ 2554664 h 2654586"/>
              <a:gd name="connsiteX27" fmla="*/ 993548 w 3397383"/>
              <a:gd name="connsiteY27" fmla="*/ 2498103 h 2654586"/>
              <a:gd name="connsiteX28" fmla="*/ 1219791 w 3397383"/>
              <a:gd name="connsiteY28" fmla="*/ 2347274 h 2654586"/>
              <a:gd name="connsiteX29" fmla="*/ 1361193 w 3397383"/>
              <a:gd name="connsiteY29" fmla="*/ 2318994 h 2654586"/>
              <a:gd name="connsiteX30" fmla="*/ 1889094 w 3397383"/>
              <a:gd name="connsiteY30" fmla="*/ 2337847 h 2654586"/>
              <a:gd name="connsiteX31" fmla="*/ 2030496 w 3397383"/>
              <a:gd name="connsiteY31" fmla="*/ 2347274 h 2654586"/>
              <a:gd name="connsiteX32" fmla="*/ 2181325 w 3397383"/>
              <a:gd name="connsiteY32" fmla="*/ 2422689 h 2654586"/>
              <a:gd name="connsiteX33" fmla="*/ 2200179 w 3397383"/>
              <a:gd name="connsiteY33" fmla="*/ 2450969 h 2654586"/>
              <a:gd name="connsiteX34" fmla="*/ 2285020 w 3397383"/>
              <a:gd name="connsiteY34" fmla="*/ 2460396 h 2654586"/>
              <a:gd name="connsiteX35" fmla="*/ 2709226 w 3397383"/>
              <a:gd name="connsiteY35" fmla="*/ 2441542 h 2654586"/>
              <a:gd name="connsiteX36" fmla="*/ 2746933 w 3397383"/>
              <a:gd name="connsiteY36" fmla="*/ 2413262 h 2654586"/>
              <a:gd name="connsiteX37" fmla="*/ 2775214 w 3397383"/>
              <a:gd name="connsiteY37" fmla="*/ 2403835 h 2654586"/>
              <a:gd name="connsiteX38" fmla="*/ 2803494 w 3397383"/>
              <a:gd name="connsiteY38" fmla="*/ 2384981 h 2654586"/>
              <a:gd name="connsiteX39" fmla="*/ 2916616 w 3397383"/>
              <a:gd name="connsiteY39" fmla="*/ 2356701 h 2654586"/>
              <a:gd name="connsiteX40" fmla="*/ 3029737 w 3397383"/>
              <a:gd name="connsiteY40" fmla="*/ 2215299 h 2654586"/>
              <a:gd name="connsiteX41" fmla="*/ 3199420 w 3397383"/>
              <a:gd name="connsiteY41" fmla="*/ 2073897 h 2654586"/>
              <a:gd name="connsiteX42" fmla="*/ 3218273 w 3397383"/>
              <a:gd name="connsiteY42" fmla="*/ 2045617 h 2654586"/>
              <a:gd name="connsiteX43" fmla="*/ 3246554 w 3397383"/>
              <a:gd name="connsiteY43" fmla="*/ 2036190 h 2654586"/>
              <a:gd name="connsiteX44" fmla="*/ 3284261 w 3397383"/>
              <a:gd name="connsiteY44" fmla="*/ 2017336 h 2654586"/>
              <a:gd name="connsiteX45" fmla="*/ 3359676 w 3397383"/>
              <a:gd name="connsiteY45" fmla="*/ 1979629 h 2654586"/>
              <a:gd name="connsiteX46" fmla="*/ 3369102 w 3397383"/>
              <a:gd name="connsiteY46" fmla="*/ 1951348 h 2654586"/>
              <a:gd name="connsiteX47" fmla="*/ 3387956 w 3397383"/>
              <a:gd name="connsiteY47" fmla="*/ 1923068 h 2654586"/>
              <a:gd name="connsiteX48" fmla="*/ 3397383 w 3397383"/>
              <a:gd name="connsiteY48" fmla="*/ 1866507 h 2654586"/>
              <a:gd name="connsiteX49" fmla="*/ 3369102 w 3397383"/>
              <a:gd name="connsiteY49" fmla="*/ 1480008 h 2654586"/>
              <a:gd name="connsiteX50" fmla="*/ 3340822 w 3397383"/>
              <a:gd name="connsiteY50" fmla="*/ 1423447 h 2654586"/>
              <a:gd name="connsiteX51" fmla="*/ 3293688 w 3397383"/>
              <a:gd name="connsiteY51" fmla="*/ 1300899 h 2654586"/>
              <a:gd name="connsiteX52" fmla="*/ 3227700 w 3397383"/>
              <a:gd name="connsiteY52" fmla="*/ 1027522 h 2654586"/>
              <a:gd name="connsiteX53" fmla="*/ 3180566 w 3397383"/>
              <a:gd name="connsiteY53" fmla="*/ 961534 h 2654586"/>
              <a:gd name="connsiteX54" fmla="*/ 3124005 w 3397383"/>
              <a:gd name="connsiteY54" fmla="*/ 820132 h 2654586"/>
              <a:gd name="connsiteX55" fmla="*/ 3086298 w 3397383"/>
              <a:gd name="connsiteY55" fmla="*/ 707010 h 2654586"/>
              <a:gd name="connsiteX56" fmla="*/ 2916616 w 3397383"/>
              <a:gd name="connsiteY56" fmla="*/ 452487 h 2654586"/>
              <a:gd name="connsiteX57" fmla="*/ 2784640 w 3397383"/>
              <a:gd name="connsiteY57" fmla="*/ 292231 h 2654586"/>
              <a:gd name="connsiteX58" fmla="*/ 2662092 w 3397383"/>
              <a:gd name="connsiteY58" fmla="*/ 226243 h 2654586"/>
              <a:gd name="connsiteX59" fmla="*/ 2445276 w 3397383"/>
              <a:gd name="connsiteY59" fmla="*/ 169682 h 2654586"/>
              <a:gd name="connsiteX60" fmla="*/ 2379288 w 3397383"/>
              <a:gd name="connsiteY60" fmla="*/ 141402 h 2654586"/>
              <a:gd name="connsiteX61" fmla="*/ 2237886 w 3397383"/>
              <a:gd name="connsiteY61" fmla="*/ 94268 h 2654586"/>
              <a:gd name="connsiteX62" fmla="*/ 2105911 w 3397383"/>
              <a:gd name="connsiteY62" fmla="*/ 28280 h 2654586"/>
              <a:gd name="connsiteX63" fmla="*/ 1926801 w 3397383"/>
              <a:gd name="connsiteY63" fmla="*/ 0 h 2654586"/>
              <a:gd name="connsiteX64" fmla="*/ 1681704 w 3397383"/>
              <a:gd name="connsiteY64" fmla="*/ 56561 h 2654586"/>
              <a:gd name="connsiteX65" fmla="*/ 1587436 w 3397383"/>
              <a:gd name="connsiteY65" fmla="*/ 141402 h 2654586"/>
              <a:gd name="connsiteX66" fmla="*/ 1483742 w 3397383"/>
              <a:gd name="connsiteY66" fmla="*/ 282804 h 2654586"/>
              <a:gd name="connsiteX67" fmla="*/ 1446034 w 3397383"/>
              <a:gd name="connsiteY67" fmla="*/ 329938 h 2654586"/>
              <a:gd name="connsiteX68" fmla="*/ 1389473 w 3397383"/>
              <a:gd name="connsiteY68" fmla="*/ 386499 h 2654586"/>
              <a:gd name="connsiteX69" fmla="*/ 1229218 w 3397383"/>
              <a:gd name="connsiteY69" fmla="*/ 480767 h 2654586"/>
              <a:gd name="connsiteX70" fmla="*/ 1078389 w 3397383"/>
              <a:gd name="connsiteY70" fmla="*/ 584462 h 2654586"/>
              <a:gd name="connsiteX71" fmla="*/ 1021828 w 3397383"/>
              <a:gd name="connsiteY71" fmla="*/ 612742 h 2654586"/>
              <a:gd name="connsiteX72" fmla="*/ 861572 w 3397383"/>
              <a:gd name="connsiteY72" fmla="*/ 725864 h 2654586"/>
              <a:gd name="connsiteX73" fmla="*/ 833292 w 3397383"/>
              <a:gd name="connsiteY73" fmla="*/ 754144 h 2654586"/>
              <a:gd name="connsiteX74" fmla="*/ 767304 w 3397383"/>
              <a:gd name="connsiteY74" fmla="*/ 791852 h 2654586"/>
              <a:gd name="connsiteX75" fmla="*/ 720170 w 3397383"/>
              <a:gd name="connsiteY75" fmla="*/ 867266 h 2654586"/>
              <a:gd name="connsiteX76" fmla="*/ 682463 w 3397383"/>
              <a:gd name="connsiteY76" fmla="*/ 904973 h 2654586"/>
              <a:gd name="connsiteX77" fmla="*/ 597622 w 3397383"/>
              <a:gd name="connsiteY77" fmla="*/ 1008668 h 2654586"/>
              <a:gd name="connsiteX78" fmla="*/ 578768 w 3397383"/>
              <a:gd name="connsiteY78" fmla="*/ 1036948 h 2654586"/>
              <a:gd name="connsiteX79" fmla="*/ 550488 w 3397383"/>
              <a:gd name="connsiteY79" fmla="*/ 1102936 h 2654586"/>
              <a:gd name="connsiteX80" fmla="*/ 541061 w 3397383"/>
              <a:gd name="connsiteY80" fmla="*/ 1131217 h 2654586"/>
              <a:gd name="connsiteX81" fmla="*/ 512781 w 3397383"/>
              <a:gd name="connsiteY81" fmla="*/ 1178351 h 2654586"/>
              <a:gd name="connsiteX82" fmla="*/ 465647 w 3397383"/>
              <a:gd name="connsiteY82" fmla="*/ 1263192 h 2654586"/>
              <a:gd name="connsiteX83" fmla="*/ 427939 w 3397383"/>
              <a:gd name="connsiteY83" fmla="*/ 1300899 h 2654586"/>
              <a:gd name="connsiteX84" fmla="*/ 399659 w 3397383"/>
              <a:gd name="connsiteY84" fmla="*/ 1357460 h 2654586"/>
              <a:gd name="connsiteX85" fmla="*/ 352525 w 3397383"/>
              <a:gd name="connsiteY85" fmla="*/ 1414021 h 2654586"/>
              <a:gd name="connsiteX86" fmla="*/ 324245 w 3397383"/>
              <a:gd name="connsiteY86" fmla="*/ 1470581 h 2654586"/>
              <a:gd name="connsiteX87" fmla="*/ 343098 w 3397383"/>
              <a:gd name="connsiteY87" fmla="*/ 1480008 h 2654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397383" h="2654586">
                <a:moveTo>
                  <a:pt x="343098" y="1480008"/>
                </a:moveTo>
                <a:cubicBezTo>
                  <a:pt x="332100" y="1489435"/>
                  <a:pt x="285175" y="1509196"/>
                  <a:pt x="258257" y="1527142"/>
                </a:cubicBezTo>
                <a:cubicBezTo>
                  <a:pt x="224858" y="1549408"/>
                  <a:pt x="226066" y="1570064"/>
                  <a:pt x="201696" y="1602557"/>
                </a:cubicBezTo>
                <a:cubicBezTo>
                  <a:pt x="193697" y="1613222"/>
                  <a:pt x="181950" y="1620596"/>
                  <a:pt x="173416" y="1630837"/>
                </a:cubicBezTo>
                <a:cubicBezTo>
                  <a:pt x="139647" y="1671360"/>
                  <a:pt x="166392" y="1644884"/>
                  <a:pt x="145135" y="1687398"/>
                </a:cubicBezTo>
                <a:cubicBezTo>
                  <a:pt x="140068" y="1697531"/>
                  <a:pt x="132867" y="1706459"/>
                  <a:pt x="126282" y="1715678"/>
                </a:cubicBezTo>
                <a:cubicBezTo>
                  <a:pt x="96049" y="1758004"/>
                  <a:pt x="103980" y="1747407"/>
                  <a:pt x="69721" y="1781666"/>
                </a:cubicBezTo>
                <a:cubicBezTo>
                  <a:pt x="66579" y="1800520"/>
                  <a:pt x="66338" y="1820094"/>
                  <a:pt x="60294" y="1838227"/>
                </a:cubicBezTo>
                <a:cubicBezTo>
                  <a:pt x="56711" y="1848975"/>
                  <a:pt x="45418" y="1855899"/>
                  <a:pt x="41440" y="1866507"/>
                </a:cubicBezTo>
                <a:cubicBezTo>
                  <a:pt x="35814" y="1881509"/>
                  <a:pt x="36230" y="1898183"/>
                  <a:pt x="32014" y="1913641"/>
                </a:cubicBezTo>
                <a:cubicBezTo>
                  <a:pt x="0" y="2031027"/>
                  <a:pt x="23271" y="1909539"/>
                  <a:pt x="3733" y="2026763"/>
                </a:cubicBezTo>
                <a:cubicBezTo>
                  <a:pt x="10018" y="2121031"/>
                  <a:pt x="8434" y="2216156"/>
                  <a:pt x="22587" y="2309567"/>
                </a:cubicBezTo>
                <a:cubicBezTo>
                  <a:pt x="24584" y="2322748"/>
                  <a:pt x="43472" y="2326755"/>
                  <a:pt x="50867" y="2337847"/>
                </a:cubicBezTo>
                <a:cubicBezTo>
                  <a:pt x="56379" y="2346115"/>
                  <a:pt x="54193" y="2358284"/>
                  <a:pt x="60294" y="2366128"/>
                </a:cubicBezTo>
                <a:cubicBezTo>
                  <a:pt x="76664" y="2387175"/>
                  <a:pt x="91560" y="2414258"/>
                  <a:pt x="116855" y="2422689"/>
                </a:cubicBezTo>
                <a:cubicBezTo>
                  <a:pt x="126282" y="2425831"/>
                  <a:pt x="135831" y="2428626"/>
                  <a:pt x="145135" y="2432115"/>
                </a:cubicBezTo>
                <a:cubicBezTo>
                  <a:pt x="160979" y="2438057"/>
                  <a:pt x="176216" y="2445618"/>
                  <a:pt x="192269" y="2450969"/>
                </a:cubicBezTo>
                <a:cubicBezTo>
                  <a:pt x="314048" y="2491562"/>
                  <a:pt x="129587" y="2420239"/>
                  <a:pt x="277111" y="2479250"/>
                </a:cubicBezTo>
                <a:cubicBezTo>
                  <a:pt x="331061" y="2533200"/>
                  <a:pt x="274814" y="2487911"/>
                  <a:pt x="361952" y="2516957"/>
                </a:cubicBezTo>
                <a:cubicBezTo>
                  <a:pt x="372700" y="2520540"/>
                  <a:pt x="379713" y="2531602"/>
                  <a:pt x="390232" y="2535810"/>
                </a:cubicBezTo>
                <a:cubicBezTo>
                  <a:pt x="427136" y="2550572"/>
                  <a:pt x="465647" y="2560949"/>
                  <a:pt x="503354" y="2573518"/>
                </a:cubicBezTo>
                <a:cubicBezTo>
                  <a:pt x="522208" y="2579803"/>
                  <a:pt x="540312" y="2589104"/>
                  <a:pt x="559915" y="2592371"/>
                </a:cubicBezTo>
                <a:cubicBezTo>
                  <a:pt x="578769" y="2595513"/>
                  <a:pt x="597852" y="2597500"/>
                  <a:pt x="616476" y="2601798"/>
                </a:cubicBezTo>
                <a:cubicBezTo>
                  <a:pt x="759229" y="2634742"/>
                  <a:pt x="631565" y="2608484"/>
                  <a:pt x="710744" y="2630078"/>
                </a:cubicBezTo>
                <a:cubicBezTo>
                  <a:pt x="735743" y="2636896"/>
                  <a:pt x="761020" y="2642647"/>
                  <a:pt x="786158" y="2648932"/>
                </a:cubicBezTo>
                <a:cubicBezTo>
                  <a:pt x="814438" y="2645790"/>
                  <a:pt x="846870" y="2654586"/>
                  <a:pt x="870999" y="2639505"/>
                </a:cubicBezTo>
                <a:cubicBezTo>
                  <a:pt x="901381" y="2620517"/>
                  <a:pt x="913522" y="2581738"/>
                  <a:pt x="936987" y="2554664"/>
                </a:cubicBezTo>
                <a:cubicBezTo>
                  <a:pt x="954450" y="2534515"/>
                  <a:pt x="972992" y="2515084"/>
                  <a:pt x="993548" y="2498103"/>
                </a:cubicBezTo>
                <a:cubicBezTo>
                  <a:pt x="1051785" y="2449994"/>
                  <a:pt x="1135063" y="2370382"/>
                  <a:pt x="1219791" y="2347274"/>
                </a:cubicBezTo>
                <a:cubicBezTo>
                  <a:pt x="1266165" y="2334627"/>
                  <a:pt x="1314059" y="2328421"/>
                  <a:pt x="1361193" y="2318994"/>
                </a:cubicBezTo>
                <a:lnTo>
                  <a:pt x="1889094" y="2337847"/>
                </a:lnTo>
                <a:cubicBezTo>
                  <a:pt x="1936291" y="2339841"/>
                  <a:pt x="1984382" y="2337026"/>
                  <a:pt x="2030496" y="2347274"/>
                </a:cubicBezTo>
                <a:cubicBezTo>
                  <a:pt x="2067397" y="2355474"/>
                  <a:pt x="2145833" y="2387197"/>
                  <a:pt x="2181325" y="2422689"/>
                </a:cubicBezTo>
                <a:cubicBezTo>
                  <a:pt x="2189336" y="2430700"/>
                  <a:pt x="2189532" y="2447097"/>
                  <a:pt x="2200179" y="2450969"/>
                </a:cubicBezTo>
                <a:cubicBezTo>
                  <a:pt x="2226920" y="2460693"/>
                  <a:pt x="2256740" y="2457254"/>
                  <a:pt x="2285020" y="2460396"/>
                </a:cubicBezTo>
                <a:cubicBezTo>
                  <a:pt x="2426422" y="2454111"/>
                  <a:pt x="2568416" y="2455910"/>
                  <a:pt x="2709226" y="2441542"/>
                </a:cubicBezTo>
                <a:cubicBezTo>
                  <a:pt x="2724856" y="2439947"/>
                  <a:pt x="2733292" y="2421057"/>
                  <a:pt x="2746933" y="2413262"/>
                </a:cubicBezTo>
                <a:cubicBezTo>
                  <a:pt x="2755561" y="2408332"/>
                  <a:pt x="2765787" y="2406977"/>
                  <a:pt x="2775214" y="2403835"/>
                </a:cubicBezTo>
                <a:cubicBezTo>
                  <a:pt x="2784641" y="2397550"/>
                  <a:pt x="2792746" y="2388564"/>
                  <a:pt x="2803494" y="2384981"/>
                </a:cubicBezTo>
                <a:cubicBezTo>
                  <a:pt x="2840367" y="2372690"/>
                  <a:pt x="2883287" y="2376698"/>
                  <a:pt x="2916616" y="2356701"/>
                </a:cubicBezTo>
                <a:cubicBezTo>
                  <a:pt x="2996321" y="2308878"/>
                  <a:pt x="2977487" y="2271033"/>
                  <a:pt x="3029737" y="2215299"/>
                </a:cubicBezTo>
                <a:cubicBezTo>
                  <a:pt x="3098119" y="2142358"/>
                  <a:pt x="3127428" y="2125320"/>
                  <a:pt x="3199420" y="2073897"/>
                </a:cubicBezTo>
                <a:cubicBezTo>
                  <a:pt x="3205704" y="2064470"/>
                  <a:pt x="3209426" y="2052694"/>
                  <a:pt x="3218273" y="2045617"/>
                </a:cubicBezTo>
                <a:cubicBezTo>
                  <a:pt x="3226032" y="2039409"/>
                  <a:pt x="3237421" y="2040104"/>
                  <a:pt x="3246554" y="2036190"/>
                </a:cubicBezTo>
                <a:cubicBezTo>
                  <a:pt x="3259470" y="2030654"/>
                  <a:pt x="3271977" y="2024161"/>
                  <a:pt x="3284261" y="2017336"/>
                </a:cubicBezTo>
                <a:cubicBezTo>
                  <a:pt x="3351044" y="1980234"/>
                  <a:pt x="3307978" y="1996862"/>
                  <a:pt x="3359676" y="1979629"/>
                </a:cubicBezTo>
                <a:cubicBezTo>
                  <a:pt x="3362818" y="1970202"/>
                  <a:pt x="3364658" y="1960236"/>
                  <a:pt x="3369102" y="1951348"/>
                </a:cubicBezTo>
                <a:cubicBezTo>
                  <a:pt x="3374169" y="1941214"/>
                  <a:pt x="3384373" y="1933816"/>
                  <a:pt x="3387956" y="1923068"/>
                </a:cubicBezTo>
                <a:cubicBezTo>
                  <a:pt x="3394000" y="1904935"/>
                  <a:pt x="3394241" y="1885361"/>
                  <a:pt x="3397383" y="1866507"/>
                </a:cubicBezTo>
                <a:cubicBezTo>
                  <a:pt x="3387956" y="1737674"/>
                  <a:pt x="3385460" y="1608146"/>
                  <a:pt x="3369102" y="1480008"/>
                </a:cubicBezTo>
                <a:cubicBezTo>
                  <a:pt x="3366433" y="1459099"/>
                  <a:pt x="3349002" y="1442874"/>
                  <a:pt x="3340822" y="1423447"/>
                </a:cubicBezTo>
                <a:cubicBezTo>
                  <a:pt x="3323838" y="1383110"/>
                  <a:pt x="3309399" y="1341748"/>
                  <a:pt x="3293688" y="1300899"/>
                </a:cubicBezTo>
                <a:cubicBezTo>
                  <a:pt x="3280292" y="1220522"/>
                  <a:pt x="3256613" y="1068001"/>
                  <a:pt x="3227700" y="1027522"/>
                </a:cubicBezTo>
                <a:lnTo>
                  <a:pt x="3180566" y="961534"/>
                </a:lnTo>
                <a:cubicBezTo>
                  <a:pt x="3159942" y="858415"/>
                  <a:pt x="3187749" y="975950"/>
                  <a:pt x="3124005" y="820132"/>
                </a:cubicBezTo>
                <a:cubicBezTo>
                  <a:pt x="3108956" y="783344"/>
                  <a:pt x="3100704" y="744054"/>
                  <a:pt x="3086298" y="707010"/>
                </a:cubicBezTo>
                <a:cubicBezTo>
                  <a:pt x="3054395" y="624974"/>
                  <a:pt x="2944688" y="486574"/>
                  <a:pt x="2916616" y="452487"/>
                </a:cubicBezTo>
                <a:cubicBezTo>
                  <a:pt x="2872624" y="399068"/>
                  <a:pt x="2845570" y="325040"/>
                  <a:pt x="2784640" y="292231"/>
                </a:cubicBezTo>
                <a:cubicBezTo>
                  <a:pt x="2743791" y="270235"/>
                  <a:pt x="2705729" y="242001"/>
                  <a:pt x="2662092" y="226243"/>
                </a:cubicBezTo>
                <a:cubicBezTo>
                  <a:pt x="2591841" y="200875"/>
                  <a:pt x="2513928" y="199104"/>
                  <a:pt x="2445276" y="169682"/>
                </a:cubicBezTo>
                <a:cubicBezTo>
                  <a:pt x="2423280" y="160255"/>
                  <a:pt x="2401778" y="149580"/>
                  <a:pt x="2379288" y="141402"/>
                </a:cubicBezTo>
                <a:cubicBezTo>
                  <a:pt x="2332596" y="124423"/>
                  <a:pt x="2283794" y="113265"/>
                  <a:pt x="2237886" y="94268"/>
                </a:cubicBezTo>
                <a:cubicBezTo>
                  <a:pt x="2192439" y="75462"/>
                  <a:pt x="2152982" y="42544"/>
                  <a:pt x="2105911" y="28280"/>
                </a:cubicBezTo>
                <a:cubicBezTo>
                  <a:pt x="2048066" y="10751"/>
                  <a:pt x="1986504" y="9427"/>
                  <a:pt x="1926801" y="0"/>
                </a:cubicBezTo>
                <a:cubicBezTo>
                  <a:pt x="1845102" y="18854"/>
                  <a:pt x="1759101" y="24312"/>
                  <a:pt x="1681704" y="56561"/>
                </a:cubicBezTo>
                <a:cubicBezTo>
                  <a:pt x="1642681" y="72821"/>
                  <a:pt x="1617329" y="111509"/>
                  <a:pt x="1587436" y="141402"/>
                </a:cubicBezTo>
                <a:cubicBezTo>
                  <a:pt x="1540320" y="188518"/>
                  <a:pt x="1523755" y="226785"/>
                  <a:pt x="1483742" y="282804"/>
                </a:cubicBezTo>
                <a:cubicBezTo>
                  <a:pt x="1472047" y="299177"/>
                  <a:pt x="1459569" y="315050"/>
                  <a:pt x="1446034" y="329938"/>
                </a:cubicBezTo>
                <a:cubicBezTo>
                  <a:pt x="1428098" y="349667"/>
                  <a:pt x="1411361" y="371273"/>
                  <a:pt x="1389473" y="386499"/>
                </a:cubicBezTo>
                <a:cubicBezTo>
                  <a:pt x="1338597" y="421891"/>
                  <a:pt x="1281504" y="447494"/>
                  <a:pt x="1229218" y="480767"/>
                </a:cubicBezTo>
                <a:cubicBezTo>
                  <a:pt x="1177745" y="513523"/>
                  <a:pt x="1129862" y="551706"/>
                  <a:pt x="1078389" y="584462"/>
                </a:cubicBezTo>
                <a:cubicBezTo>
                  <a:pt x="1060605" y="595779"/>
                  <a:pt x="1039903" y="601897"/>
                  <a:pt x="1021828" y="612742"/>
                </a:cubicBezTo>
                <a:cubicBezTo>
                  <a:pt x="979440" y="638175"/>
                  <a:pt x="900758" y="693803"/>
                  <a:pt x="861572" y="725864"/>
                </a:cubicBezTo>
                <a:cubicBezTo>
                  <a:pt x="851254" y="734306"/>
                  <a:pt x="844213" y="746499"/>
                  <a:pt x="833292" y="754144"/>
                </a:cubicBezTo>
                <a:cubicBezTo>
                  <a:pt x="812538" y="768672"/>
                  <a:pt x="789300" y="779283"/>
                  <a:pt x="767304" y="791852"/>
                </a:cubicBezTo>
                <a:cubicBezTo>
                  <a:pt x="764474" y="796568"/>
                  <a:pt x="729846" y="855977"/>
                  <a:pt x="720170" y="867266"/>
                </a:cubicBezTo>
                <a:cubicBezTo>
                  <a:pt x="708602" y="880762"/>
                  <a:pt x="694105" y="891540"/>
                  <a:pt x="682463" y="904973"/>
                </a:cubicBezTo>
                <a:cubicBezTo>
                  <a:pt x="653214" y="938722"/>
                  <a:pt x="622396" y="971509"/>
                  <a:pt x="597622" y="1008668"/>
                </a:cubicBezTo>
                <a:cubicBezTo>
                  <a:pt x="591337" y="1018095"/>
                  <a:pt x="583835" y="1026815"/>
                  <a:pt x="578768" y="1036948"/>
                </a:cubicBezTo>
                <a:cubicBezTo>
                  <a:pt x="568066" y="1058352"/>
                  <a:pt x="559376" y="1080717"/>
                  <a:pt x="550488" y="1102936"/>
                </a:cubicBezTo>
                <a:cubicBezTo>
                  <a:pt x="546798" y="1112162"/>
                  <a:pt x="545505" y="1122329"/>
                  <a:pt x="541061" y="1131217"/>
                </a:cubicBezTo>
                <a:cubicBezTo>
                  <a:pt x="532867" y="1147605"/>
                  <a:pt x="521679" y="1162334"/>
                  <a:pt x="512781" y="1178351"/>
                </a:cubicBezTo>
                <a:cubicBezTo>
                  <a:pt x="495392" y="1209650"/>
                  <a:pt x="488562" y="1233730"/>
                  <a:pt x="465647" y="1263192"/>
                </a:cubicBezTo>
                <a:cubicBezTo>
                  <a:pt x="454734" y="1277223"/>
                  <a:pt x="439507" y="1287403"/>
                  <a:pt x="427939" y="1300899"/>
                </a:cubicBezTo>
                <a:cubicBezTo>
                  <a:pt x="361199" y="1378761"/>
                  <a:pt x="449836" y="1282195"/>
                  <a:pt x="399659" y="1357460"/>
                </a:cubicBezTo>
                <a:cubicBezTo>
                  <a:pt x="357958" y="1420011"/>
                  <a:pt x="383371" y="1352330"/>
                  <a:pt x="352525" y="1414021"/>
                </a:cubicBezTo>
                <a:cubicBezTo>
                  <a:pt x="337192" y="1444687"/>
                  <a:pt x="351259" y="1443567"/>
                  <a:pt x="324245" y="1470581"/>
                </a:cubicBezTo>
                <a:cubicBezTo>
                  <a:pt x="322023" y="1472803"/>
                  <a:pt x="354096" y="1470581"/>
                  <a:pt x="343098" y="14800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5535613" y="3740150"/>
            <a:ext cx="3413125" cy="2622550"/>
          </a:xfrm>
          <a:custGeom>
            <a:avLst/>
            <a:gdLst>
              <a:gd name="connsiteX0" fmla="*/ 337492 w 3413827"/>
              <a:gd name="connsiteY0" fmla="*/ 68476 h 2623140"/>
              <a:gd name="connsiteX1" fmla="*/ 252651 w 3413827"/>
              <a:gd name="connsiteY1" fmla="*/ 209878 h 2623140"/>
              <a:gd name="connsiteX2" fmla="*/ 224370 w 3413827"/>
              <a:gd name="connsiteY2" fmla="*/ 219305 h 2623140"/>
              <a:gd name="connsiteX3" fmla="*/ 158383 w 3413827"/>
              <a:gd name="connsiteY3" fmla="*/ 266439 h 2623140"/>
              <a:gd name="connsiteX4" fmla="*/ 130102 w 3413827"/>
              <a:gd name="connsiteY4" fmla="*/ 275866 h 2623140"/>
              <a:gd name="connsiteX5" fmla="*/ 92395 w 3413827"/>
              <a:gd name="connsiteY5" fmla="*/ 690645 h 2623140"/>
              <a:gd name="connsiteX6" fmla="*/ 177236 w 3413827"/>
              <a:gd name="connsiteY6" fmla="*/ 832047 h 2623140"/>
              <a:gd name="connsiteX7" fmla="*/ 205517 w 3413827"/>
              <a:gd name="connsiteY7" fmla="*/ 888608 h 2623140"/>
              <a:gd name="connsiteX8" fmla="*/ 214944 w 3413827"/>
              <a:gd name="connsiteY8" fmla="*/ 926315 h 2623140"/>
              <a:gd name="connsiteX9" fmla="*/ 290358 w 3413827"/>
              <a:gd name="connsiteY9" fmla="*/ 982876 h 2623140"/>
              <a:gd name="connsiteX10" fmla="*/ 403480 w 3413827"/>
              <a:gd name="connsiteY10" fmla="*/ 1256253 h 2623140"/>
              <a:gd name="connsiteX11" fmla="*/ 431760 w 3413827"/>
              <a:gd name="connsiteY11" fmla="*/ 1369375 h 2623140"/>
              <a:gd name="connsiteX12" fmla="*/ 610869 w 3413827"/>
              <a:gd name="connsiteY12" fmla="*/ 1887849 h 2623140"/>
              <a:gd name="connsiteX13" fmla="*/ 695711 w 3413827"/>
              <a:gd name="connsiteY13" fmla="*/ 1991544 h 2623140"/>
              <a:gd name="connsiteX14" fmla="*/ 1006795 w 3413827"/>
              <a:gd name="connsiteY14" fmla="*/ 2217787 h 2623140"/>
              <a:gd name="connsiteX15" fmla="*/ 1148197 w 3413827"/>
              <a:gd name="connsiteY15" fmla="*/ 2302628 h 2623140"/>
              <a:gd name="connsiteX16" fmla="*/ 1308453 w 3413827"/>
              <a:gd name="connsiteY16" fmla="*/ 2396896 h 2623140"/>
              <a:gd name="connsiteX17" fmla="*/ 1600684 w 3413827"/>
              <a:gd name="connsiteY17" fmla="*/ 2623140 h 2623140"/>
              <a:gd name="connsiteX18" fmla="*/ 1760939 w 3413827"/>
              <a:gd name="connsiteY18" fmla="*/ 2566579 h 2623140"/>
              <a:gd name="connsiteX19" fmla="*/ 1845781 w 3413827"/>
              <a:gd name="connsiteY19" fmla="*/ 2481738 h 2623140"/>
              <a:gd name="connsiteX20" fmla="*/ 1930622 w 3413827"/>
              <a:gd name="connsiteY20" fmla="*/ 2406323 h 2623140"/>
              <a:gd name="connsiteX21" fmla="*/ 1996609 w 3413827"/>
              <a:gd name="connsiteY21" fmla="*/ 2340336 h 2623140"/>
              <a:gd name="connsiteX22" fmla="*/ 2053170 w 3413827"/>
              <a:gd name="connsiteY22" fmla="*/ 2293202 h 2623140"/>
              <a:gd name="connsiteX23" fmla="*/ 2138012 w 3413827"/>
              <a:gd name="connsiteY23" fmla="*/ 2283775 h 2623140"/>
              <a:gd name="connsiteX24" fmla="*/ 2222853 w 3413827"/>
              <a:gd name="connsiteY24" fmla="*/ 2255494 h 2623140"/>
              <a:gd name="connsiteX25" fmla="*/ 2533937 w 3413827"/>
              <a:gd name="connsiteY25" fmla="*/ 2208360 h 2623140"/>
              <a:gd name="connsiteX26" fmla="*/ 2609352 w 3413827"/>
              <a:gd name="connsiteY26" fmla="*/ 2198934 h 2623140"/>
              <a:gd name="connsiteX27" fmla="*/ 2694193 w 3413827"/>
              <a:gd name="connsiteY27" fmla="*/ 2180080 h 2623140"/>
              <a:gd name="connsiteX28" fmla="*/ 2722473 w 3413827"/>
              <a:gd name="connsiteY28" fmla="*/ 2142373 h 2623140"/>
              <a:gd name="connsiteX29" fmla="*/ 2750754 w 3413827"/>
              <a:gd name="connsiteY29" fmla="*/ 2123519 h 2623140"/>
              <a:gd name="connsiteX30" fmla="*/ 2788461 w 3413827"/>
              <a:gd name="connsiteY30" fmla="*/ 2066958 h 2623140"/>
              <a:gd name="connsiteX31" fmla="*/ 2901583 w 3413827"/>
              <a:gd name="connsiteY31" fmla="*/ 1944410 h 2623140"/>
              <a:gd name="connsiteX32" fmla="*/ 2986424 w 3413827"/>
              <a:gd name="connsiteY32" fmla="*/ 1887849 h 2623140"/>
              <a:gd name="connsiteX33" fmla="*/ 3071265 w 3413827"/>
              <a:gd name="connsiteY33" fmla="*/ 1859569 h 2623140"/>
              <a:gd name="connsiteX34" fmla="*/ 3118399 w 3413827"/>
              <a:gd name="connsiteY34" fmla="*/ 1784154 h 2623140"/>
              <a:gd name="connsiteX35" fmla="*/ 3127826 w 3413827"/>
              <a:gd name="connsiteY35" fmla="*/ 1727593 h 2623140"/>
              <a:gd name="connsiteX36" fmla="*/ 3174960 w 3413827"/>
              <a:gd name="connsiteY36" fmla="*/ 1614472 h 2623140"/>
              <a:gd name="connsiteX37" fmla="*/ 3184387 w 3413827"/>
              <a:gd name="connsiteY37" fmla="*/ 1576765 h 2623140"/>
              <a:gd name="connsiteX38" fmla="*/ 3259801 w 3413827"/>
              <a:gd name="connsiteY38" fmla="*/ 1444789 h 2623140"/>
              <a:gd name="connsiteX39" fmla="*/ 3269228 w 3413827"/>
              <a:gd name="connsiteY39" fmla="*/ 1416509 h 2623140"/>
              <a:gd name="connsiteX40" fmla="*/ 3316362 w 3413827"/>
              <a:gd name="connsiteY40" fmla="*/ 1350521 h 2623140"/>
              <a:gd name="connsiteX41" fmla="*/ 3354069 w 3413827"/>
              <a:gd name="connsiteY41" fmla="*/ 1293960 h 2623140"/>
              <a:gd name="connsiteX42" fmla="*/ 3372923 w 3413827"/>
              <a:gd name="connsiteY42" fmla="*/ 1246826 h 2623140"/>
              <a:gd name="connsiteX43" fmla="*/ 3410630 w 3413827"/>
              <a:gd name="connsiteY43" fmla="*/ 1161985 h 2623140"/>
              <a:gd name="connsiteX44" fmla="*/ 3382350 w 3413827"/>
              <a:gd name="connsiteY44" fmla="*/ 898035 h 2623140"/>
              <a:gd name="connsiteX45" fmla="*/ 3354069 w 3413827"/>
              <a:gd name="connsiteY45" fmla="*/ 784913 h 2623140"/>
              <a:gd name="connsiteX46" fmla="*/ 3306935 w 3413827"/>
              <a:gd name="connsiteY46" fmla="*/ 652938 h 2623140"/>
              <a:gd name="connsiteX47" fmla="*/ 3278655 w 3413827"/>
              <a:gd name="connsiteY47" fmla="*/ 596377 h 2623140"/>
              <a:gd name="connsiteX48" fmla="*/ 3212667 w 3413827"/>
              <a:gd name="connsiteY48" fmla="*/ 473828 h 2623140"/>
              <a:gd name="connsiteX49" fmla="*/ 3127826 w 3413827"/>
              <a:gd name="connsiteY49" fmla="*/ 388987 h 2623140"/>
              <a:gd name="connsiteX50" fmla="*/ 2882729 w 3413827"/>
              <a:gd name="connsiteY50" fmla="*/ 332426 h 2623140"/>
              <a:gd name="connsiteX51" fmla="*/ 2684766 w 3413827"/>
              <a:gd name="connsiteY51" fmla="*/ 247585 h 2623140"/>
              <a:gd name="connsiteX52" fmla="*/ 2647059 w 3413827"/>
              <a:gd name="connsiteY52" fmla="*/ 228732 h 2623140"/>
              <a:gd name="connsiteX53" fmla="*/ 2571645 w 3413827"/>
              <a:gd name="connsiteY53" fmla="*/ 200451 h 2623140"/>
              <a:gd name="connsiteX54" fmla="*/ 2515084 w 3413827"/>
              <a:gd name="connsiteY54" fmla="*/ 162744 h 2623140"/>
              <a:gd name="connsiteX55" fmla="*/ 2345401 w 3413827"/>
              <a:gd name="connsiteY55" fmla="*/ 87329 h 2623140"/>
              <a:gd name="connsiteX56" fmla="*/ 2260560 w 3413827"/>
              <a:gd name="connsiteY56" fmla="*/ 77903 h 2623140"/>
              <a:gd name="connsiteX57" fmla="*/ 1940049 w 3413827"/>
              <a:gd name="connsiteY57" fmla="*/ 59049 h 2623140"/>
              <a:gd name="connsiteX58" fmla="*/ 1544123 w 3413827"/>
              <a:gd name="connsiteY58" fmla="*/ 77903 h 2623140"/>
              <a:gd name="connsiteX59" fmla="*/ 1468708 w 3413827"/>
              <a:gd name="connsiteY59" fmla="*/ 106183 h 2623140"/>
              <a:gd name="connsiteX60" fmla="*/ 1383867 w 3413827"/>
              <a:gd name="connsiteY60" fmla="*/ 134463 h 2623140"/>
              <a:gd name="connsiteX61" fmla="*/ 1355587 w 3413827"/>
              <a:gd name="connsiteY61" fmla="*/ 153317 h 2623140"/>
              <a:gd name="connsiteX62" fmla="*/ 978515 w 3413827"/>
              <a:gd name="connsiteY62" fmla="*/ 115610 h 2623140"/>
              <a:gd name="connsiteX63" fmla="*/ 903100 w 3413827"/>
              <a:gd name="connsiteY63" fmla="*/ 59049 h 2623140"/>
              <a:gd name="connsiteX64" fmla="*/ 865393 w 3413827"/>
              <a:gd name="connsiteY64" fmla="*/ 49622 h 2623140"/>
              <a:gd name="connsiteX65" fmla="*/ 648577 w 3413827"/>
              <a:gd name="connsiteY65" fmla="*/ 30769 h 2623140"/>
              <a:gd name="connsiteX66" fmla="*/ 563735 w 3413827"/>
              <a:gd name="connsiteY66" fmla="*/ 21342 h 2623140"/>
              <a:gd name="connsiteX67" fmla="*/ 526028 w 3413827"/>
              <a:gd name="connsiteY67" fmla="*/ 2488 h 2623140"/>
              <a:gd name="connsiteX68" fmla="*/ 394053 w 3413827"/>
              <a:gd name="connsiteY68" fmla="*/ 21342 h 2623140"/>
              <a:gd name="connsiteX69" fmla="*/ 384626 w 3413827"/>
              <a:gd name="connsiteY69" fmla="*/ 49622 h 2623140"/>
              <a:gd name="connsiteX70" fmla="*/ 337492 w 3413827"/>
              <a:gd name="connsiteY70" fmla="*/ 68476 h 262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413827" h="2623140">
                <a:moveTo>
                  <a:pt x="337492" y="68476"/>
                </a:moveTo>
                <a:cubicBezTo>
                  <a:pt x="315496" y="95185"/>
                  <a:pt x="319414" y="130977"/>
                  <a:pt x="252651" y="209878"/>
                </a:cubicBezTo>
                <a:cubicBezTo>
                  <a:pt x="246232" y="217464"/>
                  <a:pt x="233258" y="214861"/>
                  <a:pt x="224370" y="219305"/>
                </a:cubicBezTo>
                <a:cubicBezTo>
                  <a:pt x="195182" y="233899"/>
                  <a:pt x="188283" y="249353"/>
                  <a:pt x="158383" y="266439"/>
                </a:cubicBezTo>
                <a:cubicBezTo>
                  <a:pt x="149755" y="271369"/>
                  <a:pt x="139529" y="272724"/>
                  <a:pt x="130102" y="275866"/>
                </a:cubicBezTo>
                <a:cubicBezTo>
                  <a:pt x="0" y="405966"/>
                  <a:pt x="22768" y="355171"/>
                  <a:pt x="92395" y="690645"/>
                </a:cubicBezTo>
                <a:cubicBezTo>
                  <a:pt x="103565" y="744465"/>
                  <a:pt x="152654" y="782883"/>
                  <a:pt x="177236" y="832047"/>
                </a:cubicBezTo>
                <a:cubicBezTo>
                  <a:pt x="186663" y="850901"/>
                  <a:pt x="197688" y="869037"/>
                  <a:pt x="205517" y="888608"/>
                </a:cubicBezTo>
                <a:cubicBezTo>
                  <a:pt x="210329" y="900637"/>
                  <a:pt x="208516" y="915066"/>
                  <a:pt x="214944" y="926315"/>
                </a:cubicBezTo>
                <a:cubicBezTo>
                  <a:pt x="229287" y="951415"/>
                  <a:pt x="268755" y="969914"/>
                  <a:pt x="290358" y="982876"/>
                </a:cubicBezTo>
                <a:cubicBezTo>
                  <a:pt x="346894" y="1095949"/>
                  <a:pt x="350094" y="1096094"/>
                  <a:pt x="403480" y="1256253"/>
                </a:cubicBezTo>
                <a:cubicBezTo>
                  <a:pt x="415771" y="1293126"/>
                  <a:pt x="420793" y="1332087"/>
                  <a:pt x="431760" y="1369375"/>
                </a:cubicBezTo>
                <a:cubicBezTo>
                  <a:pt x="453892" y="1444624"/>
                  <a:pt x="539341" y="1767146"/>
                  <a:pt x="610869" y="1887849"/>
                </a:cubicBezTo>
                <a:cubicBezTo>
                  <a:pt x="633637" y="1926270"/>
                  <a:pt x="665835" y="1958348"/>
                  <a:pt x="695711" y="1991544"/>
                </a:cubicBezTo>
                <a:cubicBezTo>
                  <a:pt x="808057" y="2116372"/>
                  <a:pt x="825307" y="2106102"/>
                  <a:pt x="1006795" y="2217787"/>
                </a:cubicBezTo>
                <a:cubicBezTo>
                  <a:pt x="1053608" y="2246595"/>
                  <a:pt x="1100933" y="2274565"/>
                  <a:pt x="1148197" y="2302628"/>
                </a:cubicBezTo>
                <a:cubicBezTo>
                  <a:pt x="1201487" y="2334269"/>
                  <a:pt x="1266282" y="2351481"/>
                  <a:pt x="1308453" y="2396896"/>
                </a:cubicBezTo>
                <a:cubicBezTo>
                  <a:pt x="1475028" y="2576286"/>
                  <a:pt x="1378523" y="2499717"/>
                  <a:pt x="1600684" y="2623140"/>
                </a:cubicBezTo>
                <a:cubicBezTo>
                  <a:pt x="1654102" y="2604286"/>
                  <a:pt x="1711871" y="2594887"/>
                  <a:pt x="1760939" y="2566579"/>
                </a:cubicBezTo>
                <a:cubicBezTo>
                  <a:pt x="1795582" y="2546593"/>
                  <a:pt x="1816704" y="2509199"/>
                  <a:pt x="1845781" y="2481738"/>
                </a:cubicBezTo>
                <a:cubicBezTo>
                  <a:pt x="1873290" y="2455758"/>
                  <a:pt x="1903018" y="2432202"/>
                  <a:pt x="1930622" y="2406323"/>
                </a:cubicBezTo>
                <a:cubicBezTo>
                  <a:pt x="1953315" y="2385048"/>
                  <a:pt x="1973752" y="2361435"/>
                  <a:pt x="1996609" y="2340336"/>
                </a:cubicBezTo>
                <a:cubicBezTo>
                  <a:pt x="2014643" y="2323690"/>
                  <a:pt x="2030383" y="2302317"/>
                  <a:pt x="2053170" y="2293202"/>
                </a:cubicBezTo>
                <a:cubicBezTo>
                  <a:pt x="2079590" y="2282634"/>
                  <a:pt x="2109731" y="2286917"/>
                  <a:pt x="2138012" y="2283775"/>
                </a:cubicBezTo>
                <a:cubicBezTo>
                  <a:pt x="2166292" y="2274348"/>
                  <a:pt x="2193933" y="2262724"/>
                  <a:pt x="2222853" y="2255494"/>
                </a:cubicBezTo>
                <a:cubicBezTo>
                  <a:pt x="2291294" y="2238384"/>
                  <a:pt x="2498074" y="2213142"/>
                  <a:pt x="2533937" y="2208360"/>
                </a:cubicBezTo>
                <a:cubicBezTo>
                  <a:pt x="2559049" y="2205012"/>
                  <a:pt x="2584621" y="2204430"/>
                  <a:pt x="2609352" y="2198934"/>
                </a:cubicBezTo>
                <a:lnTo>
                  <a:pt x="2694193" y="2180080"/>
                </a:lnTo>
                <a:cubicBezTo>
                  <a:pt x="2703620" y="2167511"/>
                  <a:pt x="2711364" y="2153482"/>
                  <a:pt x="2722473" y="2142373"/>
                </a:cubicBezTo>
                <a:cubicBezTo>
                  <a:pt x="2730484" y="2134362"/>
                  <a:pt x="2743293" y="2132046"/>
                  <a:pt x="2750754" y="2123519"/>
                </a:cubicBezTo>
                <a:cubicBezTo>
                  <a:pt x="2765675" y="2106466"/>
                  <a:pt x="2775467" y="2085521"/>
                  <a:pt x="2788461" y="2066958"/>
                </a:cubicBezTo>
                <a:cubicBezTo>
                  <a:pt x="2817713" y="2025168"/>
                  <a:pt x="2864242" y="1969304"/>
                  <a:pt x="2901583" y="1944410"/>
                </a:cubicBezTo>
                <a:cubicBezTo>
                  <a:pt x="2929863" y="1925556"/>
                  <a:pt x="2956024" y="1903049"/>
                  <a:pt x="2986424" y="1887849"/>
                </a:cubicBezTo>
                <a:cubicBezTo>
                  <a:pt x="3013087" y="1874518"/>
                  <a:pt x="3071265" y="1859569"/>
                  <a:pt x="3071265" y="1859569"/>
                </a:cubicBezTo>
                <a:cubicBezTo>
                  <a:pt x="3086976" y="1834431"/>
                  <a:pt x="3113525" y="1813395"/>
                  <a:pt x="3118399" y="1784154"/>
                </a:cubicBezTo>
                <a:cubicBezTo>
                  <a:pt x="3121541" y="1765300"/>
                  <a:pt x="3121782" y="1745726"/>
                  <a:pt x="3127826" y="1727593"/>
                </a:cubicBezTo>
                <a:cubicBezTo>
                  <a:pt x="3140744" y="1688840"/>
                  <a:pt x="3165052" y="1654102"/>
                  <a:pt x="3174960" y="1614472"/>
                </a:cubicBezTo>
                <a:cubicBezTo>
                  <a:pt x="3178102" y="1601903"/>
                  <a:pt x="3179575" y="1588794"/>
                  <a:pt x="3184387" y="1576765"/>
                </a:cubicBezTo>
                <a:cubicBezTo>
                  <a:pt x="3209283" y="1514525"/>
                  <a:pt x="3224899" y="1508777"/>
                  <a:pt x="3259801" y="1444789"/>
                </a:cubicBezTo>
                <a:cubicBezTo>
                  <a:pt x="3264559" y="1436066"/>
                  <a:pt x="3264784" y="1425397"/>
                  <a:pt x="3269228" y="1416509"/>
                </a:cubicBezTo>
                <a:cubicBezTo>
                  <a:pt x="3276120" y="1402725"/>
                  <a:pt x="3309957" y="1359061"/>
                  <a:pt x="3316362" y="1350521"/>
                </a:cubicBezTo>
                <a:cubicBezTo>
                  <a:pt x="3341283" y="1275759"/>
                  <a:pt x="3303631" y="1374661"/>
                  <a:pt x="3354069" y="1293960"/>
                </a:cubicBezTo>
                <a:cubicBezTo>
                  <a:pt x="3363037" y="1279610"/>
                  <a:pt x="3365921" y="1262231"/>
                  <a:pt x="3372923" y="1246826"/>
                </a:cubicBezTo>
                <a:cubicBezTo>
                  <a:pt x="3413827" y="1156838"/>
                  <a:pt x="3390681" y="1221832"/>
                  <a:pt x="3410630" y="1161985"/>
                </a:cubicBezTo>
                <a:cubicBezTo>
                  <a:pt x="3401203" y="1074002"/>
                  <a:pt x="3395476" y="985543"/>
                  <a:pt x="3382350" y="898035"/>
                </a:cubicBezTo>
                <a:cubicBezTo>
                  <a:pt x="3376584" y="859597"/>
                  <a:pt x="3364472" y="822363"/>
                  <a:pt x="3354069" y="784913"/>
                </a:cubicBezTo>
                <a:cubicBezTo>
                  <a:pt x="3346543" y="757819"/>
                  <a:pt x="3315423" y="672744"/>
                  <a:pt x="3306935" y="652938"/>
                </a:cubicBezTo>
                <a:cubicBezTo>
                  <a:pt x="3298632" y="633563"/>
                  <a:pt x="3287488" y="615516"/>
                  <a:pt x="3278655" y="596377"/>
                </a:cubicBezTo>
                <a:cubicBezTo>
                  <a:pt x="3253729" y="542371"/>
                  <a:pt x="3252020" y="519235"/>
                  <a:pt x="3212667" y="473828"/>
                </a:cubicBezTo>
                <a:cubicBezTo>
                  <a:pt x="3186473" y="443605"/>
                  <a:pt x="3165768" y="401634"/>
                  <a:pt x="3127826" y="388987"/>
                </a:cubicBezTo>
                <a:cubicBezTo>
                  <a:pt x="3010464" y="349868"/>
                  <a:pt x="3090752" y="374032"/>
                  <a:pt x="2882729" y="332426"/>
                </a:cubicBezTo>
                <a:cubicBezTo>
                  <a:pt x="2816741" y="304146"/>
                  <a:pt x="2748979" y="279691"/>
                  <a:pt x="2684766" y="247585"/>
                </a:cubicBezTo>
                <a:cubicBezTo>
                  <a:pt x="2672197" y="241301"/>
                  <a:pt x="2660031" y="234137"/>
                  <a:pt x="2647059" y="228732"/>
                </a:cubicBezTo>
                <a:cubicBezTo>
                  <a:pt x="2622277" y="218406"/>
                  <a:pt x="2595658" y="212458"/>
                  <a:pt x="2571645" y="200451"/>
                </a:cubicBezTo>
                <a:cubicBezTo>
                  <a:pt x="2551378" y="190317"/>
                  <a:pt x="2534892" y="173748"/>
                  <a:pt x="2515084" y="162744"/>
                </a:cubicBezTo>
                <a:cubicBezTo>
                  <a:pt x="2481453" y="144060"/>
                  <a:pt x="2396105" y="97470"/>
                  <a:pt x="2345401" y="87329"/>
                </a:cubicBezTo>
                <a:cubicBezTo>
                  <a:pt x="2317499" y="81749"/>
                  <a:pt x="2288945" y="79883"/>
                  <a:pt x="2260560" y="77903"/>
                </a:cubicBezTo>
                <a:cubicBezTo>
                  <a:pt x="2153798" y="70455"/>
                  <a:pt x="2046886" y="65334"/>
                  <a:pt x="1940049" y="59049"/>
                </a:cubicBezTo>
                <a:cubicBezTo>
                  <a:pt x="1808074" y="65334"/>
                  <a:pt x="1675592" y="64756"/>
                  <a:pt x="1544123" y="77903"/>
                </a:cubicBezTo>
                <a:cubicBezTo>
                  <a:pt x="1517409" y="80574"/>
                  <a:pt x="1494025" y="97248"/>
                  <a:pt x="1468708" y="106183"/>
                </a:cubicBezTo>
                <a:cubicBezTo>
                  <a:pt x="1440597" y="116104"/>
                  <a:pt x="1412147" y="125036"/>
                  <a:pt x="1383867" y="134463"/>
                </a:cubicBezTo>
                <a:cubicBezTo>
                  <a:pt x="1374440" y="140748"/>
                  <a:pt x="1366899" y="152689"/>
                  <a:pt x="1355587" y="153317"/>
                </a:cubicBezTo>
                <a:cubicBezTo>
                  <a:pt x="1288650" y="157036"/>
                  <a:pt x="1004140" y="118685"/>
                  <a:pt x="978515" y="115610"/>
                </a:cubicBezTo>
                <a:cubicBezTo>
                  <a:pt x="973786" y="111827"/>
                  <a:pt x="919262" y="65976"/>
                  <a:pt x="903100" y="59049"/>
                </a:cubicBezTo>
                <a:cubicBezTo>
                  <a:pt x="891192" y="53945"/>
                  <a:pt x="878270" y="51053"/>
                  <a:pt x="865393" y="49622"/>
                </a:cubicBezTo>
                <a:cubicBezTo>
                  <a:pt x="793292" y="41611"/>
                  <a:pt x="720805" y="37540"/>
                  <a:pt x="648577" y="30769"/>
                </a:cubicBezTo>
                <a:cubicBezTo>
                  <a:pt x="620247" y="28113"/>
                  <a:pt x="592016" y="24484"/>
                  <a:pt x="563735" y="21342"/>
                </a:cubicBezTo>
                <a:cubicBezTo>
                  <a:pt x="551166" y="15057"/>
                  <a:pt x="540039" y="3566"/>
                  <a:pt x="526028" y="2488"/>
                </a:cubicBezTo>
                <a:cubicBezTo>
                  <a:pt x="493684" y="0"/>
                  <a:pt x="430561" y="14040"/>
                  <a:pt x="394053" y="21342"/>
                </a:cubicBezTo>
                <a:cubicBezTo>
                  <a:pt x="390911" y="30769"/>
                  <a:pt x="390833" y="41863"/>
                  <a:pt x="384626" y="49622"/>
                </a:cubicBezTo>
                <a:cubicBezTo>
                  <a:pt x="366754" y="71962"/>
                  <a:pt x="359488" y="41767"/>
                  <a:pt x="337492" y="684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79738" y="4324350"/>
            <a:ext cx="3048000" cy="2339975"/>
          </a:xfrm>
          <a:custGeom>
            <a:avLst/>
            <a:gdLst>
              <a:gd name="connsiteX0" fmla="*/ 1459711 w 3047461"/>
              <a:gd name="connsiteY0" fmla="*/ 12569 h 2340990"/>
              <a:gd name="connsiteX1" fmla="*/ 1487991 w 3047461"/>
              <a:gd name="connsiteY1" fmla="*/ 21996 h 2340990"/>
              <a:gd name="connsiteX2" fmla="*/ 1553979 w 3047461"/>
              <a:gd name="connsiteY2" fmla="*/ 50276 h 2340990"/>
              <a:gd name="connsiteX3" fmla="*/ 1610540 w 3047461"/>
              <a:gd name="connsiteY3" fmla="*/ 59703 h 2340990"/>
              <a:gd name="connsiteX4" fmla="*/ 1770795 w 3047461"/>
              <a:gd name="connsiteY4" fmla="*/ 87983 h 2340990"/>
              <a:gd name="connsiteX5" fmla="*/ 2006465 w 3047461"/>
              <a:gd name="connsiteY5" fmla="*/ 116264 h 2340990"/>
              <a:gd name="connsiteX6" fmla="*/ 2081880 w 3047461"/>
              <a:gd name="connsiteY6" fmla="*/ 144544 h 2340990"/>
              <a:gd name="connsiteX7" fmla="*/ 2421245 w 3047461"/>
              <a:gd name="connsiteY7" fmla="*/ 248239 h 2340990"/>
              <a:gd name="connsiteX8" fmla="*/ 2572074 w 3047461"/>
              <a:gd name="connsiteY8" fmla="*/ 389641 h 2340990"/>
              <a:gd name="connsiteX9" fmla="*/ 2628634 w 3047461"/>
              <a:gd name="connsiteY9" fmla="*/ 427348 h 2340990"/>
              <a:gd name="connsiteX10" fmla="*/ 2704049 w 3047461"/>
              <a:gd name="connsiteY10" fmla="*/ 512190 h 2340990"/>
              <a:gd name="connsiteX11" fmla="*/ 2713476 w 3047461"/>
              <a:gd name="connsiteY11" fmla="*/ 823274 h 2340990"/>
              <a:gd name="connsiteX12" fmla="*/ 2760610 w 3047461"/>
              <a:gd name="connsiteY12" fmla="*/ 926969 h 2340990"/>
              <a:gd name="connsiteX13" fmla="*/ 2788890 w 3047461"/>
              <a:gd name="connsiteY13" fmla="*/ 992957 h 2340990"/>
              <a:gd name="connsiteX14" fmla="*/ 2817171 w 3047461"/>
              <a:gd name="connsiteY14" fmla="*/ 1040091 h 2340990"/>
              <a:gd name="connsiteX15" fmla="*/ 2826597 w 3047461"/>
              <a:gd name="connsiteY15" fmla="*/ 1068371 h 2340990"/>
              <a:gd name="connsiteX16" fmla="*/ 2845451 w 3047461"/>
              <a:gd name="connsiteY16" fmla="*/ 1106078 h 2340990"/>
              <a:gd name="connsiteX17" fmla="*/ 2873731 w 3047461"/>
              <a:gd name="connsiteY17" fmla="*/ 1209773 h 2340990"/>
              <a:gd name="connsiteX18" fmla="*/ 2930292 w 3047461"/>
              <a:gd name="connsiteY18" fmla="*/ 1360602 h 2340990"/>
              <a:gd name="connsiteX19" fmla="*/ 2939719 w 3047461"/>
              <a:gd name="connsiteY19" fmla="*/ 1436016 h 2340990"/>
              <a:gd name="connsiteX20" fmla="*/ 2967999 w 3047461"/>
              <a:gd name="connsiteY20" fmla="*/ 1464297 h 2340990"/>
              <a:gd name="connsiteX21" fmla="*/ 3015133 w 3047461"/>
              <a:gd name="connsiteY21" fmla="*/ 1520858 h 2340990"/>
              <a:gd name="connsiteX22" fmla="*/ 3024560 w 3047461"/>
              <a:gd name="connsiteY22" fmla="*/ 1577418 h 2340990"/>
              <a:gd name="connsiteX23" fmla="*/ 3043414 w 3047461"/>
              <a:gd name="connsiteY23" fmla="*/ 1671686 h 2340990"/>
              <a:gd name="connsiteX24" fmla="*/ 3033987 w 3047461"/>
              <a:gd name="connsiteY24" fmla="*/ 1869649 h 2340990"/>
              <a:gd name="connsiteX25" fmla="*/ 2939719 w 3047461"/>
              <a:gd name="connsiteY25" fmla="*/ 1926210 h 2340990"/>
              <a:gd name="connsiteX26" fmla="*/ 2741756 w 3047461"/>
              <a:gd name="connsiteY26" fmla="*/ 1973344 h 2340990"/>
              <a:gd name="connsiteX27" fmla="*/ 2600354 w 3047461"/>
              <a:gd name="connsiteY27" fmla="*/ 2029905 h 2340990"/>
              <a:gd name="connsiteX28" fmla="*/ 2553220 w 3047461"/>
              <a:gd name="connsiteY28" fmla="*/ 2039332 h 2340990"/>
              <a:gd name="connsiteX29" fmla="*/ 2440098 w 3047461"/>
              <a:gd name="connsiteY29" fmla="*/ 2124173 h 2340990"/>
              <a:gd name="connsiteX30" fmla="*/ 2411818 w 3047461"/>
              <a:gd name="connsiteY30" fmla="*/ 2152453 h 2340990"/>
              <a:gd name="connsiteX31" fmla="*/ 2298696 w 3047461"/>
              <a:gd name="connsiteY31" fmla="*/ 2171307 h 2340990"/>
              <a:gd name="connsiteX32" fmla="*/ 2176148 w 3047461"/>
              <a:gd name="connsiteY32" fmla="*/ 2180734 h 2340990"/>
              <a:gd name="connsiteX33" fmla="*/ 2044173 w 3047461"/>
              <a:gd name="connsiteY33" fmla="*/ 2199587 h 2340990"/>
              <a:gd name="connsiteX34" fmla="*/ 1978185 w 3047461"/>
              <a:gd name="connsiteY34" fmla="*/ 2227868 h 2340990"/>
              <a:gd name="connsiteX35" fmla="*/ 1931051 w 3047461"/>
              <a:gd name="connsiteY35" fmla="*/ 2237295 h 2340990"/>
              <a:gd name="connsiteX36" fmla="*/ 1789649 w 3047461"/>
              <a:gd name="connsiteY36" fmla="*/ 2284429 h 2340990"/>
              <a:gd name="connsiteX37" fmla="*/ 1751942 w 3047461"/>
              <a:gd name="connsiteY37" fmla="*/ 2312709 h 2340990"/>
              <a:gd name="connsiteX38" fmla="*/ 1667100 w 3047461"/>
              <a:gd name="connsiteY38" fmla="*/ 2340990 h 2340990"/>
              <a:gd name="connsiteX39" fmla="*/ 1356016 w 3047461"/>
              <a:gd name="connsiteY39" fmla="*/ 2331563 h 2340990"/>
              <a:gd name="connsiteX40" fmla="*/ 1186333 w 3047461"/>
              <a:gd name="connsiteY40" fmla="*/ 2303282 h 2340990"/>
              <a:gd name="connsiteX41" fmla="*/ 733847 w 3047461"/>
              <a:gd name="connsiteY41" fmla="*/ 2275002 h 2340990"/>
              <a:gd name="connsiteX42" fmla="*/ 686713 w 3047461"/>
              <a:gd name="connsiteY42" fmla="*/ 2265575 h 2340990"/>
              <a:gd name="connsiteX43" fmla="*/ 620725 w 3047461"/>
              <a:gd name="connsiteY43" fmla="*/ 2237295 h 2340990"/>
              <a:gd name="connsiteX44" fmla="*/ 488750 w 3047461"/>
              <a:gd name="connsiteY44" fmla="*/ 2218441 h 2340990"/>
              <a:gd name="connsiteX45" fmla="*/ 347348 w 3047461"/>
              <a:gd name="connsiteY45" fmla="*/ 2180734 h 2340990"/>
              <a:gd name="connsiteX46" fmla="*/ 253080 w 3047461"/>
              <a:gd name="connsiteY46" fmla="*/ 2152453 h 2340990"/>
              <a:gd name="connsiteX47" fmla="*/ 205946 w 3047461"/>
              <a:gd name="connsiteY47" fmla="*/ 2095893 h 2340990"/>
              <a:gd name="connsiteX48" fmla="*/ 196519 w 3047461"/>
              <a:gd name="connsiteY48" fmla="*/ 2048759 h 2340990"/>
              <a:gd name="connsiteX49" fmla="*/ 168239 w 3047461"/>
              <a:gd name="connsiteY49" fmla="*/ 1992198 h 2340990"/>
              <a:gd name="connsiteX50" fmla="*/ 139958 w 3047461"/>
              <a:gd name="connsiteY50" fmla="*/ 1926210 h 2340990"/>
              <a:gd name="connsiteX51" fmla="*/ 83397 w 3047461"/>
              <a:gd name="connsiteY51" fmla="*/ 1502004 h 2340990"/>
              <a:gd name="connsiteX52" fmla="*/ 36263 w 3047461"/>
              <a:gd name="connsiteY52" fmla="*/ 1200346 h 2340990"/>
              <a:gd name="connsiteX53" fmla="*/ 7983 w 3047461"/>
              <a:gd name="connsiteY53" fmla="*/ 992957 h 2340990"/>
              <a:gd name="connsiteX54" fmla="*/ 17410 w 3047461"/>
              <a:gd name="connsiteY54" fmla="*/ 710152 h 2340990"/>
              <a:gd name="connsiteX55" fmla="*/ 26837 w 3047461"/>
              <a:gd name="connsiteY55" fmla="*/ 663018 h 2340990"/>
              <a:gd name="connsiteX56" fmla="*/ 130531 w 3047461"/>
              <a:gd name="connsiteY56" fmla="*/ 578177 h 2340990"/>
              <a:gd name="connsiteX57" fmla="*/ 215373 w 3047461"/>
              <a:gd name="connsiteY57" fmla="*/ 512190 h 2340990"/>
              <a:gd name="connsiteX58" fmla="*/ 243653 w 3047461"/>
              <a:gd name="connsiteY58" fmla="*/ 493336 h 2340990"/>
              <a:gd name="connsiteX59" fmla="*/ 479323 w 3047461"/>
              <a:gd name="connsiteY59" fmla="*/ 483909 h 2340990"/>
              <a:gd name="connsiteX60" fmla="*/ 592445 w 3047461"/>
              <a:gd name="connsiteY60" fmla="*/ 408495 h 2340990"/>
              <a:gd name="connsiteX61" fmla="*/ 667859 w 3047461"/>
              <a:gd name="connsiteY61" fmla="*/ 399068 h 2340990"/>
              <a:gd name="connsiteX62" fmla="*/ 762127 w 3047461"/>
              <a:gd name="connsiteY62" fmla="*/ 370787 h 2340990"/>
              <a:gd name="connsiteX63" fmla="*/ 837542 w 3047461"/>
              <a:gd name="connsiteY63" fmla="*/ 323653 h 2340990"/>
              <a:gd name="connsiteX64" fmla="*/ 922383 w 3047461"/>
              <a:gd name="connsiteY64" fmla="*/ 314227 h 2340990"/>
              <a:gd name="connsiteX65" fmla="*/ 1035505 w 3047461"/>
              <a:gd name="connsiteY65" fmla="*/ 238812 h 2340990"/>
              <a:gd name="connsiteX66" fmla="*/ 1092065 w 3047461"/>
              <a:gd name="connsiteY66" fmla="*/ 229385 h 2340990"/>
              <a:gd name="connsiteX67" fmla="*/ 1148626 w 3047461"/>
              <a:gd name="connsiteY67" fmla="*/ 210532 h 2340990"/>
              <a:gd name="connsiteX68" fmla="*/ 1299455 w 3047461"/>
              <a:gd name="connsiteY68" fmla="*/ 201105 h 2340990"/>
              <a:gd name="connsiteX69" fmla="*/ 1356016 w 3047461"/>
              <a:gd name="connsiteY69" fmla="*/ 172825 h 2340990"/>
              <a:gd name="connsiteX70" fmla="*/ 1412577 w 3047461"/>
              <a:gd name="connsiteY70" fmla="*/ 144544 h 2340990"/>
              <a:gd name="connsiteX71" fmla="*/ 1431430 w 3047461"/>
              <a:gd name="connsiteY71" fmla="*/ 116264 h 2340990"/>
              <a:gd name="connsiteX72" fmla="*/ 1459711 w 3047461"/>
              <a:gd name="connsiteY72" fmla="*/ 97410 h 2340990"/>
              <a:gd name="connsiteX73" fmla="*/ 1459711 w 3047461"/>
              <a:gd name="connsiteY73" fmla="*/ 12569 h 2340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047461" h="2340990">
                <a:moveTo>
                  <a:pt x="1459711" y="12569"/>
                </a:moveTo>
                <a:cubicBezTo>
                  <a:pt x="1464424" y="0"/>
                  <a:pt x="1478765" y="18306"/>
                  <a:pt x="1487991" y="21996"/>
                </a:cubicBezTo>
                <a:cubicBezTo>
                  <a:pt x="1510210" y="30884"/>
                  <a:pt x="1531106" y="43238"/>
                  <a:pt x="1553979" y="50276"/>
                </a:cubicBezTo>
                <a:cubicBezTo>
                  <a:pt x="1572248" y="55897"/>
                  <a:pt x="1591797" y="55954"/>
                  <a:pt x="1610540" y="59703"/>
                </a:cubicBezTo>
                <a:cubicBezTo>
                  <a:pt x="1752572" y="88110"/>
                  <a:pt x="1638248" y="71416"/>
                  <a:pt x="1770795" y="87983"/>
                </a:cubicBezTo>
                <a:cubicBezTo>
                  <a:pt x="1878837" y="142006"/>
                  <a:pt x="1741589" y="79730"/>
                  <a:pt x="2006465" y="116264"/>
                </a:cubicBezTo>
                <a:cubicBezTo>
                  <a:pt x="2033061" y="119932"/>
                  <a:pt x="2056742" y="135117"/>
                  <a:pt x="2081880" y="144544"/>
                </a:cubicBezTo>
                <a:cubicBezTo>
                  <a:pt x="2240367" y="271335"/>
                  <a:pt x="2136172" y="215347"/>
                  <a:pt x="2421245" y="248239"/>
                </a:cubicBezTo>
                <a:cubicBezTo>
                  <a:pt x="2478126" y="305120"/>
                  <a:pt x="2511606" y="344290"/>
                  <a:pt x="2572074" y="389641"/>
                </a:cubicBezTo>
                <a:cubicBezTo>
                  <a:pt x="2590201" y="403236"/>
                  <a:pt x="2611227" y="412842"/>
                  <a:pt x="2628634" y="427348"/>
                </a:cubicBezTo>
                <a:cubicBezTo>
                  <a:pt x="2677064" y="467706"/>
                  <a:pt x="2677264" y="472013"/>
                  <a:pt x="2704049" y="512190"/>
                </a:cubicBezTo>
                <a:cubicBezTo>
                  <a:pt x="2707191" y="615885"/>
                  <a:pt x="2705519" y="719837"/>
                  <a:pt x="2713476" y="823274"/>
                </a:cubicBezTo>
                <a:cubicBezTo>
                  <a:pt x="2716982" y="868859"/>
                  <a:pt x="2741595" y="888939"/>
                  <a:pt x="2760610" y="926969"/>
                </a:cubicBezTo>
                <a:cubicBezTo>
                  <a:pt x="2827371" y="1060487"/>
                  <a:pt x="2690794" y="816383"/>
                  <a:pt x="2788890" y="992957"/>
                </a:cubicBezTo>
                <a:cubicBezTo>
                  <a:pt x="2797788" y="1008974"/>
                  <a:pt x="2808977" y="1023703"/>
                  <a:pt x="2817171" y="1040091"/>
                </a:cubicBezTo>
                <a:cubicBezTo>
                  <a:pt x="2821615" y="1048978"/>
                  <a:pt x="2822683" y="1059238"/>
                  <a:pt x="2826597" y="1068371"/>
                </a:cubicBezTo>
                <a:cubicBezTo>
                  <a:pt x="2832133" y="1081287"/>
                  <a:pt x="2841007" y="1092746"/>
                  <a:pt x="2845451" y="1106078"/>
                </a:cubicBezTo>
                <a:cubicBezTo>
                  <a:pt x="2856781" y="1140067"/>
                  <a:pt x="2863299" y="1175498"/>
                  <a:pt x="2873731" y="1209773"/>
                </a:cubicBezTo>
                <a:cubicBezTo>
                  <a:pt x="2906514" y="1317488"/>
                  <a:pt x="2896976" y="1293969"/>
                  <a:pt x="2930292" y="1360602"/>
                </a:cubicBezTo>
                <a:cubicBezTo>
                  <a:pt x="2933434" y="1385740"/>
                  <a:pt x="2931061" y="1412208"/>
                  <a:pt x="2939719" y="1436016"/>
                </a:cubicBezTo>
                <a:cubicBezTo>
                  <a:pt x="2944275" y="1448545"/>
                  <a:pt x="2959464" y="1454055"/>
                  <a:pt x="2967999" y="1464297"/>
                </a:cubicBezTo>
                <a:cubicBezTo>
                  <a:pt x="3033621" y="1543043"/>
                  <a:pt x="2932512" y="1438234"/>
                  <a:pt x="3015133" y="1520858"/>
                </a:cubicBezTo>
                <a:cubicBezTo>
                  <a:pt x="3018275" y="1539711"/>
                  <a:pt x="3021038" y="1558632"/>
                  <a:pt x="3024560" y="1577418"/>
                </a:cubicBezTo>
                <a:cubicBezTo>
                  <a:pt x="3030466" y="1608914"/>
                  <a:pt x="3042381" y="1639658"/>
                  <a:pt x="3043414" y="1671686"/>
                </a:cubicBezTo>
                <a:cubicBezTo>
                  <a:pt x="3045544" y="1737714"/>
                  <a:pt x="3047461" y="1804975"/>
                  <a:pt x="3033987" y="1869649"/>
                </a:cubicBezTo>
                <a:cubicBezTo>
                  <a:pt x="3030855" y="1884683"/>
                  <a:pt x="2941322" y="1925644"/>
                  <a:pt x="2939719" y="1926210"/>
                </a:cubicBezTo>
                <a:cubicBezTo>
                  <a:pt x="2799036" y="1975863"/>
                  <a:pt x="2876587" y="1935891"/>
                  <a:pt x="2741756" y="1973344"/>
                </a:cubicBezTo>
                <a:cubicBezTo>
                  <a:pt x="2640780" y="2001393"/>
                  <a:pt x="2693831" y="1998746"/>
                  <a:pt x="2600354" y="2029905"/>
                </a:cubicBezTo>
                <a:cubicBezTo>
                  <a:pt x="2585154" y="2034972"/>
                  <a:pt x="2568931" y="2036190"/>
                  <a:pt x="2553220" y="2039332"/>
                </a:cubicBezTo>
                <a:cubicBezTo>
                  <a:pt x="2472811" y="2079536"/>
                  <a:pt x="2511564" y="2052707"/>
                  <a:pt x="2440098" y="2124173"/>
                </a:cubicBezTo>
                <a:cubicBezTo>
                  <a:pt x="2430671" y="2133600"/>
                  <a:pt x="2424968" y="2150261"/>
                  <a:pt x="2411818" y="2152453"/>
                </a:cubicBezTo>
                <a:cubicBezTo>
                  <a:pt x="2374111" y="2158738"/>
                  <a:pt x="2336651" y="2166752"/>
                  <a:pt x="2298696" y="2171307"/>
                </a:cubicBezTo>
                <a:cubicBezTo>
                  <a:pt x="2258018" y="2176188"/>
                  <a:pt x="2216867" y="2176210"/>
                  <a:pt x="2176148" y="2180734"/>
                </a:cubicBezTo>
                <a:cubicBezTo>
                  <a:pt x="2131982" y="2185641"/>
                  <a:pt x="2088165" y="2193303"/>
                  <a:pt x="2044173" y="2199587"/>
                </a:cubicBezTo>
                <a:cubicBezTo>
                  <a:pt x="2022177" y="2209014"/>
                  <a:pt x="2000888" y="2220300"/>
                  <a:pt x="1978185" y="2227868"/>
                </a:cubicBezTo>
                <a:cubicBezTo>
                  <a:pt x="1962985" y="2232935"/>
                  <a:pt x="1946532" y="2233167"/>
                  <a:pt x="1931051" y="2237295"/>
                </a:cubicBezTo>
                <a:cubicBezTo>
                  <a:pt x="1914318" y="2241757"/>
                  <a:pt x="1818889" y="2268184"/>
                  <a:pt x="1789649" y="2284429"/>
                </a:cubicBezTo>
                <a:cubicBezTo>
                  <a:pt x="1775915" y="2292059"/>
                  <a:pt x="1766207" y="2306125"/>
                  <a:pt x="1751942" y="2312709"/>
                </a:cubicBezTo>
                <a:cubicBezTo>
                  <a:pt x="1724875" y="2325201"/>
                  <a:pt x="1667100" y="2340990"/>
                  <a:pt x="1667100" y="2340990"/>
                </a:cubicBezTo>
                <a:cubicBezTo>
                  <a:pt x="1563405" y="2337848"/>
                  <a:pt x="1459441" y="2339675"/>
                  <a:pt x="1356016" y="2331563"/>
                </a:cubicBezTo>
                <a:cubicBezTo>
                  <a:pt x="1298850" y="2327079"/>
                  <a:pt x="1243563" y="2306859"/>
                  <a:pt x="1186333" y="2303282"/>
                </a:cubicBezTo>
                <a:lnTo>
                  <a:pt x="733847" y="2275002"/>
                </a:lnTo>
                <a:cubicBezTo>
                  <a:pt x="718136" y="2271860"/>
                  <a:pt x="701913" y="2270642"/>
                  <a:pt x="686713" y="2265575"/>
                </a:cubicBezTo>
                <a:cubicBezTo>
                  <a:pt x="664010" y="2258007"/>
                  <a:pt x="644005" y="2242838"/>
                  <a:pt x="620725" y="2237295"/>
                </a:cubicBezTo>
                <a:cubicBezTo>
                  <a:pt x="577495" y="2227002"/>
                  <a:pt x="532389" y="2226833"/>
                  <a:pt x="488750" y="2218441"/>
                </a:cubicBezTo>
                <a:cubicBezTo>
                  <a:pt x="352854" y="2192307"/>
                  <a:pt x="415859" y="2201288"/>
                  <a:pt x="347348" y="2180734"/>
                </a:cubicBezTo>
                <a:cubicBezTo>
                  <a:pt x="239431" y="2148358"/>
                  <a:pt x="317125" y="2173802"/>
                  <a:pt x="253080" y="2152453"/>
                </a:cubicBezTo>
                <a:cubicBezTo>
                  <a:pt x="237369" y="2133600"/>
                  <a:pt x="217698" y="2117438"/>
                  <a:pt x="205946" y="2095893"/>
                </a:cubicBezTo>
                <a:cubicBezTo>
                  <a:pt x="198274" y="2081827"/>
                  <a:pt x="201995" y="2063817"/>
                  <a:pt x="196519" y="2048759"/>
                </a:cubicBezTo>
                <a:cubicBezTo>
                  <a:pt x="189315" y="2028949"/>
                  <a:pt x="177072" y="2011337"/>
                  <a:pt x="168239" y="1992198"/>
                </a:cubicBezTo>
                <a:cubicBezTo>
                  <a:pt x="158211" y="1970470"/>
                  <a:pt x="149385" y="1948206"/>
                  <a:pt x="139958" y="1926210"/>
                </a:cubicBezTo>
                <a:cubicBezTo>
                  <a:pt x="70166" y="1507454"/>
                  <a:pt x="158917" y="2058963"/>
                  <a:pt x="83397" y="1502004"/>
                </a:cubicBezTo>
                <a:cubicBezTo>
                  <a:pt x="69722" y="1401154"/>
                  <a:pt x="50014" y="1301185"/>
                  <a:pt x="36263" y="1200346"/>
                </a:cubicBezTo>
                <a:cubicBezTo>
                  <a:pt x="0" y="934412"/>
                  <a:pt x="54733" y="1226701"/>
                  <a:pt x="7983" y="992957"/>
                </a:cubicBezTo>
                <a:cubicBezTo>
                  <a:pt x="11125" y="898689"/>
                  <a:pt x="12029" y="804319"/>
                  <a:pt x="17410" y="710152"/>
                </a:cubicBezTo>
                <a:cubicBezTo>
                  <a:pt x="18324" y="694156"/>
                  <a:pt x="21211" y="678020"/>
                  <a:pt x="26837" y="663018"/>
                </a:cubicBezTo>
                <a:cubicBezTo>
                  <a:pt x="43103" y="619642"/>
                  <a:pt x="100587" y="601467"/>
                  <a:pt x="130531" y="578177"/>
                </a:cubicBezTo>
                <a:cubicBezTo>
                  <a:pt x="158812" y="556181"/>
                  <a:pt x="185563" y="532064"/>
                  <a:pt x="215373" y="512190"/>
                </a:cubicBezTo>
                <a:cubicBezTo>
                  <a:pt x="224800" y="505905"/>
                  <a:pt x="232388" y="494543"/>
                  <a:pt x="243653" y="493336"/>
                </a:cubicBezTo>
                <a:cubicBezTo>
                  <a:pt x="321825" y="484960"/>
                  <a:pt x="400766" y="487051"/>
                  <a:pt x="479323" y="483909"/>
                </a:cubicBezTo>
                <a:cubicBezTo>
                  <a:pt x="516309" y="453087"/>
                  <a:pt x="544654" y="422150"/>
                  <a:pt x="592445" y="408495"/>
                </a:cubicBezTo>
                <a:cubicBezTo>
                  <a:pt x="616804" y="401535"/>
                  <a:pt x="642721" y="402210"/>
                  <a:pt x="667859" y="399068"/>
                </a:cubicBezTo>
                <a:cubicBezTo>
                  <a:pt x="699282" y="389641"/>
                  <a:pt x="732148" y="384111"/>
                  <a:pt x="762127" y="370787"/>
                </a:cubicBezTo>
                <a:cubicBezTo>
                  <a:pt x="789216" y="358747"/>
                  <a:pt x="808079" y="326926"/>
                  <a:pt x="837542" y="323653"/>
                </a:cubicBezTo>
                <a:lnTo>
                  <a:pt x="922383" y="314227"/>
                </a:lnTo>
                <a:cubicBezTo>
                  <a:pt x="946854" y="295873"/>
                  <a:pt x="1016486" y="241982"/>
                  <a:pt x="1035505" y="238812"/>
                </a:cubicBezTo>
                <a:cubicBezTo>
                  <a:pt x="1054358" y="235670"/>
                  <a:pt x="1073522" y="234021"/>
                  <a:pt x="1092065" y="229385"/>
                </a:cubicBezTo>
                <a:cubicBezTo>
                  <a:pt x="1111345" y="224565"/>
                  <a:pt x="1128935" y="213217"/>
                  <a:pt x="1148626" y="210532"/>
                </a:cubicBezTo>
                <a:cubicBezTo>
                  <a:pt x="1198539" y="203726"/>
                  <a:pt x="1249179" y="204247"/>
                  <a:pt x="1299455" y="201105"/>
                </a:cubicBezTo>
                <a:cubicBezTo>
                  <a:pt x="1380501" y="147072"/>
                  <a:pt x="1277959" y="211853"/>
                  <a:pt x="1356016" y="172825"/>
                </a:cubicBezTo>
                <a:cubicBezTo>
                  <a:pt x="1429121" y="136273"/>
                  <a:pt x="1341484" y="168242"/>
                  <a:pt x="1412577" y="144544"/>
                </a:cubicBezTo>
                <a:cubicBezTo>
                  <a:pt x="1418861" y="135117"/>
                  <a:pt x="1423419" y="124275"/>
                  <a:pt x="1431430" y="116264"/>
                </a:cubicBezTo>
                <a:cubicBezTo>
                  <a:pt x="1439441" y="108253"/>
                  <a:pt x="1454644" y="107544"/>
                  <a:pt x="1459711" y="97410"/>
                </a:cubicBezTo>
                <a:cubicBezTo>
                  <a:pt x="1498511" y="19810"/>
                  <a:pt x="1454998" y="25138"/>
                  <a:pt x="1459711" y="125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01625" y="3868738"/>
            <a:ext cx="3262313" cy="2098675"/>
          </a:xfrm>
          <a:custGeom>
            <a:avLst/>
            <a:gdLst>
              <a:gd name="connsiteX0" fmla="*/ 3044857 w 3261674"/>
              <a:gd name="connsiteY0" fmla="*/ 33813 h 2098283"/>
              <a:gd name="connsiteX1" fmla="*/ 3073138 w 3261674"/>
              <a:gd name="connsiteY1" fmla="*/ 52667 h 2098283"/>
              <a:gd name="connsiteX2" fmla="*/ 3091991 w 3261674"/>
              <a:gd name="connsiteY2" fmla="*/ 80947 h 2098283"/>
              <a:gd name="connsiteX3" fmla="*/ 3120272 w 3261674"/>
              <a:gd name="connsiteY3" fmla="*/ 90374 h 2098283"/>
              <a:gd name="connsiteX4" fmla="*/ 3157979 w 3261674"/>
              <a:gd name="connsiteY4" fmla="*/ 137508 h 2098283"/>
              <a:gd name="connsiteX5" fmla="*/ 3205113 w 3261674"/>
              <a:gd name="connsiteY5" fmla="*/ 175215 h 2098283"/>
              <a:gd name="connsiteX6" fmla="*/ 3214540 w 3261674"/>
              <a:gd name="connsiteY6" fmla="*/ 222349 h 2098283"/>
              <a:gd name="connsiteX7" fmla="*/ 3233394 w 3261674"/>
              <a:gd name="connsiteY7" fmla="*/ 260056 h 2098283"/>
              <a:gd name="connsiteX8" fmla="*/ 3261674 w 3261674"/>
              <a:gd name="connsiteY8" fmla="*/ 316617 h 2098283"/>
              <a:gd name="connsiteX9" fmla="*/ 3252247 w 3261674"/>
              <a:gd name="connsiteY9" fmla="*/ 505153 h 2098283"/>
              <a:gd name="connsiteX10" fmla="*/ 3242820 w 3261674"/>
              <a:gd name="connsiteY10" fmla="*/ 533434 h 2098283"/>
              <a:gd name="connsiteX11" fmla="*/ 3223967 w 3261674"/>
              <a:gd name="connsiteY11" fmla="*/ 561714 h 2098283"/>
              <a:gd name="connsiteX12" fmla="*/ 3195686 w 3261674"/>
              <a:gd name="connsiteY12" fmla="*/ 618275 h 2098283"/>
              <a:gd name="connsiteX13" fmla="*/ 3167406 w 3261674"/>
              <a:gd name="connsiteY13" fmla="*/ 627702 h 2098283"/>
              <a:gd name="connsiteX14" fmla="*/ 3129699 w 3261674"/>
              <a:gd name="connsiteY14" fmla="*/ 655982 h 2098283"/>
              <a:gd name="connsiteX15" fmla="*/ 3101418 w 3261674"/>
              <a:gd name="connsiteY15" fmla="*/ 674836 h 2098283"/>
              <a:gd name="connsiteX16" fmla="*/ 3073138 w 3261674"/>
              <a:gd name="connsiteY16" fmla="*/ 703116 h 2098283"/>
              <a:gd name="connsiteX17" fmla="*/ 3044857 w 3261674"/>
              <a:gd name="connsiteY17" fmla="*/ 712543 h 2098283"/>
              <a:gd name="connsiteX18" fmla="*/ 2960016 w 3261674"/>
              <a:gd name="connsiteY18" fmla="*/ 740823 h 2098283"/>
              <a:gd name="connsiteX19" fmla="*/ 2884602 w 3261674"/>
              <a:gd name="connsiteY19" fmla="*/ 769104 h 2098283"/>
              <a:gd name="connsiteX20" fmla="*/ 2828041 w 3261674"/>
              <a:gd name="connsiteY20" fmla="*/ 816238 h 2098283"/>
              <a:gd name="connsiteX21" fmla="*/ 2799761 w 3261674"/>
              <a:gd name="connsiteY21" fmla="*/ 825664 h 2098283"/>
              <a:gd name="connsiteX22" fmla="*/ 2771480 w 3261674"/>
              <a:gd name="connsiteY22" fmla="*/ 882225 h 2098283"/>
              <a:gd name="connsiteX23" fmla="*/ 2762053 w 3261674"/>
              <a:gd name="connsiteY23" fmla="*/ 910506 h 2098283"/>
              <a:gd name="connsiteX24" fmla="*/ 2733773 w 3261674"/>
              <a:gd name="connsiteY24" fmla="*/ 938786 h 2098283"/>
              <a:gd name="connsiteX25" fmla="*/ 2714919 w 3261674"/>
              <a:gd name="connsiteY25" fmla="*/ 967067 h 2098283"/>
              <a:gd name="connsiteX26" fmla="*/ 2677212 w 3261674"/>
              <a:gd name="connsiteY26" fmla="*/ 1042481 h 2098283"/>
              <a:gd name="connsiteX27" fmla="*/ 2658358 w 3261674"/>
              <a:gd name="connsiteY27" fmla="*/ 1070761 h 2098283"/>
              <a:gd name="connsiteX28" fmla="*/ 2630078 w 3261674"/>
              <a:gd name="connsiteY28" fmla="*/ 1099042 h 2098283"/>
              <a:gd name="connsiteX29" fmla="*/ 2620651 w 3261674"/>
              <a:gd name="connsiteY29" fmla="*/ 1127322 h 2098283"/>
              <a:gd name="connsiteX30" fmla="*/ 2573517 w 3261674"/>
              <a:gd name="connsiteY30" fmla="*/ 1183883 h 2098283"/>
              <a:gd name="connsiteX31" fmla="*/ 2564090 w 3261674"/>
              <a:gd name="connsiteY31" fmla="*/ 1212163 h 2098283"/>
              <a:gd name="connsiteX32" fmla="*/ 2545237 w 3261674"/>
              <a:gd name="connsiteY32" fmla="*/ 1240444 h 2098283"/>
              <a:gd name="connsiteX33" fmla="*/ 2516956 w 3261674"/>
              <a:gd name="connsiteY33" fmla="*/ 1297005 h 2098283"/>
              <a:gd name="connsiteX34" fmla="*/ 2488676 w 3261674"/>
              <a:gd name="connsiteY34" fmla="*/ 1381846 h 2098283"/>
              <a:gd name="connsiteX35" fmla="*/ 2460396 w 3261674"/>
              <a:gd name="connsiteY35" fmla="*/ 1438407 h 2098283"/>
              <a:gd name="connsiteX36" fmla="*/ 2432115 w 3261674"/>
              <a:gd name="connsiteY36" fmla="*/ 1523248 h 2098283"/>
              <a:gd name="connsiteX37" fmla="*/ 2403835 w 3261674"/>
              <a:gd name="connsiteY37" fmla="*/ 1579809 h 2098283"/>
              <a:gd name="connsiteX38" fmla="*/ 2375554 w 3261674"/>
              <a:gd name="connsiteY38" fmla="*/ 1636370 h 2098283"/>
              <a:gd name="connsiteX39" fmla="*/ 2262433 w 3261674"/>
              <a:gd name="connsiteY39" fmla="*/ 1730638 h 2098283"/>
              <a:gd name="connsiteX40" fmla="*/ 2055043 w 3261674"/>
              <a:gd name="connsiteY40" fmla="*/ 1834332 h 2098283"/>
              <a:gd name="connsiteX41" fmla="*/ 1857080 w 3261674"/>
              <a:gd name="connsiteY41" fmla="*/ 1890893 h 2098283"/>
              <a:gd name="connsiteX42" fmla="*/ 1668544 w 3261674"/>
              <a:gd name="connsiteY42" fmla="*/ 1928601 h 2098283"/>
              <a:gd name="connsiteX43" fmla="*/ 1442301 w 3261674"/>
              <a:gd name="connsiteY43" fmla="*/ 2013442 h 2098283"/>
              <a:gd name="connsiteX44" fmla="*/ 1150070 w 3261674"/>
              <a:gd name="connsiteY44" fmla="*/ 2070003 h 2098283"/>
              <a:gd name="connsiteX45" fmla="*/ 1046375 w 3261674"/>
              <a:gd name="connsiteY45" fmla="*/ 2098283 h 2098283"/>
              <a:gd name="connsiteX46" fmla="*/ 509047 w 3261674"/>
              <a:gd name="connsiteY46" fmla="*/ 2079429 h 2098283"/>
              <a:gd name="connsiteX47" fmla="*/ 424206 w 3261674"/>
              <a:gd name="connsiteY47" fmla="*/ 2041722 h 2098283"/>
              <a:gd name="connsiteX48" fmla="*/ 301657 w 3261674"/>
              <a:gd name="connsiteY48" fmla="*/ 1956881 h 2098283"/>
              <a:gd name="connsiteX49" fmla="*/ 216816 w 3261674"/>
              <a:gd name="connsiteY49" fmla="*/ 1853186 h 2098283"/>
              <a:gd name="connsiteX50" fmla="*/ 160255 w 3261674"/>
              <a:gd name="connsiteY50" fmla="*/ 1768345 h 2098283"/>
              <a:gd name="connsiteX51" fmla="*/ 131975 w 3261674"/>
              <a:gd name="connsiteY51" fmla="*/ 1740064 h 2098283"/>
              <a:gd name="connsiteX52" fmla="*/ 103695 w 3261674"/>
              <a:gd name="connsiteY52" fmla="*/ 1683504 h 2098283"/>
              <a:gd name="connsiteX53" fmla="*/ 56561 w 3261674"/>
              <a:gd name="connsiteY53" fmla="*/ 1617516 h 2098283"/>
              <a:gd name="connsiteX54" fmla="*/ 47134 w 3261674"/>
              <a:gd name="connsiteY54" fmla="*/ 1589236 h 2098283"/>
              <a:gd name="connsiteX55" fmla="*/ 18853 w 3261674"/>
              <a:gd name="connsiteY55" fmla="*/ 1391273 h 2098283"/>
              <a:gd name="connsiteX56" fmla="*/ 0 w 3261674"/>
              <a:gd name="connsiteY56" fmla="*/ 1165029 h 2098283"/>
              <a:gd name="connsiteX57" fmla="*/ 37707 w 3261674"/>
              <a:gd name="connsiteY57" fmla="*/ 599421 h 2098283"/>
              <a:gd name="connsiteX58" fmla="*/ 65987 w 3261674"/>
              <a:gd name="connsiteY58" fmla="*/ 429739 h 2098283"/>
              <a:gd name="connsiteX59" fmla="*/ 94268 w 3261674"/>
              <a:gd name="connsiteY59" fmla="*/ 354324 h 2098283"/>
              <a:gd name="connsiteX60" fmla="*/ 103695 w 3261674"/>
              <a:gd name="connsiteY60" fmla="*/ 288337 h 2098283"/>
              <a:gd name="connsiteX61" fmla="*/ 160255 w 3261674"/>
              <a:gd name="connsiteY61" fmla="*/ 260056 h 2098283"/>
              <a:gd name="connsiteX62" fmla="*/ 320511 w 3261674"/>
              <a:gd name="connsiteY62" fmla="*/ 231776 h 2098283"/>
              <a:gd name="connsiteX63" fmla="*/ 499620 w 3261674"/>
              <a:gd name="connsiteY63" fmla="*/ 203495 h 2098283"/>
              <a:gd name="connsiteX64" fmla="*/ 584462 w 3261674"/>
              <a:gd name="connsiteY64" fmla="*/ 184642 h 2098283"/>
              <a:gd name="connsiteX65" fmla="*/ 725864 w 3261674"/>
              <a:gd name="connsiteY65" fmla="*/ 175215 h 2098283"/>
              <a:gd name="connsiteX66" fmla="*/ 810705 w 3261674"/>
              <a:gd name="connsiteY66" fmla="*/ 146935 h 2098283"/>
              <a:gd name="connsiteX67" fmla="*/ 895546 w 3261674"/>
              <a:gd name="connsiteY67" fmla="*/ 118654 h 2098283"/>
              <a:gd name="connsiteX68" fmla="*/ 1065229 w 3261674"/>
              <a:gd name="connsiteY68" fmla="*/ 99801 h 2098283"/>
              <a:gd name="connsiteX69" fmla="*/ 1875934 w 3261674"/>
              <a:gd name="connsiteY69" fmla="*/ 71520 h 2098283"/>
              <a:gd name="connsiteX70" fmla="*/ 1970202 w 3261674"/>
              <a:gd name="connsiteY70" fmla="*/ 43240 h 2098283"/>
              <a:gd name="connsiteX71" fmla="*/ 2073897 w 3261674"/>
              <a:gd name="connsiteY71" fmla="*/ 33813 h 2098283"/>
              <a:gd name="connsiteX72" fmla="*/ 2187018 w 3261674"/>
              <a:gd name="connsiteY72" fmla="*/ 14959 h 2098283"/>
              <a:gd name="connsiteX73" fmla="*/ 2582944 w 3261674"/>
              <a:gd name="connsiteY73" fmla="*/ 24386 h 2098283"/>
              <a:gd name="connsiteX74" fmla="*/ 2620651 w 3261674"/>
              <a:gd name="connsiteY74" fmla="*/ 33813 h 2098283"/>
              <a:gd name="connsiteX75" fmla="*/ 2705493 w 3261674"/>
              <a:gd name="connsiteY75" fmla="*/ 52667 h 2098283"/>
              <a:gd name="connsiteX76" fmla="*/ 2875175 w 3261674"/>
              <a:gd name="connsiteY76" fmla="*/ 43240 h 2098283"/>
              <a:gd name="connsiteX77" fmla="*/ 2903455 w 3261674"/>
              <a:gd name="connsiteY77" fmla="*/ 33813 h 2098283"/>
              <a:gd name="connsiteX78" fmla="*/ 2978870 w 3261674"/>
              <a:gd name="connsiteY78" fmla="*/ 5532 h 2098283"/>
              <a:gd name="connsiteX79" fmla="*/ 3044857 w 3261674"/>
              <a:gd name="connsiteY79" fmla="*/ 33813 h 209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3261674" h="2098283">
                <a:moveTo>
                  <a:pt x="3044857" y="33813"/>
                </a:moveTo>
                <a:cubicBezTo>
                  <a:pt x="3054284" y="40098"/>
                  <a:pt x="3065127" y="44656"/>
                  <a:pt x="3073138" y="52667"/>
                </a:cubicBezTo>
                <a:cubicBezTo>
                  <a:pt x="3081149" y="60678"/>
                  <a:pt x="3083144" y="73870"/>
                  <a:pt x="3091991" y="80947"/>
                </a:cubicBezTo>
                <a:cubicBezTo>
                  <a:pt x="3099750" y="87155"/>
                  <a:pt x="3110845" y="87232"/>
                  <a:pt x="3120272" y="90374"/>
                </a:cubicBezTo>
                <a:cubicBezTo>
                  <a:pt x="3138624" y="145428"/>
                  <a:pt x="3115340" y="94869"/>
                  <a:pt x="3157979" y="137508"/>
                </a:cubicBezTo>
                <a:cubicBezTo>
                  <a:pt x="3200618" y="180147"/>
                  <a:pt x="3150059" y="156863"/>
                  <a:pt x="3205113" y="175215"/>
                </a:cubicBezTo>
                <a:cubicBezTo>
                  <a:pt x="3208255" y="190926"/>
                  <a:pt x="3209473" y="207149"/>
                  <a:pt x="3214540" y="222349"/>
                </a:cubicBezTo>
                <a:cubicBezTo>
                  <a:pt x="3218984" y="235680"/>
                  <a:pt x="3227858" y="247140"/>
                  <a:pt x="3233394" y="260056"/>
                </a:cubicBezTo>
                <a:cubicBezTo>
                  <a:pt x="3256812" y="314699"/>
                  <a:pt x="3225439" y="262267"/>
                  <a:pt x="3261674" y="316617"/>
                </a:cubicBezTo>
                <a:cubicBezTo>
                  <a:pt x="3258532" y="379462"/>
                  <a:pt x="3257698" y="442466"/>
                  <a:pt x="3252247" y="505153"/>
                </a:cubicBezTo>
                <a:cubicBezTo>
                  <a:pt x="3251386" y="515053"/>
                  <a:pt x="3247264" y="524546"/>
                  <a:pt x="3242820" y="533434"/>
                </a:cubicBezTo>
                <a:cubicBezTo>
                  <a:pt x="3237753" y="543567"/>
                  <a:pt x="3229034" y="551581"/>
                  <a:pt x="3223967" y="561714"/>
                </a:cubicBezTo>
                <a:cubicBezTo>
                  <a:pt x="3212582" y="584484"/>
                  <a:pt x="3218199" y="600264"/>
                  <a:pt x="3195686" y="618275"/>
                </a:cubicBezTo>
                <a:cubicBezTo>
                  <a:pt x="3187927" y="624482"/>
                  <a:pt x="3176833" y="624560"/>
                  <a:pt x="3167406" y="627702"/>
                </a:cubicBezTo>
                <a:cubicBezTo>
                  <a:pt x="3154837" y="637129"/>
                  <a:pt x="3142484" y="646850"/>
                  <a:pt x="3129699" y="655982"/>
                </a:cubicBezTo>
                <a:cubicBezTo>
                  <a:pt x="3120480" y="662567"/>
                  <a:pt x="3110122" y="667583"/>
                  <a:pt x="3101418" y="674836"/>
                </a:cubicBezTo>
                <a:cubicBezTo>
                  <a:pt x="3091177" y="683370"/>
                  <a:pt x="3084230" y="695721"/>
                  <a:pt x="3073138" y="703116"/>
                </a:cubicBezTo>
                <a:cubicBezTo>
                  <a:pt x="3064870" y="708628"/>
                  <a:pt x="3054161" y="709054"/>
                  <a:pt x="3044857" y="712543"/>
                </a:cubicBezTo>
                <a:cubicBezTo>
                  <a:pt x="2973862" y="739166"/>
                  <a:pt x="3023198" y="725027"/>
                  <a:pt x="2960016" y="740823"/>
                </a:cubicBezTo>
                <a:cubicBezTo>
                  <a:pt x="2893699" y="785036"/>
                  <a:pt x="2977785" y="734161"/>
                  <a:pt x="2884602" y="769104"/>
                </a:cubicBezTo>
                <a:cubicBezTo>
                  <a:pt x="2849348" y="782324"/>
                  <a:pt x="2859485" y="795275"/>
                  <a:pt x="2828041" y="816238"/>
                </a:cubicBezTo>
                <a:cubicBezTo>
                  <a:pt x="2819773" y="821750"/>
                  <a:pt x="2809188" y="822522"/>
                  <a:pt x="2799761" y="825664"/>
                </a:cubicBezTo>
                <a:cubicBezTo>
                  <a:pt x="2776066" y="896750"/>
                  <a:pt x="2808029" y="809128"/>
                  <a:pt x="2771480" y="882225"/>
                </a:cubicBezTo>
                <a:cubicBezTo>
                  <a:pt x="2767036" y="891113"/>
                  <a:pt x="2767565" y="902238"/>
                  <a:pt x="2762053" y="910506"/>
                </a:cubicBezTo>
                <a:cubicBezTo>
                  <a:pt x="2754658" y="921598"/>
                  <a:pt x="2742307" y="928545"/>
                  <a:pt x="2733773" y="938786"/>
                </a:cubicBezTo>
                <a:cubicBezTo>
                  <a:pt x="2726520" y="947490"/>
                  <a:pt x="2721204" y="957640"/>
                  <a:pt x="2714919" y="967067"/>
                </a:cubicBezTo>
                <a:cubicBezTo>
                  <a:pt x="2700562" y="1010142"/>
                  <a:pt x="2709015" y="991597"/>
                  <a:pt x="2677212" y="1042481"/>
                </a:cubicBezTo>
                <a:cubicBezTo>
                  <a:pt x="2671207" y="1052088"/>
                  <a:pt x="2665611" y="1062057"/>
                  <a:pt x="2658358" y="1070761"/>
                </a:cubicBezTo>
                <a:cubicBezTo>
                  <a:pt x="2649823" y="1081003"/>
                  <a:pt x="2639505" y="1089615"/>
                  <a:pt x="2630078" y="1099042"/>
                </a:cubicBezTo>
                <a:cubicBezTo>
                  <a:pt x="2626936" y="1108469"/>
                  <a:pt x="2626163" y="1119054"/>
                  <a:pt x="2620651" y="1127322"/>
                </a:cubicBezTo>
                <a:cubicBezTo>
                  <a:pt x="2578956" y="1189865"/>
                  <a:pt x="2604359" y="1122202"/>
                  <a:pt x="2573517" y="1183883"/>
                </a:cubicBezTo>
                <a:cubicBezTo>
                  <a:pt x="2569073" y="1192771"/>
                  <a:pt x="2568534" y="1203275"/>
                  <a:pt x="2564090" y="1212163"/>
                </a:cubicBezTo>
                <a:cubicBezTo>
                  <a:pt x="2559023" y="1222297"/>
                  <a:pt x="2550304" y="1230310"/>
                  <a:pt x="2545237" y="1240444"/>
                </a:cubicBezTo>
                <a:cubicBezTo>
                  <a:pt x="2506213" y="1318494"/>
                  <a:pt x="2570984" y="1215963"/>
                  <a:pt x="2516956" y="1297005"/>
                </a:cubicBezTo>
                <a:cubicBezTo>
                  <a:pt x="2506445" y="1339052"/>
                  <a:pt x="2508399" y="1338456"/>
                  <a:pt x="2488676" y="1381846"/>
                </a:cubicBezTo>
                <a:cubicBezTo>
                  <a:pt x="2479953" y="1401036"/>
                  <a:pt x="2468225" y="1418836"/>
                  <a:pt x="2460396" y="1438407"/>
                </a:cubicBezTo>
                <a:cubicBezTo>
                  <a:pt x="2449325" y="1466085"/>
                  <a:pt x="2445446" y="1496585"/>
                  <a:pt x="2432115" y="1523248"/>
                </a:cubicBezTo>
                <a:cubicBezTo>
                  <a:pt x="2422688" y="1542102"/>
                  <a:pt x="2412396" y="1560547"/>
                  <a:pt x="2403835" y="1579809"/>
                </a:cubicBezTo>
                <a:cubicBezTo>
                  <a:pt x="2389276" y="1612566"/>
                  <a:pt x="2401686" y="1606972"/>
                  <a:pt x="2375554" y="1636370"/>
                </a:cubicBezTo>
                <a:cubicBezTo>
                  <a:pt x="2335304" y="1681651"/>
                  <a:pt x="2313700" y="1701342"/>
                  <a:pt x="2262433" y="1730638"/>
                </a:cubicBezTo>
                <a:cubicBezTo>
                  <a:pt x="2234773" y="1746444"/>
                  <a:pt x="2109716" y="1816759"/>
                  <a:pt x="2055043" y="1834332"/>
                </a:cubicBezTo>
                <a:cubicBezTo>
                  <a:pt x="1989707" y="1855333"/>
                  <a:pt x="1923754" y="1874631"/>
                  <a:pt x="1857080" y="1890893"/>
                </a:cubicBezTo>
                <a:cubicBezTo>
                  <a:pt x="1794815" y="1906080"/>
                  <a:pt x="1730845" y="1913563"/>
                  <a:pt x="1668544" y="1928601"/>
                </a:cubicBezTo>
                <a:cubicBezTo>
                  <a:pt x="1590859" y="1947353"/>
                  <a:pt x="1517181" y="1989374"/>
                  <a:pt x="1442301" y="2013442"/>
                </a:cubicBezTo>
                <a:cubicBezTo>
                  <a:pt x="1350926" y="2042812"/>
                  <a:pt x="1242046" y="2050973"/>
                  <a:pt x="1150070" y="2070003"/>
                </a:cubicBezTo>
                <a:cubicBezTo>
                  <a:pt x="1114986" y="2077262"/>
                  <a:pt x="1080940" y="2088856"/>
                  <a:pt x="1046375" y="2098283"/>
                </a:cubicBezTo>
                <a:lnTo>
                  <a:pt x="509047" y="2079429"/>
                </a:lnTo>
                <a:cubicBezTo>
                  <a:pt x="491327" y="2078543"/>
                  <a:pt x="424831" y="2042190"/>
                  <a:pt x="424206" y="2041722"/>
                </a:cubicBezTo>
                <a:cubicBezTo>
                  <a:pt x="293573" y="1943747"/>
                  <a:pt x="443446" y="2017646"/>
                  <a:pt x="301657" y="1956881"/>
                </a:cubicBezTo>
                <a:cubicBezTo>
                  <a:pt x="256635" y="1911859"/>
                  <a:pt x="268465" y="1926355"/>
                  <a:pt x="216816" y="1853186"/>
                </a:cubicBezTo>
                <a:cubicBezTo>
                  <a:pt x="197215" y="1825418"/>
                  <a:pt x="180648" y="1795536"/>
                  <a:pt x="160255" y="1768345"/>
                </a:cubicBezTo>
                <a:cubicBezTo>
                  <a:pt x="152256" y="1757680"/>
                  <a:pt x="139370" y="1751157"/>
                  <a:pt x="131975" y="1740064"/>
                </a:cubicBezTo>
                <a:cubicBezTo>
                  <a:pt x="120283" y="1722525"/>
                  <a:pt x="113932" y="1701930"/>
                  <a:pt x="103695" y="1683504"/>
                </a:cubicBezTo>
                <a:cubicBezTo>
                  <a:pt x="93849" y="1665782"/>
                  <a:pt x="67062" y="1631517"/>
                  <a:pt x="56561" y="1617516"/>
                </a:cubicBezTo>
                <a:cubicBezTo>
                  <a:pt x="53419" y="1608089"/>
                  <a:pt x="49216" y="1598952"/>
                  <a:pt x="47134" y="1589236"/>
                </a:cubicBezTo>
                <a:cubicBezTo>
                  <a:pt x="28570" y="1502604"/>
                  <a:pt x="26438" y="1477232"/>
                  <a:pt x="18853" y="1391273"/>
                </a:cubicBezTo>
                <a:cubicBezTo>
                  <a:pt x="12202" y="1315890"/>
                  <a:pt x="6284" y="1240444"/>
                  <a:pt x="0" y="1165029"/>
                </a:cubicBezTo>
                <a:cubicBezTo>
                  <a:pt x="12120" y="801433"/>
                  <a:pt x="507" y="962122"/>
                  <a:pt x="37707" y="599421"/>
                </a:cubicBezTo>
                <a:cubicBezTo>
                  <a:pt x="44583" y="532379"/>
                  <a:pt x="46816" y="494921"/>
                  <a:pt x="65987" y="429739"/>
                </a:cubicBezTo>
                <a:cubicBezTo>
                  <a:pt x="73563" y="403982"/>
                  <a:pt x="84841" y="379462"/>
                  <a:pt x="94268" y="354324"/>
                </a:cubicBezTo>
                <a:cubicBezTo>
                  <a:pt x="97410" y="332328"/>
                  <a:pt x="94671" y="308641"/>
                  <a:pt x="103695" y="288337"/>
                </a:cubicBezTo>
                <a:cubicBezTo>
                  <a:pt x="111414" y="270970"/>
                  <a:pt x="146511" y="266928"/>
                  <a:pt x="160255" y="260056"/>
                </a:cubicBezTo>
                <a:cubicBezTo>
                  <a:pt x="250499" y="214935"/>
                  <a:pt x="78881" y="249036"/>
                  <a:pt x="320511" y="231776"/>
                </a:cubicBezTo>
                <a:cubicBezTo>
                  <a:pt x="661636" y="163549"/>
                  <a:pt x="188508" y="255346"/>
                  <a:pt x="499620" y="203495"/>
                </a:cubicBezTo>
                <a:cubicBezTo>
                  <a:pt x="528196" y="198732"/>
                  <a:pt x="555715" y="188235"/>
                  <a:pt x="584462" y="184642"/>
                </a:cubicBezTo>
                <a:cubicBezTo>
                  <a:pt x="631336" y="178783"/>
                  <a:pt x="678730" y="178357"/>
                  <a:pt x="725864" y="175215"/>
                </a:cubicBezTo>
                <a:cubicBezTo>
                  <a:pt x="873392" y="116203"/>
                  <a:pt x="688927" y="187527"/>
                  <a:pt x="810705" y="146935"/>
                </a:cubicBezTo>
                <a:cubicBezTo>
                  <a:pt x="849110" y="134134"/>
                  <a:pt x="857316" y="123867"/>
                  <a:pt x="895546" y="118654"/>
                </a:cubicBezTo>
                <a:cubicBezTo>
                  <a:pt x="951933" y="110965"/>
                  <a:pt x="1008668" y="106085"/>
                  <a:pt x="1065229" y="99801"/>
                </a:cubicBezTo>
                <a:cubicBezTo>
                  <a:pt x="1490416" y="113973"/>
                  <a:pt x="1317424" y="118063"/>
                  <a:pt x="1875934" y="71520"/>
                </a:cubicBezTo>
                <a:cubicBezTo>
                  <a:pt x="1906532" y="68970"/>
                  <a:pt x="1941829" y="48247"/>
                  <a:pt x="1970202" y="43240"/>
                </a:cubicBezTo>
                <a:cubicBezTo>
                  <a:pt x="2004381" y="37208"/>
                  <a:pt x="2039481" y="38302"/>
                  <a:pt x="2073897" y="33813"/>
                </a:cubicBezTo>
                <a:cubicBezTo>
                  <a:pt x="2111803" y="28869"/>
                  <a:pt x="2149311" y="21244"/>
                  <a:pt x="2187018" y="14959"/>
                </a:cubicBezTo>
                <a:lnTo>
                  <a:pt x="2582944" y="24386"/>
                </a:lnTo>
                <a:cubicBezTo>
                  <a:pt x="2595888" y="24949"/>
                  <a:pt x="2608027" y="30900"/>
                  <a:pt x="2620651" y="33813"/>
                </a:cubicBezTo>
                <a:lnTo>
                  <a:pt x="2705493" y="52667"/>
                </a:lnTo>
                <a:cubicBezTo>
                  <a:pt x="2762054" y="49525"/>
                  <a:pt x="2818782" y="48611"/>
                  <a:pt x="2875175" y="43240"/>
                </a:cubicBezTo>
                <a:cubicBezTo>
                  <a:pt x="2885067" y="42298"/>
                  <a:pt x="2894151" y="37302"/>
                  <a:pt x="2903455" y="33813"/>
                </a:cubicBezTo>
                <a:cubicBezTo>
                  <a:pt x="2993621" y="0"/>
                  <a:pt x="2914684" y="26927"/>
                  <a:pt x="2978870" y="5532"/>
                </a:cubicBezTo>
                <a:lnTo>
                  <a:pt x="3044857" y="338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Oval 4"/>
          <p:cNvSpPr/>
          <p:nvPr/>
        </p:nvSpPr>
        <p:spPr>
          <a:xfrm>
            <a:off x="1052513" y="773113"/>
            <a:ext cx="2246312" cy="101758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22860" tIns="22860" rIns="22860" bIns="22860" anchor="ctr">
            <a:prstTxWarp prst="textNoShape">
              <a:avLst/>
            </a:prstTxWarp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>
                <a:solidFill>
                  <a:srgbClr val="000000"/>
                </a:solidFill>
                <a:latin typeface="Myriad Pro" charset="0"/>
                <a:ea typeface="ＭＳ Ｐゴシック" charset="-128"/>
                <a:cs typeface="ＭＳ Ｐゴシック" charset="-128"/>
              </a:rPr>
              <a:t>Researchers conducting important clinical trials</a:t>
            </a:r>
          </a:p>
        </p:txBody>
      </p:sp>
      <p:sp>
        <p:nvSpPr>
          <p:cNvPr id="19" name="Oval 4"/>
          <p:cNvSpPr/>
          <p:nvPr/>
        </p:nvSpPr>
        <p:spPr>
          <a:xfrm>
            <a:off x="1603375" y="1897063"/>
            <a:ext cx="2149475" cy="11588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22860" tIns="22860" rIns="22860" bIns="22860" anchor="ctr">
            <a:prstTxWarp prst="textNoShape">
              <a:avLst/>
            </a:prstTxWarp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>
                <a:solidFill>
                  <a:srgbClr val="000000"/>
                </a:solidFill>
                <a:latin typeface="Myriad Pro" charset="0"/>
                <a:ea typeface="ＭＳ Ｐゴシック" charset="-128"/>
                <a:cs typeface="ＭＳ Ｐゴシック" charset="-128"/>
              </a:rPr>
              <a:t>Researchers with numerous publications</a:t>
            </a:r>
          </a:p>
        </p:txBody>
      </p:sp>
      <p:sp>
        <p:nvSpPr>
          <p:cNvPr id="20" name="Oval 4"/>
          <p:cNvSpPr/>
          <p:nvPr/>
        </p:nvSpPr>
        <p:spPr>
          <a:xfrm>
            <a:off x="5600700" y="1889125"/>
            <a:ext cx="2149475" cy="11588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22860" tIns="22860" rIns="22860" bIns="22860" anchor="ctr">
            <a:prstTxWarp prst="textNoShape">
              <a:avLst/>
            </a:prstTxWarp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>
                <a:solidFill>
                  <a:srgbClr val="000000"/>
                </a:solidFill>
                <a:latin typeface="Myriad Pro" charset="0"/>
                <a:ea typeface="ＭＳ Ｐゴシック" charset="-128"/>
                <a:cs typeface="ＭＳ Ｐゴシック" charset="-128"/>
              </a:rPr>
              <a:t>Outsourced survey research</a:t>
            </a:r>
          </a:p>
        </p:txBody>
      </p:sp>
      <p:sp>
        <p:nvSpPr>
          <p:cNvPr id="21" name="Oval 4"/>
          <p:cNvSpPr/>
          <p:nvPr/>
        </p:nvSpPr>
        <p:spPr>
          <a:xfrm>
            <a:off x="5767388" y="682625"/>
            <a:ext cx="2149475" cy="11588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22860" tIns="22860" rIns="22860" bIns="22860" anchor="ctr">
            <a:prstTxWarp prst="textNoShape">
              <a:avLst/>
            </a:prstTxWarp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>
                <a:solidFill>
                  <a:srgbClr val="000000"/>
                </a:solidFill>
                <a:latin typeface="Myriad Pro" charset="0"/>
                <a:ea typeface="ＭＳ Ｐゴシック" charset="-128"/>
                <a:cs typeface="ＭＳ Ｐゴシック" charset="-128"/>
              </a:rPr>
              <a:t>Researchers with strong peer recommendations</a:t>
            </a:r>
          </a:p>
        </p:txBody>
      </p:sp>
      <p:sp>
        <p:nvSpPr>
          <p:cNvPr id="22" name="Oval 21"/>
          <p:cNvSpPr/>
          <p:nvPr/>
        </p:nvSpPr>
        <p:spPr>
          <a:xfrm>
            <a:off x="153988" y="153987"/>
            <a:ext cx="455612" cy="455613"/>
          </a:xfrm>
          <a:prstGeom prst="ellipse">
            <a:avLst/>
          </a:prstGeom>
          <a:gradFill flip="none" rotWithShape="1">
            <a:gsLst>
              <a:gs pos="0">
                <a:srgbClr val="FF6FCF">
                  <a:alpha val="50000"/>
                </a:srgbClr>
              </a:gs>
              <a:gs pos="100000">
                <a:srgbClr val="FFFFFF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>
            <a:reflection stA="50000" endPos="50000" dist="127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7901" name="TextBox 9"/>
          <p:cNvSpPr txBox="1">
            <a:spLocks noChangeArrowheads="1"/>
          </p:cNvSpPr>
          <p:nvPr/>
        </p:nvSpPr>
        <p:spPr bwMode="auto">
          <a:xfrm>
            <a:off x="152400" y="152400"/>
            <a:ext cx="1708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b="1">
                <a:solidFill>
                  <a:srgbClr val="595959"/>
                </a:solidFill>
                <a:latin typeface="Myriad Pro" charset="0"/>
                <a:ea typeface="Myriad Pro" charset="0"/>
                <a:cs typeface="Myriad Pro" charset="0"/>
              </a:rPr>
              <a:t>MammOptics</a:t>
            </a:r>
          </a:p>
        </p:txBody>
      </p:sp>
      <p:sp>
        <p:nvSpPr>
          <p:cNvPr id="37902" name="TextBox 10"/>
          <p:cNvSpPr txBox="1">
            <a:spLocks noChangeArrowheads="1"/>
          </p:cNvSpPr>
          <p:nvPr/>
        </p:nvSpPr>
        <p:spPr bwMode="auto">
          <a:xfrm>
            <a:off x="609600" y="381000"/>
            <a:ext cx="196215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595959"/>
                </a:solidFill>
                <a:latin typeface="Myriad Pro" charset="0"/>
              </a:rPr>
              <a:t>Marketing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136688" y="886121"/>
          <a:ext cx="8870623" cy="5731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Freeform 11"/>
          <p:cNvSpPr/>
          <p:nvPr/>
        </p:nvSpPr>
        <p:spPr>
          <a:xfrm>
            <a:off x="119063" y="801688"/>
            <a:ext cx="3500437" cy="2808287"/>
          </a:xfrm>
          <a:custGeom>
            <a:avLst/>
            <a:gdLst>
              <a:gd name="connsiteX0" fmla="*/ 3444571 w 3501132"/>
              <a:gd name="connsiteY0" fmla="*/ 2073897 h 2809188"/>
              <a:gd name="connsiteX1" fmla="*/ 3435144 w 3501132"/>
              <a:gd name="connsiteY1" fmla="*/ 2337848 h 2809188"/>
              <a:gd name="connsiteX2" fmla="*/ 3416291 w 3501132"/>
              <a:gd name="connsiteY2" fmla="*/ 2366128 h 2809188"/>
              <a:gd name="connsiteX3" fmla="*/ 3406864 w 3501132"/>
              <a:gd name="connsiteY3" fmla="*/ 2394409 h 2809188"/>
              <a:gd name="connsiteX4" fmla="*/ 3388010 w 3501132"/>
              <a:gd name="connsiteY4" fmla="*/ 2422689 h 2809188"/>
              <a:gd name="connsiteX5" fmla="*/ 3369157 w 3501132"/>
              <a:gd name="connsiteY5" fmla="*/ 2469823 h 2809188"/>
              <a:gd name="connsiteX6" fmla="*/ 3322023 w 3501132"/>
              <a:gd name="connsiteY6" fmla="*/ 2554664 h 2809188"/>
              <a:gd name="connsiteX7" fmla="*/ 3067499 w 3501132"/>
              <a:gd name="connsiteY7" fmla="*/ 2724347 h 2809188"/>
              <a:gd name="connsiteX8" fmla="*/ 2756414 w 3501132"/>
              <a:gd name="connsiteY8" fmla="*/ 2780908 h 2809188"/>
              <a:gd name="connsiteX9" fmla="*/ 2407623 w 3501132"/>
              <a:gd name="connsiteY9" fmla="*/ 2771481 h 2809188"/>
              <a:gd name="connsiteX10" fmla="*/ 2322781 w 3501132"/>
              <a:gd name="connsiteY10" fmla="*/ 2762054 h 2809188"/>
              <a:gd name="connsiteX11" fmla="*/ 2275647 w 3501132"/>
              <a:gd name="connsiteY11" fmla="*/ 2743200 h 2809188"/>
              <a:gd name="connsiteX12" fmla="*/ 2237940 w 3501132"/>
              <a:gd name="connsiteY12" fmla="*/ 2733774 h 2809188"/>
              <a:gd name="connsiteX13" fmla="*/ 2190806 w 3501132"/>
              <a:gd name="connsiteY13" fmla="*/ 2705493 h 2809188"/>
              <a:gd name="connsiteX14" fmla="*/ 2162526 w 3501132"/>
              <a:gd name="connsiteY14" fmla="*/ 2686640 h 2809188"/>
              <a:gd name="connsiteX15" fmla="*/ 1766600 w 3501132"/>
              <a:gd name="connsiteY15" fmla="*/ 2705493 h 2809188"/>
              <a:gd name="connsiteX16" fmla="*/ 1596917 w 3501132"/>
              <a:gd name="connsiteY16" fmla="*/ 2752627 h 2809188"/>
              <a:gd name="connsiteX17" fmla="*/ 1483796 w 3501132"/>
              <a:gd name="connsiteY17" fmla="*/ 2780908 h 2809188"/>
              <a:gd name="connsiteX18" fmla="*/ 1398954 w 3501132"/>
              <a:gd name="connsiteY18" fmla="*/ 2790334 h 2809188"/>
              <a:gd name="connsiteX19" fmla="*/ 1200992 w 3501132"/>
              <a:gd name="connsiteY19" fmla="*/ 2809188 h 2809188"/>
              <a:gd name="connsiteX20" fmla="*/ 908761 w 3501132"/>
              <a:gd name="connsiteY20" fmla="*/ 2799761 h 2809188"/>
              <a:gd name="connsiteX21" fmla="*/ 880480 w 3501132"/>
              <a:gd name="connsiteY21" fmla="*/ 2790334 h 2809188"/>
              <a:gd name="connsiteX22" fmla="*/ 776785 w 3501132"/>
              <a:gd name="connsiteY22" fmla="*/ 2705493 h 2809188"/>
              <a:gd name="connsiteX23" fmla="*/ 710798 w 3501132"/>
              <a:gd name="connsiteY23" fmla="*/ 2648932 h 2809188"/>
              <a:gd name="connsiteX24" fmla="*/ 541115 w 3501132"/>
              <a:gd name="connsiteY24" fmla="*/ 2620652 h 2809188"/>
              <a:gd name="connsiteX25" fmla="*/ 437420 w 3501132"/>
              <a:gd name="connsiteY25" fmla="*/ 2573518 h 2809188"/>
              <a:gd name="connsiteX26" fmla="*/ 380860 w 3501132"/>
              <a:gd name="connsiteY26" fmla="*/ 2545237 h 2809188"/>
              <a:gd name="connsiteX27" fmla="*/ 324299 w 3501132"/>
              <a:gd name="connsiteY27" fmla="*/ 2488677 h 2809188"/>
              <a:gd name="connsiteX28" fmla="*/ 286592 w 3501132"/>
              <a:gd name="connsiteY28" fmla="*/ 2460396 h 2809188"/>
              <a:gd name="connsiteX29" fmla="*/ 258311 w 3501132"/>
              <a:gd name="connsiteY29" fmla="*/ 2432116 h 2809188"/>
              <a:gd name="connsiteX30" fmla="*/ 211177 w 3501132"/>
              <a:gd name="connsiteY30" fmla="*/ 2403835 h 2809188"/>
              <a:gd name="connsiteX31" fmla="*/ 182897 w 3501132"/>
              <a:gd name="connsiteY31" fmla="*/ 2366128 h 2809188"/>
              <a:gd name="connsiteX32" fmla="*/ 154616 w 3501132"/>
              <a:gd name="connsiteY32" fmla="*/ 2281287 h 2809188"/>
              <a:gd name="connsiteX33" fmla="*/ 145190 w 3501132"/>
              <a:gd name="connsiteY33" fmla="*/ 2234153 h 2809188"/>
              <a:gd name="connsiteX34" fmla="*/ 126336 w 3501132"/>
              <a:gd name="connsiteY34" fmla="*/ 2205873 h 2809188"/>
              <a:gd name="connsiteX35" fmla="*/ 116909 w 3501132"/>
              <a:gd name="connsiteY35" fmla="*/ 2121031 h 2809188"/>
              <a:gd name="connsiteX36" fmla="*/ 98055 w 3501132"/>
              <a:gd name="connsiteY36" fmla="*/ 2064470 h 2809188"/>
              <a:gd name="connsiteX37" fmla="*/ 88629 w 3501132"/>
              <a:gd name="connsiteY37" fmla="*/ 1951349 h 2809188"/>
              <a:gd name="connsiteX38" fmla="*/ 41495 w 3501132"/>
              <a:gd name="connsiteY38" fmla="*/ 1857081 h 2809188"/>
              <a:gd name="connsiteX39" fmla="*/ 32068 w 3501132"/>
              <a:gd name="connsiteY39" fmla="*/ 1828800 h 2809188"/>
              <a:gd name="connsiteX40" fmla="*/ 13214 w 3501132"/>
              <a:gd name="connsiteY40" fmla="*/ 1781666 h 2809188"/>
              <a:gd name="connsiteX41" fmla="*/ 79202 w 3501132"/>
              <a:gd name="connsiteY41" fmla="*/ 933254 h 2809188"/>
              <a:gd name="connsiteX42" fmla="*/ 399713 w 3501132"/>
              <a:gd name="connsiteY42" fmla="*/ 452487 h 2809188"/>
              <a:gd name="connsiteX43" fmla="*/ 588249 w 3501132"/>
              <a:gd name="connsiteY43" fmla="*/ 254524 h 2809188"/>
              <a:gd name="connsiteX44" fmla="*/ 767359 w 3501132"/>
              <a:gd name="connsiteY44" fmla="*/ 169683 h 2809188"/>
              <a:gd name="connsiteX45" fmla="*/ 880480 w 3501132"/>
              <a:gd name="connsiteY45" fmla="*/ 141402 h 2809188"/>
              <a:gd name="connsiteX46" fmla="*/ 955895 w 3501132"/>
              <a:gd name="connsiteY46" fmla="*/ 113122 h 2809188"/>
              <a:gd name="connsiteX47" fmla="*/ 1106724 w 3501132"/>
              <a:gd name="connsiteY47" fmla="*/ 75415 h 2809188"/>
              <a:gd name="connsiteX48" fmla="*/ 1248126 w 3501132"/>
              <a:gd name="connsiteY48" fmla="*/ 28281 h 2809188"/>
              <a:gd name="connsiteX49" fmla="*/ 1304686 w 3501132"/>
              <a:gd name="connsiteY49" fmla="*/ 18854 h 2809188"/>
              <a:gd name="connsiteX50" fmla="*/ 1521503 w 3501132"/>
              <a:gd name="connsiteY50" fmla="*/ 0 h 2809188"/>
              <a:gd name="connsiteX51" fmla="*/ 1813734 w 3501132"/>
              <a:gd name="connsiteY51" fmla="*/ 37708 h 2809188"/>
              <a:gd name="connsiteX52" fmla="*/ 1860868 w 3501132"/>
              <a:gd name="connsiteY52" fmla="*/ 75415 h 2809188"/>
              <a:gd name="connsiteX53" fmla="*/ 1973990 w 3501132"/>
              <a:gd name="connsiteY53" fmla="*/ 301658 h 2809188"/>
              <a:gd name="connsiteX54" fmla="*/ 1983416 w 3501132"/>
              <a:gd name="connsiteY54" fmla="*/ 358219 h 2809188"/>
              <a:gd name="connsiteX55" fmla="*/ 2011697 w 3501132"/>
              <a:gd name="connsiteY55" fmla="*/ 461914 h 2809188"/>
              <a:gd name="connsiteX56" fmla="*/ 2068258 w 3501132"/>
              <a:gd name="connsiteY56" fmla="*/ 659877 h 2809188"/>
              <a:gd name="connsiteX57" fmla="*/ 2087111 w 3501132"/>
              <a:gd name="connsiteY57" fmla="*/ 688157 h 2809188"/>
              <a:gd name="connsiteX58" fmla="*/ 2096538 w 3501132"/>
              <a:gd name="connsiteY58" fmla="*/ 716437 h 2809188"/>
              <a:gd name="connsiteX59" fmla="*/ 2285074 w 3501132"/>
              <a:gd name="connsiteY59" fmla="*/ 754145 h 2809188"/>
              <a:gd name="connsiteX60" fmla="*/ 2398196 w 3501132"/>
              <a:gd name="connsiteY60" fmla="*/ 857840 h 2809188"/>
              <a:gd name="connsiteX61" fmla="*/ 2435903 w 3501132"/>
              <a:gd name="connsiteY61" fmla="*/ 914400 h 2809188"/>
              <a:gd name="connsiteX62" fmla="*/ 2520744 w 3501132"/>
              <a:gd name="connsiteY62" fmla="*/ 970961 h 2809188"/>
              <a:gd name="connsiteX63" fmla="*/ 2549025 w 3501132"/>
              <a:gd name="connsiteY63" fmla="*/ 1008668 h 2809188"/>
              <a:gd name="connsiteX64" fmla="*/ 2681000 w 3501132"/>
              <a:gd name="connsiteY64" fmla="*/ 1140644 h 2809188"/>
              <a:gd name="connsiteX65" fmla="*/ 2718707 w 3501132"/>
              <a:gd name="connsiteY65" fmla="*/ 1197204 h 2809188"/>
              <a:gd name="connsiteX66" fmla="*/ 2737561 w 3501132"/>
              <a:gd name="connsiteY66" fmla="*/ 1225485 h 2809188"/>
              <a:gd name="connsiteX67" fmla="*/ 2803548 w 3501132"/>
              <a:gd name="connsiteY67" fmla="*/ 1263192 h 2809188"/>
              <a:gd name="connsiteX68" fmla="*/ 2850682 w 3501132"/>
              <a:gd name="connsiteY68" fmla="*/ 1338607 h 2809188"/>
              <a:gd name="connsiteX69" fmla="*/ 2973231 w 3501132"/>
              <a:gd name="connsiteY69" fmla="*/ 1423448 h 2809188"/>
              <a:gd name="connsiteX70" fmla="*/ 3058072 w 3501132"/>
              <a:gd name="connsiteY70" fmla="*/ 1536569 h 2809188"/>
              <a:gd name="connsiteX71" fmla="*/ 3133486 w 3501132"/>
              <a:gd name="connsiteY71" fmla="*/ 1602557 h 2809188"/>
              <a:gd name="connsiteX72" fmla="*/ 3256035 w 3501132"/>
              <a:gd name="connsiteY72" fmla="*/ 1706252 h 2809188"/>
              <a:gd name="connsiteX73" fmla="*/ 3303169 w 3501132"/>
              <a:gd name="connsiteY73" fmla="*/ 1734532 h 2809188"/>
              <a:gd name="connsiteX74" fmla="*/ 3397437 w 3501132"/>
              <a:gd name="connsiteY74" fmla="*/ 1772240 h 2809188"/>
              <a:gd name="connsiteX75" fmla="*/ 3453998 w 3501132"/>
              <a:gd name="connsiteY75" fmla="*/ 1828800 h 2809188"/>
              <a:gd name="connsiteX76" fmla="*/ 3482278 w 3501132"/>
              <a:gd name="connsiteY76" fmla="*/ 1857081 h 2809188"/>
              <a:gd name="connsiteX77" fmla="*/ 3501132 w 3501132"/>
              <a:gd name="connsiteY77" fmla="*/ 1885361 h 2809188"/>
              <a:gd name="connsiteX78" fmla="*/ 3463425 w 3501132"/>
              <a:gd name="connsiteY78" fmla="*/ 2073897 h 2809188"/>
              <a:gd name="connsiteX79" fmla="*/ 3444571 w 3501132"/>
              <a:gd name="connsiteY79" fmla="*/ 2073897 h 2809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3501132" h="2809188">
                <a:moveTo>
                  <a:pt x="3444571" y="2073897"/>
                </a:moveTo>
                <a:cubicBezTo>
                  <a:pt x="3439858" y="2117889"/>
                  <a:pt x="3443624" y="2250218"/>
                  <a:pt x="3435144" y="2337848"/>
                </a:cubicBezTo>
                <a:cubicBezTo>
                  <a:pt x="3434053" y="2349125"/>
                  <a:pt x="3421358" y="2355995"/>
                  <a:pt x="3416291" y="2366128"/>
                </a:cubicBezTo>
                <a:cubicBezTo>
                  <a:pt x="3411847" y="2375016"/>
                  <a:pt x="3411308" y="2385521"/>
                  <a:pt x="3406864" y="2394409"/>
                </a:cubicBezTo>
                <a:cubicBezTo>
                  <a:pt x="3401797" y="2404542"/>
                  <a:pt x="3393077" y="2412556"/>
                  <a:pt x="3388010" y="2422689"/>
                </a:cubicBezTo>
                <a:cubicBezTo>
                  <a:pt x="3380442" y="2437824"/>
                  <a:pt x="3376029" y="2454360"/>
                  <a:pt x="3369157" y="2469823"/>
                </a:cubicBezTo>
                <a:cubicBezTo>
                  <a:pt x="3361021" y="2488129"/>
                  <a:pt x="3332874" y="2542143"/>
                  <a:pt x="3322023" y="2554664"/>
                </a:cubicBezTo>
                <a:cubicBezTo>
                  <a:pt x="3242866" y="2645999"/>
                  <a:pt x="3192425" y="2689367"/>
                  <a:pt x="3067499" y="2724347"/>
                </a:cubicBezTo>
                <a:cubicBezTo>
                  <a:pt x="2966007" y="2752765"/>
                  <a:pt x="2860109" y="2762054"/>
                  <a:pt x="2756414" y="2780908"/>
                </a:cubicBezTo>
                <a:lnTo>
                  <a:pt x="2407623" y="2771481"/>
                </a:lnTo>
                <a:cubicBezTo>
                  <a:pt x="2379195" y="2770245"/>
                  <a:pt x="2350604" y="2768016"/>
                  <a:pt x="2322781" y="2762054"/>
                </a:cubicBezTo>
                <a:cubicBezTo>
                  <a:pt x="2306235" y="2758508"/>
                  <a:pt x="2291700" y="2748551"/>
                  <a:pt x="2275647" y="2743200"/>
                </a:cubicBezTo>
                <a:cubicBezTo>
                  <a:pt x="2263356" y="2739103"/>
                  <a:pt x="2250509" y="2736916"/>
                  <a:pt x="2237940" y="2733774"/>
                </a:cubicBezTo>
                <a:cubicBezTo>
                  <a:pt x="2222229" y="2724347"/>
                  <a:pt x="2206343" y="2715204"/>
                  <a:pt x="2190806" y="2705493"/>
                </a:cubicBezTo>
                <a:cubicBezTo>
                  <a:pt x="2181199" y="2699488"/>
                  <a:pt x="2162526" y="2686640"/>
                  <a:pt x="2162526" y="2686640"/>
                </a:cubicBezTo>
                <a:cubicBezTo>
                  <a:pt x="2030551" y="2692924"/>
                  <a:pt x="1898182" y="2693531"/>
                  <a:pt x="1766600" y="2705493"/>
                </a:cubicBezTo>
                <a:cubicBezTo>
                  <a:pt x="1612179" y="2719531"/>
                  <a:pt x="1689185" y="2725489"/>
                  <a:pt x="1596917" y="2752627"/>
                </a:cubicBezTo>
                <a:cubicBezTo>
                  <a:pt x="1559629" y="2763594"/>
                  <a:pt x="1521977" y="2773635"/>
                  <a:pt x="1483796" y="2780908"/>
                </a:cubicBezTo>
                <a:cubicBezTo>
                  <a:pt x="1455844" y="2786232"/>
                  <a:pt x="1427267" y="2787503"/>
                  <a:pt x="1398954" y="2790334"/>
                </a:cubicBezTo>
                <a:lnTo>
                  <a:pt x="1200992" y="2809188"/>
                </a:lnTo>
                <a:cubicBezTo>
                  <a:pt x="1103582" y="2806046"/>
                  <a:pt x="1006054" y="2805484"/>
                  <a:pt x="908761" y="2799761"/>
                </a:cubicBezTo>
                <a:cubicBezTo>
                  <a:pt x="898841" y="2799177"/>
                  <a:pt x="888566" y="2796110"/>
                  <a:pt x="880480" y="2790334"/>
                </a:cubicBezTo>
                <a:cubicBezTo>
                  <a:pt x="844139" y="2764376"/>
                  <a:pt x="811094" y="2734084"/>
                  <a:pt x="776785" y="2705493"/>
                </a:cubicBezTo>
                <a:cubicBezTo>
                  <a:pt x="754530" y="2686947"/>
                  <a:pt x="739374" y="2653695"/>
                  <a:pt x="710798" y="2648932"/>
                </a:cubicBezTo>
                <a:lnTo>
                  <a:pt x="541115" y="2620652"/>
                </a:lnTo>
                <a:cubicBezTo>
                  <a:pt x="381297" y="2560719"/>
                  <a:pt x="519182" y="2618941"/>
                  <a:pt x="437420" y="2573518"/>
                </a:cubicBezTo>
                <a:cubicBezTo>
                  <a:pt x="418994" y="2563281"/>
                  <a:pt x="397723" y="2557884"/>
                  <a:pt x="380860" y="2545237"/>
                </a:cubicBezTo>
                <a:cubicBezTo>
                  <a:pt x="359530" y="2529239"/>
                  <a:pt x="345629" y="2504675"/>
                  <a:pt x="324299" y="2488677"/>
                </a:cubicBezTo>
                <a:cubicBezTo>
                  <a:pt x="311730" y="2479250"/>
                  <a:pt x="298521" y="2470621"/>
                  <a:pt x="286592" y="2460396"/>
                </a:cubicBezTo>
                <a:cubicBezTo>
                  <a:pt x="276470" y="2451720"/>
                  <a:pt x="268976" y="2440115"/>
                  <a:pt x="258311" y="2432116"/>
                </a:cubicBezTo>
                <a:cubicBezTo>
                  <a:pt x="243653" y="2421123"/>
                  <a:pt x="226888" y="2413262"/>
                  <a:pt x="211177" y="2403835"/>
                </a:cubicBezTo>
                <a:cubicBezTo>
                  <a:pt x="201750" y="2391266"/>
                  <a:pt x="189481" y="2380393"/>
                  <a:pt x="182897" y="2366128"/>
                </a:cubicBezTo>
                <a:cubicBezTo>
                  <a:pt x="170405" y="2339062"/>
                  <a:pt x="160462" y="2310518"/>
                  <a:pt x="154616" y="2281287"/>
                </a:cubicBezTo>
                <a:cubicBezTo>
                  <a:pt x="151474" y="2265576"/>
                  <a:pt x="150816" y="2249155"/>
                  <a:pt x="145190" y="2234153"/>
                </a:cubicBezTo>
                <a:cubicBezTo>
                  <a:pt x="141212" y="2223545"/>
                  <a:pt x="132621" y="2215300"/>
                  <a:pt x="126336" y="2205873"/>
                </a:cubicBezTo>
                <a:cubicBezTo>
                  <a:pt x="123194" y="2177592"/>
                  <a:pt x="122490" y="2148933"/>
                  <a:pt x="116909" y="2121031"/>
                </a:cubicBezTo>
                <a:cubicBezTo>
                  <a:pt x="113011" y="2101543"/>
                  <a:pt x="101322" y="2084073"/>
                  <a:pt x="98055" y="2064470"/>
                </a:cubicBezTo>
                <a:cubicBezTo>
                  <a:pt x="91835" y="2027147"/>
                  <a:pt x="98585" y="1987853"/>
                  <a:pt x="88629" y="1951349"/>
                </a:cubicBezTo>
                <a:cubicBezTo>
                  <a:pt x="79385" y="1917455"/>
                  <a:pt x="56217" y="1888979"/>
                  <a:pt x="41495" y="1857081"/>
                </a:cubicBezTo>
                <a:cubicBezTo>
                  <a:pt x="37331" y="1848059"/>
                  <a:pt x="35557" y="1838104"/>
                  <a:pt x="32068" y="1828800"/>
                </a:cubicBezTo>
                <a:cubicBezTo>
                  <a:pt x="26126" y="1812956"/>
                  <a:pt x="19499" y="1797377"/>
                  <a:pt x="13214" y="1781666"/>
                </a:cubicBezTo>
                <a:cubicBezTo>
                  <a:pt x="35210" y="1498862"/>
                  <a:pt x="0" y="1205631"/>
                  <a:pt x="79202" y="933254"/>
                </a:cubicBezTo>
                <a:cubicBezTo>
                  <a:pt x="132980" y="748311"/>
                  <a:pt x="266883" y="591958"/>
                  <a:pt x="399713" y="452487"/>
                </a:cubicBezTo>
                <a:cubicBezTo>
                  <a:pt x="462558" y="386499"/>
                  <a:pt x="518765" y="313480"/>
                  <a:pt x="588249" y="254524"/>
                </a:cubicBezTo>
                <a:cubicBezTo>
                  <a:pt x="629367" y="219636"/>
                  <a:pt x="709160" y="185850"/>
                  <a:pt x="767359" y="169683"/>
                </a:cubicBezTo>
                <a:cubicBezTo>
                  <a:pt x="804809" y="159280"/>
                  <a:pt x="843252" y="152571"/>
                  <a:pt x="880480" y="141402"/>
                </a:cubicBezTo>
                <a:cubicBezTo>
                  <a:pt x="906195" y="133687"/>
                  <a:pt x="930121" y="120639"/>
                  <a:pt x="955895" y="113122"/>
                </a:cubicBezTo>
                <a:cubicBezTo>
                  <a:pt x="1005646" y="98612"/>
                  <a:pt x="1056955" y="89864"/>
                  <a:pt x="1106724" y="75415"/>
                </a:cubicBezTo>
                <a:cubicBezTo>
                  <a:pt x="1154437" y="61563"/>
                  <a:pt x="1200354" y="41930"/>
                  <a:pt x="1248126" y="28281"/>
                </a:cubicBezTo>
                <a:cubicBezTo>
                  <a:pt x="1266504" y="23030"/>
                  <a:pt x="1285674" y="20821"/>
                  <a:pt x="1304686" y="18854"/>
                </a:cubicBezTo>
                <a:cubicBezTo>
                  <a:pt x="1376846" y="11389"/>
                  <a:pt x="1449231" y="6285"/>
                  <a:pt x="1521503" y="0"/>
                </a:cubicBezTo>
                <a:cubicBezTo>
                  <a:pt x="1618913" y="12569"/>
                  <a:pt x="1717855" y="16401"/>
                  <a:pt x="1813734" y="37708"/>
                </a:cubicBezTo>
                <a:cubicBezTo>
                  <a:pt x="1833375" y="42073"/>
                  <a:pt x="1850730" y="58036"/>
                  <a:pt x="1860868" y="75415"/>
                </a:cubicBezTo>
                <a:cubicBezTo>
                  <a:pt x="2073864" y="440551"/>
                  <a:pt x="1876612" y="171824"/>
                  <a:pt x="1973990" y="301658"/>
                </a:cubicBezTo>
                <a:cubicBezTo>
                  <a:pt x="1977132" y="320512"/>
                  <a:pt x="1979411" y="339530"/>
                  <a:pt x="1983416" y="358219"/>
                </a:cubicBezTo>
                <a:cubicBezTo>
                  <a:pt x="2009132" y="478229"/>
                  <a:pt x="1992369" y="395646"/>
                  <a:pt x="2011697" y="461914"/>
                </a:cubicBezTo>
                <a:cubicBezTo>
                  <a:pt x="2030913" y="527797"/>
                  <a:pt x="2030190" y="602775"/>
                  <a:pt x="2068258" y="659877"/>
                </a:cubicBezTo>
                <a:cubicBezTo>
                  <a:pt x="2074542" y="669304"/>
                  <a:pt x="2082044" y="678024"/>
                  <a:pt x="2087111" y="688157"/>
                </a:cubicBezTo>
                <a:cubicBezTo>
                  <a:pt x="2091555" y="697045"/>
                  <a:pt x="2087111" y="713295"/>
                  <a:pt x="2096538" y="716437"/>
                </a:cubicBezTo>
                <a:cubicBezTo>
                  <a:pt x="2157339" y="736704"/>
                  <a:pt x="2222229" y="741576"/>
                  <a:pt x="2285074" y="754145"/>
                </a:cubicBezTo>
                <a:cubicBezTo>
                  <a:pt x="2314267" y="779168"/>
                  <a:pt x="2371736" y="825500"/>
                  <a:pt x="2398196" y="857840"/>
                </a:cubicBezTo>
                <a:cubicBezTo>
                  <a:pt x="2412545" y="875377"/>
                  <a:pt x="2419253" y="899031"/>
                  <a:pt x="2435903" y="914400"/>
                </a:cubicBezTo>
                <a:cubicBezTo>
                  <a:pt x="2460878" y="937454"/>
                  <a:pt x="2494633" y="949202"/>
                  <a:pt x="2520744" y="970961"/>
                </a:cubicBezTo>
                <a:cubicBezTo>
                  <a:pt x="2532814" y="981019"/>
                  <a:pt x="2537915" y="997558"/>
                  <a:pt x="2549025" y="1008668"/>
                </a:cubicBezTo>
                <a:cubicBezTo>
                  <a:pt x="2709527" y="1169170"/>
                  <a:pt x="2572466" y="1010402"/>
                  <a:pt x="2681000" y="1140644"/>
                </a:cubicBezTo>
                <a:cubicBezTo>
                  <a:pt x="2697567" y="1190344"/>
                  <a:pt x="2679478" y="1150128"/>
                  <a:pt x="2718707" y="1197204"/>
                </a:cubicBezTo>
                <a:cubicBezTo>
                  <a:pt x="2725960" y="1205908"/>
                  <a:pt x="2729550" y="1217474"/>
                  <a:pt x="2737561" y="1225485"/>
                </a:cubicBezTo>
                <a:cubicBezTo>
                  <a:pt x="2766095" y="1254019"/>
                  <a:pt x="2771192" y="1252406"/>
                  <a:pt x="2803548" y="1263192"/>
                </a:cubicBezTo>
                <a:cubicBezTo>
                  <a:pt x="2819259" y="1288330"/>
                  <a:pt x="2824167" y="1325350"/>
                  <a:pt x="2850682" y="1338607"/>
                </a:cubicBezTo>
                <a:cubicBezTo>
                  <a:pt x="2907588" y="1367059"/>
                  <a:pt x="2926378" y="1370738"/>
                  <a:pt x="2973231" y="1423448"/>
                </a:cubicBezTo>
                <a:cubicBezTo>
                  <a:pt x="3004545" y="1458676"/>
                  <a:pt x="3029135" y="1499364"/>
                  <a:pt x="3058072" y="1536569"/>
                </a:cubicBezTo>
                <a:cubicBezTo>
                  <a:pt x="3106753" y="1599159"/>
                  <a:pt x="3083873" y="1586019"/>
                  <a:pt x="3133486" y="1602557"/>
                </a:cubicBezTo>
                <a:cubicBezTo>
                  <a:pt x="3355430" y="1761087"/>
                  <a:pt x="3047928" y="1535983"/>
                  <a:pt x="3256035" y="1706252"/>
                </a:cubicBezTo>
                <a:cubicBezTo>
                  <a:pt x="3270216" y="1717854"/>
                  <a:pt x="3287084" y="1725758"/>
                  <a:pt x="3303169" y="1734532"/>
                </a:cubicBezTo>
                <a:cubicBezTo>
                  <a:pt x="3360835" y="1765986"/>
                  <a:pt x="3345723" y="1759311"/>
                  <a:pt x="3397437" y="1772240"/>
                </a:cubicBezTo>
                <a:lnTo>
                  <a:pt x="3453998" y="1828800"/>
                </a:lnTo>
                <a:cubicBezTo>
                  <a:pt x="3463425" y="1838227"/>
                  <a:pt x="3474883" y="1845989"/>
                  <a:pt x="3482278" y="1857081"/>
                </a:cubicBezTo>
                <a:lnTo>
                  <a:pt x="3501132" y="1885361"/>
                </a:lnTo>
                <a:cubicBezTo>
                  <a:pt x="3491929" y="1940578"/>
                  <a:pt x="3477773" y="2030854"/>
                  <a:pt x="3463425" y="2073897"/>
                </a:cubicBezTo>
                <a:cubicBezTo>
                  <a:pt x="3451776" y="2108844"/>
                  <a:pt x="3449284" y="2029905"/>
                  <a:pt x="3444571" y="20738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184525" y="574675"/>
            <a:ext cx="2878138" cy="2365375"/>
          </a:xfrm>
          <a:custGeom>
            <a:avLst/>
            <a:gdLst>
              <a:gd name="connsiteX0" fmla="*/ 1265706 w 2878142"/>
              <a:gd name="connsiteY0" fmla="*/ 2337847 h 2365071"/>
              <a:gd name="connsiteX1" fmla="*/ 1595644 w 2878142"/>
              <a:gd name="connsiteY1" fmla="*/ 2318994 h 2365071"/>
              <a:gd name="connsiteX2" fmla="*/ 1633351 w 2878142"/>
              <a:gd name="connsiteY2" fmla="*/ 2309567 h 2365071"/>
              <a:gd name="connsiteX3" fmla="*/ 1689912 w 2878142"/>
              <a:gd name="connsiteY3" fmla="*/ 2281287 h 2365071"/>
              <a:gd name="connsiteX4" fmla="*/ 1765326 w 2878142"/>
              <a:gd name="connsiteY4" fmla="*/ 2234153 h 2365071"/>
              <a:gd name="connsiteX5" fmla="*/ 1878448 w 2878142"/>
              <a:gd name="connsiteY5" fmla="*/ 2121031 h 2365071"/>
              <a:gd name="connsiteX6" fmla="*/ 1944435 w 2878142"/>
              <a:gd name="connsiteY6" fmla="*/ 2064470 h 2365071"/>
              <a:gd name="connsiteX7" fmla="*/ 2000996 w 2878142"/>
              <a:gd name="connsiteY7" fmla="*/ 2007909 h 2365071"/>
              <a:gd name="connsiteX8" fmla="*/ 2057557 w 2878142"/>
              <a:gd name="connsiteY8" fmla="*/ 1970202 h 2365071"/>
              <a:gd name="connsiteX9" fmla="*/ 2170679 w 2878142"/>
              <a:gd name="connsiteY9" fmla="*/ 1885361 h 2365071"/>
              <a:gd name="connsiteX10" fmla="*/ 2198959 w 2878142"/>
              <a:gd name="connsiteY10" fmla="*/ 1857080 h 2365071"/>
              <a:gd name="connsiteX11" fmla="*/ 2396922 w 2878142"/>
              <a:gd name="connsiteY11" fmla="*/ 1800520 h 2365071"/>
              <a:gd name="connsiteX12" fmla="*/ 2425202 w 2878142"/>
              <a:gd name="connsiteY12" fmla="*/ 1781666 h 2365071"/>
              <a:gd name="connsiteX13" fmla="*/ 2453483 w 2878142"/>
              <a:gd name="connsiteY13" fmla="*/ 1772239 h 2365071"/>
              <a:gd name="connsiteX14" fmla="*/ 2510044 w 2878142"/>
              <a:gd name="connsiteY14" fmla="*/ 1696825 h 2365071"/>
              <a:gd name="connsiteX15" fmla="*/ 2566605 w 2878142"/>
              <a:gd name="connsiteY15" fmla="*/ 1630837 h 2365071"/>
              <a:gd name="connsiteX16" fmla="*/ 2594885 w 2878142"/>
              <a:gd name="connsiteY16" fmla="*/ 1574276 h 2365071"/>
              <a:gd name="connsiteX17" fmla="*/ 2642019 w 2878142"/>
              <a:gd name="connsiteY17" fmla="*/ 1498862 h 2365071"/>
              <a:gd name="connsiteX18" fmla="*/ 2651446 w 2878142"/>
              <a:gd name="connsiteY18" fmla="*/ 1470581 h 2365071"/>
              <a:gd name="connsiteX19" fmla="*/ 2670299 w 2878142"/>
              <a:gd name="connsiteY19" fmla="*/ 1442301 h 2365071"/>
              <a:gd name="connsiteX20" fmla="*/ 2679726 w 2878142"/>
              <a:gd name="connsiteY20" fmla="*/ 1414021 h 2365071"/>
              <a:gd name="connsiteX21" fmla="*/ 2708007 w 2878142"/>
              <a:gd name="connsiteY21" fmla="*/ 1404594 h 2365071"/>
              <a:gd name="connsiteX22" fmla="*/ 2783421 w 2878142"/>
              <a:gd name="connsiteY22" fmla="*/ 1291472 h 2365071"/>
              <a:gd name="connsiteX23" fmla="*/ 2849409 w 2878142"/>
              <a:gd name="connsiteY23" fmla="*/ 1178351 h 2365071"/>
              <a:gd name="connsiteX24" fmla="*/ 2868262 w 2878142"/>
              <a:gd name="connsiteY24" fmla="*/ 1131217 h 2365071"/>
              <a:gd name="connsiteX25" fmla="*/ 2877689 w 2878142"/>
              <a:gd name="connsiteY25" fmla="*/ 1065229 h 2365071"/>
              <a:gd name="connsiteX26" fmla="*/ 2858835 w 2878142"/>
              <a:gd name="connsiteY26" fmla="*/ 669303 h 2365071"/>
              <a:gd name="connsiteX27" fmla="*/ 2849409 w 2878142"/>
              <a:gd name="connsiteY27" fmla="*/ 612742 h 2365071"/>
              <a:gd name="connsiteX28" fmla="*/ 2802275 w 2878142"/>
              <a:gd name="connsiteY28" fmla="*/ 537328 h 2365071"/>
              <a:gd name="connsiteX29" fmla="*/ 2717433 w 2878142"/>
              <a:gd name="connsiteY29" fmla="*/ 471340 h 2365071"/>
              <a:gd name="connsiteX30" fmla="*/ 2623165 w 2878142"/>
              <a:gd name="connsiteY30" fmla="*/ 367645 h 2365071"/>
              <a:gd name="connsiteX31" fmla="*/ 2547751 w 2878142"/>
              <a:gd name="connsiteY31" fmla="*/ 311085 h 2365071"/>
              <a:gd name="connsiteX32" fmla="*/ 2434629 w 2878142"/>
              <a:gd name="connsiteY32" fmla="*/ 245097 h 2365071"/>
              <a:gd name="connsiteX33" fmla="*/ 2312081 w 2878142"/>
              <a:gd name="connsiteY33" fmla="*/ 188536 h 2365071"/>
              <a:gd name="connsiteX34" fmla="*/ 2170679 w 2878142"/>
              <a:gd name="connsiteY34" fmla="*/ 103695 h 2365071"/>
              <a:gd name="connsiteX35" fmla="*/ 2123545 w 2878142"/>
              <a:gd name="connsiteY35" fmla="*/ 75414 h 2365071"/>
              <a:gd name="connsiteX36" fmla="*/ 2057557 w 2878142"/>
              <a:gd name="connsiteY36" fmla="*/ 28280 h 2365071"/>
              <a:gd name="connsiteX37" fmla="*/ 2010423 w 2878142"/>
              <a:gd name="connsiteY37" fmla="*/ 18854 h 2365071"/>
              <a:gd name="connsiteX38" fmla="*/ 1944435 w 2878142"/>
              <a:gd name="connsiteY38" fmla="*/ 0 h 2365071"/>
              <a:gd name="connsiteX39" fmla="*/ 1869021 w 2878142"/>
              <a:gd name="connsiteY39" fmla="*/ 18854 h 2365071"/>
              <a:gd name="connsiteX40" fmla="*/ 1727619 w 2878142"/>
              <a:gd name="connsiteY40" fmla="*/ 103695 h 2365071"/>
              <a:gd name="connsiteX41" fmla="*/ 1605070 w 2878142"/>
              <a:gd name="connsiteY41" fmla="*/ 131975 h 2365071"/>
              <a:gd name="connsiteX42" fmla="*/ 1463668 w 2878142"/>
              <a:gd name="connsiteY42" fmla="*/ 150829 h 2365071"/>
              <a:gd name="connsiteX43" fmla="*/ 1407108 w 2878142"/>
              <a:gd name="connsiteY43" fmla="*/ 160256 h 2365071"/>
              <a:gd name="connsiteX44" fmla="*/ 709524 w 2878142"/>
              <a:gd name="connsiteY44" fmla="*/ 141402 h 2365071"/>
              <a:gd name="connsiteX45" fmla="*/ 341879 w 2878142"/>
              <a:gd name="connsiteY45" fmla="*/ 160256 h 2365071"/>
              <a:gd name="connsiteX46" fmla="*/ 275891 w 2878142"/>
              <a:gd name="connsiteY46" fmla="*/ 188536 h 2365071"/>
              <a:gd name="connsiteX47" fmla="*/ 200477 w 2878142"/>
              <a:gd name="connsiteY47" fmla="*/ 263951 h 2365071"/>
              <a:gd name="connsiteX48" fmla="*/ 162769 w 2878142"/>
              <a:gd name="connsiteY48" fmla="*/ 301658 h 2365071"/>
              <a:gd name="connsiteX49" fmla="*/ 134489 w 2878142"/>
              <a:gd name="connsiteY49" fmla="*/ 329938 h 2365071"/>
              <a:gd name="connsiteX50" fmla="*/ 115635 w 2878142"/>
              <a:gd name="connsiteY50" fmla="*/ 358219 h 2365071"/>
              <a:gd name="connsiteX51" fmla="*/ 106209 w 2878142"/>
              <a:gd name="connsiteY51" fmla="*/ 405353 h 2365071"/>
              <a:gd name="connsiteX52" fmla="*/ 77928 w 2878142"/>
              <a:gd name="connsiteY52" fmla="*/ 443060 h 2365071"/>
              <a:gd name="connsiteX53" fmla="*/ 30794 w 2878142"/>
              <a:gd name="connsiteY53" fmla="*/ 527901 h 2365071"/>
              <a:gd name="connsiteX54" fmla="*/ 2514 w 2878142"/>
              <a:gd name="connsiteY54" fmla="*/ 688157 h 2365071"/>
              <a:gd name="connsiteX55" fmla="*/ 11941 w 2878142"/>
              <a:gd name="connsiteY55" fmla="*/ 1140643 h 2365071"/>
              <a:gd name="connsiteX56" fmla="*/ 40221 w 2878142"/>
              <a:gd name="connsiteY56" fmla="*/ 1263192 h 2365071"/>
              <a:gd name="connsiteX57" fmla="*/ 49648 w 2878142"/>
              <a:gd name="connsiteY57" fmla="*/ 1310326 h 2365071"/>
              <a:gd name="connsiteX58" fmla="*/ 68501 w 2878142"/>
              <a:gd name="connsiteY58" fmla="*/ 1348033 h 2365071"/>
              <a:gd name="connsiteX59" fmla="*/ 153343 w 2878142"/>
              <a:gd name="connsiteY59" fmla="*/ 1461155 h 2365071"/>
              <a:gd name="connsiteX60" fmla="*/ 209903 w 2878142"/>
              <a:gd name="connsiteY60" fmla="*/ 1545996 h 2365071"/>
              <a:gd name="connsiteX61" fmla="*/ 266464 w 2878142"/>
              <a:gd name="connsiteY61" fmla="*/ 1630837 h 2365071"/>
              <a:gd name="connsiteX62" fmla="*/ 294745 w 2878142"/>
              <a:gd name="connsiteY62" fmla="*/ 1677971 h 2365071"/>
              <a:gd name="connsiteX63" fmla="*/ 323025 w 2878142"/>
              <a:gd name="connsiteY63" fmla="*/ 1706252 h 2365071"/>
              <a:gd name="connsiteX64" fmla="*/ 379586 w 2878142"/>
              <a:gd name="connsiteY64" fmla="*/ 1734532 h 2365071"/>
              <a:gd name="connsiteX65" fmla="*/ 407866 w 2878142"/>
              <a:gd name="connsiteY65" fmla="*/ 1762812 h 2365071"/>
              <a:gd name="connsiteX66" fmla="*/ 436147 w 2878142"/>
              <a:gd name="connsiteY66" fmla="*/ 1772239 h 2365071"/>
              <a:gd name="connsiteX67" fmla="*/ 473854 w 2878142"/>
              <a:gd name="connsiteY67" fmla="*/ 1791093 h 2365071"/>
              <a:gd name="connsiteX68" fmla="*/ 549268 w 2878142"/>
              <a:gd name="connsiteY68" fmla="*/ 1828800 h 2365071"/>
              <a:gd name="connsiteX69" fmla="*/ 605829 w 2878142"/>
              <a:gd name="connsiteY69" fmla="*/ 1875934 h 2365071"/>
              <a:gd name="connsiteX70" fmla="*/ 643536 w 2878142"/>
              <a:gd name="connsiteY70" fmla="*/ 1885361 h 2365071"/>
              <a:gd name="connsiteX71" fmla="*/ 671817 w 2878142"/>
              <a:gd name="connsiteY71" fmla="*/ 1904214 h 2365071"/>
              <a:gd name="connsiteX72" fmla="*/ 775512 w 2878142"/>
              <a:gd name="connsiteY72" fmla="*/ 1941922 h 2365071"/>
              <a:gd name="connsiteX73" fmla="*/ 888633 w 2878142"/>
              <a:gd name="connsiteY73" fmla="*/ 1998483 h 2365071"/>
              <a:gd name="connsiteX74" fmla="*/ 954621 w 2878142"/>
              <a:gd name="connsiteY74" fmla="*/ 2055043 h 2365071"/>
              <a:gd name="connsiteX75" fmla="*/ 982901 w 2878142"/>
              <a:gd name="connsiteY75" fmla="*/ 2102177 h 2365071"/>
              <a:gd name="connsiteX76" fmla="*/ 1011182 w 2878142"/>
              <a:gd name="connsiteY76" fmla="*/ 2111604 h 2365071"/>
              <a:gd name="connsiteX77" fmla="*/ 1086596 w 2878142"/>
              <a:gd name="connsiteY77" fmla="*/ 2139885 h 2365071"/>
              <a:gd name="connsiteX78" fmla="*/ 1114877 w 2878142"/>
              <a:gd name="connsiteY78" fmla="*/ 2196445 h 2365071"/>
              <a:gd name="connsiteX79" fmla="*/ 1143157 w 2878142"/>
              <a:gd name="connsiteY79" fmla="*/ 2215299 h 2365071"/>
              <a:gd name="connsiteX80" fmla="*/ 1171438 w 2878142"/>
              <a:gd name="connsiteY80" fmla="*/ 2224726 h 2365071"/>
              <a:gd name="connsiteX81" fmla="*/ 1199718 w 2878142"/>
              <a:gd name="connsiteY81" fmla="*/ 2253006 h 2365071"/>
              <a:gd name="connsiteX82" fmla="*/ 1209145 w 2878142"/>
              <a:gd name="connsiteY82" fmla="*/ 2281287 h 2365071"/>
              <a:gd name="connsiteX83" fmla="*/ 1237425 w 2878142"/>
              <a:gd name="connsiteY83" fmla="*/ 2300140 h 2365071"/>
              <a:gd name="connsiteX84" fmla="*/ 1265706 w 2878142"/>
              <a:gd name="connsiteY84" fmla="*/ 2309567 h 2365071"/>
              <a:gd name="connsiteX85" fmla="*/ 1265706 w 2878142"/>
              <a:gd name="connsiteY85" fmla="*/ 2337847 h 236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2878142" h="2365071">
                <a:moveTo>
                  <a:pt x="1265706" y="2337847"/>
                </a:moveTo>
                <a:lnTo>
                  <a:pt x="1595644" y="2318994"/>
                </a:lnTo>
                <a:cubicBezTo>
                  <a:pt x="1608562" y="2318000"/>
                  <a:pt x="1621322" y="2314379"/>
                  <a:pt x="1633351" y="2309567"/>
                </a:cubicBezTo>
                <a:cubicBezTo>
                  <a:pt x="1652922" y="2301739"/>
                  <a:pt x="1671058" y="2290714"/>
                  <a:pt x="1689912" y="2281287"/>
                </a:cubicBezTo>
                <a:cubicBezTo>
                  <a:pt x="1814543" y="2156652"/>
                  <a:pt x="1598704" y="2365071"/>
                  <a:pt x="1765326" y="2234153"/>
                </a:cubicBezTo>
                <a:cubicBezTo>
                  <a:pt x="1916034" y="2115739"/>
                  <a:pt x="1803072" y="2185639"/>
                  <a:pt x="1878448" y="2121031"/>
                </a:cubicBezTo>
                <a:cubicBezTo>
                  <a:pt x="1900444" y="2102177"/>
                  <a:pt x="1923148" y="2084120"/>
                  <a:pt x="1944435" y="2064470"/>
                </a:cubicBezTo>
                <a:cubicBezTo>
                  <a:pt x="1964027" y="2046385"/>
                  <a:pt x="1978811" y="2022699"/>
                  <a:pt x="2000996" y="2007909"/>
                </a:cubicBezTo>
                <a:cubicBezTo>
                  <a:pt x="2019850" y="1995340"/>
                  <a:pt x="2040150" y="1984708"/>
                  <a:pt x="2057557" y="1970202"/>
                </a:cubicBezTo>
                <a:cubicBezTo>
                  <a:pt x="2164756" y="1880870"/>
                  <a:pt x="2062020" y="1939689"/>
                  <a:pt x="2170679" y="1885361"/>
                </a:cubicBezTo>
                <a:cubicBezTo>
                  <a:pt x="2180106" y="1875934"/>
                  <a:pt x="2186776" y="1862495"/>
                  <a:pt x="2198959" y="1857080"/>
                </a:cubicBezTo>
                <a:cubicBezTo>
                  <a:pt x="2294682" y="1814536"/>
                  <a:pt x="2315902" y="1814022"/>
                  <a:pt x="2396922" y="1800520"/>
                </a:cubicBezTo>
                <a:cubicBezTo>
                  <a:pt x="2406349" y="1794235"/>
                  <a:pt x="2415069" y="1786733"/>
                  <a:pt x="2425202" y="1781666"/>
                </a:cubicBezTo>
                <a:cubicBezTo>
                  <a:pt x="2434090" y="1777222"/>
                  <a:pt x="2445215" y="1777751"/>
                  <a:pt x="2453483" y="1772239"/>
                </a:cubicBezTo>
                <a:cubicBezTo>
                  <a:pt x="2483337" y="1752337"/>
                  <a:pt x="2490547" y="1726070"/>
                  <a:pt x="2510044" y="1696825"/>
                </a:cubicBezTo>
                <a:cubicBezTo>
                  <a:pt x="2534231" y="1660544"/>
                  <a:pt x="2537475" y="1659967"/>
                  <a:pt x="2566605" y="1630837"/>
                </a:cubicBezTo>
                <a:cubicBezTo>
                  <a:pt x="2576032" y="1611983"/>
                  <a:pt x="2584648" y="1592702"/>
                  <a:pt x="2594885" y="1574276"/>
                </a:cubicBezTo>
                <a:cubicBezTo>
                  <a:pt x="2632283" y="1506960"/>
                  <a:pt x="2594358" y="1594186"/>
                  <a:pt x="2642019" y="1498862"/>
                </a:cubicBezTo>
                <a:cubicBezTo>
                  <a:pt x="2646463" y="1489974"/>
                  <a:pt x="2647002" y="1479469"/>
                  <a:pt x="2651446" y="1470581"/>
                </a:cubicBezTo>
                <a:cubicBezTo>
                  <a:pt x="2656513" y="1460448"/>
                  <a:pt x="2665232" y="1452434"/>
                  <a:pt x="2670299" y="1442301"/>
                </a:cubicBezTo>
                <a:cubicBezTo>
                  <a:pt x="2674743" y="1433413"/>
                  <a:pt x="2672700" y="1421047"/>
                  <a:pt x="2679726" y="1414021"/>
                </a:cubicBezTo>
                <a:cubicBezTo>
                  <a:pt x="2686753" y="1406995"/>
                  <a:pt x="2698580" y="1407736"/>
                  <a:pt x="2708007" y="1404594"/>
                </a:cubicBezTo>
                <a:cubicBezTo>
                  <a:pt x="2742004" y="1319598"/>
                  <a:pt x="2708340" y="1389078"/>
                  <a:pt x="2783421" y="1291472"/>
                </a:cubicBezTo>
                <a:cubicBezTo>
                  <a:pt x="2812663" y="1253458"/>
                  <a:pt x="2829746" y="1221609"/>
                  <a:pt x="2849409" y="1178351"/>
                </a:cubicBezTo>
                <a:cubicBezTo>
                  <a:pt x="2856411" y="1162946"/>
                  <a:pt x="2861978" y="1146928"/>
                  <a:pt x="2868262" y="1131217"/>
                </a:cubicBezTo>
                <a:cubicBezTo>
                  <a:pt x="2871404" y="1109221"/>
                  <a:pt x="2878142" y="1087444"/>
                  <a:pt x="2877689" y="1065229"/>
                </a:cubicBezTo>
                <a:cubicBezTo>
                  <a:pt x="2874993" y="933132"/>
                  <a:pt x="2867077" y="801171"/>
                  <a:pt x="2858835" y="669303"/>
                </a:cubicBezTo>
                <a:cubicBezTo>
                  <a:pt x="2857643" y="650227"/>
                  <a:pt x="2856938" y="630310"/>
                  <a:pt x="2849409" y="612742"/>
                </a:cubicBezTo>
                <a:cubicBezTo>
                  <a:pt x="2837732" y="585495"/>
                  <a:pt x="2820590" y="560638"/>
                  <a:pt x="2802275" y="537328"/>
                </a:cubicBezTo>
                <a:cubicBezTo>
                  <a:pt x="2757148" y="479894"/>
                  <a:pt x="2764129" y="486905"/>
                  <a:pt x="2717433" y="471340"/>
                </a:cubicBezTo>
                <a:cubicBezTo>
                  <a:pt x="2715486" y="469115"/>
                  <a:pt x="2646001" y="386329"/>
                  <a:pt x="2623165" y="367645"/>
                </a:cubicBezTo>
                <a:cubicBezTo>
                  <a:pt x="2598845" y="347747"/>
                  <a:pt x="2574097" y="328210"/>
                  <a:pt x="2547751" y="311085"/>
                </a:cubicBezTo>
                <a:cubicBezTo>
                  <a:pt x="2511150" y="287294"/>
                  <a:pt x="2470152" y="270470"/>
                  <a:pt x="2434629" y="245097"/>
                </a:cubicBezTo>
                <a:cubicBezTo>
                  <a:pt x="2353089" y="186853"/>
                  <a:pt x="2395305" y="202407"/>
                  <a:pt x="2312081" y="188536"/>
                </a:cubicBezTo>
                <a:lnTo>
                  <a:pt x="2170679" y="103695"/>
                </a:lnTo>
                <a:cubicBezTo>
                  <a:pt x="2154968" y="94268"/>
                  <a:pt x="2138455" y="86064"/>
                  <a:pt x="2123545" y="75414"/>
                </a:cubicBezTo>
                <a:cubicBezTo>
                  <a:pt x="2101549" y="59703"/>
                  <a:pt x="2081734" y="40368"/>
                  <a:pt x="2057557" y="28280"/>
                </a:cubicBezTo>
                <a:cubicBezTo>
                  <a:pt x="2043226" y="21115"/>
                  <a:pt x="2025967" y="22740"/>
                  <a:pt x="2010423" y="18854"/>
                </a:cubicBezTo>
                <a:cubicBezTo>
                  <a:pt x="1988230" y="13306"/>
                  <a:pt x="1966431" y="6285"/>
                  <a:pt x="1944435" y="0"/>
                </a:cubicBezTo>
                <a:cubicBezTo>
                  <a:pt x="1937635" y="1360"/>
                  <a:pt x="1881445" y="10572"/>
                  <a:pt x="1869021" y="18854"/>
                </a:cubicBezTo>
                <a:cubicBezTo>
                  <a:pt x="1790934" y="70913"/>
                  <a:pt x="1915903" y="60246"/>
                  <a:pt x="1727619" y="103695"/>
                </a:cubicBezTo>
                <a:cubicBezTo>
                  <a:pt x="1686769" y="113122"/>
                  <a:pt x="1646340" y="124605"/>
                  <a:pt x="1605070" y="131975"/>
                </a:cubicBezTo>
                <a:cubicBezTo>
                  <a:pt x="1558259" y="140334"/>
                  <a:pt x="1510741" y="144104"/>
                  <a:pt x="1463668" y="150829"/>
                </a:cubicBezTo>
                <a:cubicBezTo>
                  <a:pt x="1444747" y="153532"/>
                  <a:pt x="1425961" y="157114"/>
                  <a:pt x="1407108" y="160256"/>
                </a:cubicBezTo>
                <a:lnTo>
                  <a:pt x="709524" y="141402"/>
                </a:lnTo>
                <a:cubicBezTo>
                  <a:pt x="453714" y="139011"/>
                  <a:pt x="487067" y="136058"/>
                  <a:pt x="341879" y="160256"/>
                </a:cubicBezTo>
                <a:cubicBezTo>
                  <a:pt x="319883" y="169683"/>
                  <a:pt x="295189" y="174384"/>
                  <a:pt x="275891" y="188536"/>
                </a:cubicBezTo>
                <a:cubicBezTo>
                  <a:pt x="247223" y="209559"/>
                  <a:pt x="225615" y="238813"/>
                  <a:pt x="200477" y="263951"/>
                </a:cubicBezTo>
                <a:lnTo>
                  <a:pt x="162769" y="301658"/>
                </a:lnTo>
                <a:cubicBezTo>
                  <a:pt x="153342" y="311085"/>
                  <a:pt x="141884" y="318846"/>
                  <a:pt x="134489" y="329938"/>
                </a:cubicBezTo>
                <a:lnTo>
                  <a:pt x="115635" y="358219"/>
                </a:lnTo>
                <a:cubicBezTo>
                  <a:pt x="112493" y="373930"/>
                  <a:pt x="112716" y="390712"/>
                  <a:pt x="106209" y="405353"/>
                </a:cubicBezTo>
                <a:cubicBezTo>
                  <a:pt x="99828" y="419710"/>
                  <a:pt x="87060" y="430275"/>
                  <a:pt x="77928" y="443060"/>
                </a:cubicBezTo>
                <a:cubicBezTo>
                  <a:pt x="52476" y="478693"/>
                  <a:pt x="54666" y="480159"/>
                  <a:pt x="30794" y="527901"/>
                </a:cubicBezTo>
                <a:cubicBezTo>
                  <a:pt x="22712" y="568310"/>
                  <a:pt x="2905" y="664709"/>
                  <a:pt x="2514" y="688157"/>
                </a:cubicBezTo>
                <a:cubicBezTo>
                  <a:pt x="0" y="838997"/>
                  <a:pt x="6651" y="989874"/>
                  <a:pt x="11941" y="1140643"/>
                </a:cubicBezTo>
                <a:cubicBezTo>
                  <a:pt x="14841" y="1223297"/>
                  <a:pt x="12631" y="1208013"/>
                  <a:pt x="40221" y="1263192"/>
                </a:cubicBezTo>
                <a:cubicBezTo>
                  <a:pt x="43363" y="1278903"/>
                  <a:pt x="44581" y="1295126"/>
                  <a:pt x="49648" y="1310326"/>
                </a:cubicBezTo>
                <a:cubicBezTo>
                  <a:pt x="54092" y="1323657"/>
                  <a:pt x="61271" y="1335983"/>
                  <a:pt x="68501" y="1348033"/>
                </a:cubicBezTo>
                <a:cubicBezTo>
                  <a:pt x="101491" y="1403016"/>
                  <a:pt x="111558" y="1411012"/>
                  <a:pt x="153343" y="1461155"/>
                </a:cubicBezTo>
                <a:cubicBezTo>
                  <a:pt x="172695" y="1519215"/>
                  <a:pt x="151059" y="1465755"/>
                  <a:pt x="209903" y="1545996"/>
                </a:cubicBezTo>
                <a:cubicBezTo>
                  <a:pt x="230003" y="1573405"/>
                  <a:pt x="248977" y="1601692"/>
                  <a:pt x="266464" y="1630837"/>
                </a:cubicBezTo>
                <a:cubicBezTo>
                  <a:pt x="275891" y="1646548"/>
                  <a:pt x="283752" y="1663313"/>
                  <a:pt x="294745" y="1677971"/>
                </a:cubicBezTo>
                <a:cubicBezTo>
                  <a:pt x="302744" y="1688636"/>
                  <a:pt x="311932" y="1698857"/>
                  <a:pt x="323025" y="1706252"/>
                </a:cubicBezTo>
                <a:cubicBezTo>
                  <a:pt x="340564" y="1717945"/>
                  <a:pt x="360732" y="1725105"/>
                  <a:pt x="379586" y="1734532"/>
                </a:cubicBezTo>
                <a:cubicBezTo>
                  <a:pt x="389013" y="1743959"/>
                  <a:pt x="396774" y="1755417"/>
                  <a:pt x="407866" y="1762812"/>
                </a:cubicBezTo>
                <a:cubicBezTo>
                  <a:pt x="416134" y="1768324"/>
                  <a:pt x="427014" y="1768325"/>
                  <a:pt x="436147" y="1772239"/>
                </a:cubicBezTo>
                <a:cubicBezTo>
                  <a:pt x="449063" y="1777775"/>
                  <a:pt x="461570" y="1784268"/>
                  <a:pt x="473854" y="1791093"/>
                </a:cubicBezTo>
                <a:cubicBezTo>
                  <a:pt x="540638" y="1828195"/>
                  <a:pt x="497570" y="1811567"/>
                  <a:pt x="549268" y="1828800"/>
                </a:cubicBezTo>
                <a:cubicBezTo>
                  <a:pt x="566254" y="1845785"/>
                  <a:pt x="582864" y="1866092"/>
                  <a:pt x="605829" y="1875934"/>
                </a:cubicBezTo>
                <a:cubicBezTo>
                  <a:pt x="617737" y="1881038"/>
                  <a:pt x="630967" y="1882219"/>
                  <a:pt x="643536" y="1885361"/>
                </a:cubicBezTo>
                <a:cubicBezTo>
                  <a:pt x="652963" y="1891645"/>
                  <a:pt x="661503" y="1899526"/>
                  <a:pt x="671817" y="1904214"/>
                </a:cubicBezTo>
                <a:cubicBezTo>
                  <a:pt x="810493" y="1967248"/>
                  <a:pt x="701790" y="1912433"/>
                  <a:pt x="775512" y="1941922"/>
                </a:cubicBezTo>
                <a:cubicBezTo>
                  <a:pt x="827381" y="1962669"/>
                  <a:pt x="844683" y="1969183"/>
                  <a:pt x="888633" y="1998483"/>
                </a:cubicBezTo>
                <a:cubicBezTo>
                  <a:pt x="907750" y="2011228"/>
                  <a:pt x="940056" y="2035622"/>
                  <a:pt x="954621" y="2055043"/>
                </a:cubicBezTo>
                <a:cubicBezTo>
                  <a:pt x="965614" y="2069701"/>
                  <a:pt x="969945" y="2089221"/>
                  <a:pt x="982901" y="2102177"/>
                </a:cubicBezTo>
                <a:cubicBezTo>
                  <a:pt x="989927" y="2109203"/>
                  <a:pt x="1001878" y="2108115"/>
                  <a:pt x="1011182" y="2111604"/>
                </a:cubicBezTo>
                <a:cubicBezTo>
                  <a:pt x="1101368" y="2145424"/>
                  <a:pt x="1022400" y="2118485"/>
                  <a:pt x="1086596" y="2139885"/>
                </a:cubicBezTo>
                <a:cubicBezTo>
                  <a:pt x="1094264" y="2162887"/>
                  <a:pt x="1096602" y="2178170"/>
                  <a:pt x="1114877" y="2196445"/>
                </a:cubicBezTo>
                <a:cubicBezTo>
                  <a:pt x="1122888" y="2204456"/>
                  <a:pt x="1133024" y="2210232"/>
                  <a:pt x="1143157" y="2215299"/>
                </a:cubicBezTo>
                <a:cubicBezTo>
                  <a:pt x="1152045" y="2219743"/>
                  <a:pt x="1162011" y="2221584"/>
                  <a:pt x="1171438" y="2224726"/>
                </a:cubicBezTo>
                <a:cubicBezTo>
                  <a:pt x="1180865" y="2234153"/>
                  <a:pt x="1192323" y="2241914"/>
                  <a:pt x="1199718" y="2253006"/>
                </a:cubicBezTo>
                <a:cubicBezTo>
                  <a:pt x="1205230" y="2261274"/>
                  <a:pt x="1202937" y="2273528"/>
                  <a:pt x="1209145" y="2281287"/>
                </a:cubicBezTo>
                <a:cubicBezTo>
                  <a:pt x="1216222" y="2290134"/>
                  <a:pt x="1227292" y="2295073"/>
                  <a:pt x="1237425" y="2300140"/>
                </a:cubicBezTo>
                <a:cubicBezTo>
                  <a:pt x="1246313" y="2304584"/>
                  <a:pt x="1258680" y="2302541"/>
                  <a:pt x="1265706" y="2309567"/>
                </a:cubicBezTo>
                <a:lnTo>
                  <a:pt x="1265706" y="23378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5535613" y="3740150"/>
            <a:ext cx="3413125" cy="2622550"/>
          </a:xfrm>
          <a:custGeom>
            <a:avLst/>
            <a:gdLst>
              <a:gd name="connsiteX0" fmla="*/ 337492 w 3413827"/>
              <a:gd name="connsiteY0" fmla="*/ 68476 h 2623140"/>
              <a:gd name="connsiteX1" fmla="*/ 252651 w 3413827"/>
              <a:gd name="connsiteY1" fmla="*/ 209878 h 2623140"/>
              <a:gd name="connsiteX2" fmla="*/ 224370 w 3413827"/>
              <a:gd name="connsiteY2" fmla="*/ 219305 h 2623140"/>
              <a:gd name="connsiteX3" fmla="*/ 158383 w 3413827"/>
              <a:gd name="connsiteY3" fmla="*/ 266439 h 2623140"/>
              <a:gd name="connsiteX4" fmla="*/ 130102 w 3413827"/>
              <a:gd name="connsiteY4" fmla="*/ 275866 h 2623140"/>
              <a:gd name="connsiteX5" fmla="*/ 92395 w 3413827"/>
              <a:gd name="connsiteY5" fmla="*/ 690645 h 2623140"/>
              <a:gd name="connsiteX6" fmla="*/ 177236 w 3413827"/>
              <a:gd name="connsiteY6" fmla="*/ 832047 h 2623140"/>
              <a:gd name="connsiteX7" fmla="*/ 205517 w 3413827"/>
              <a:gd name="connsiteY7" fmla="*/ 888608 h 2623140"/>
              <a:gd name="connsiteX8" fmla="*/ 214944 w 3413827"/>
              <a:gd name="connsiteY8" fmla="*/ 926315 h 2623140"/>
              <a:gd name="connsiteX9" fmla="*/ 290358 w 3413827"/>
              <a:gd name="connsiteY9" fmla="*/ 982876 h 2623140"/>
              <a:gd name="connsiteX10" fmla="*/ 403480 w 3413827"/>
              <a:gd name="connsiteY10" fmla="*/ 1256253 h 2623140"/>
              <a:gd name="connsiteX11" fmla="*/ 431760 w 3413827"/>
              <a:gd name="connsiteY11" fmla="*/ 1369375 h 2623140"/>
              <a:gd name="connsiteX12" fmla="*/ 610869 w 3413827"/>
              <a:gd name="connsiteY12" fmla="*/ 1887849 h 2623140"/>
              <a:gd name="connsiteX13" fmla="*/ 695711 w 3413827"/>
              <a:gd name="connsiteY13" fmla="*/ 1991544 h 2623140"/>
              <a:gd name="connsiteX14" fmla="*/ 1006795 w 3413827"/>
              <a:gd name="connsiteY14" fmla="*/ 2217787 h 2623140"/>
              <a:gd name="connsiteX15" fmla="*/ 1148197 w 3413827"/>
              <a:gd name="connsiteY15" fmla="*/ 2302628 h 2623140"/>
              <a:gd name="connsiteX16" fmla="*/ 1308453 w 3413827"/>
              <a:gd name="connsiteY16" fmla="*/ 2396896 h 2623140"/>
              <a:gd name="connsiteX17" fmla="*/ 1600684 w 3413827"/>
              <a:gd name="connsiteY17" fmla="*/ 2623140 h 2623140"/>
              <a:gd name="connsiteX18" fmla="*/ 1760939 w 3413827"/>
              <a:gd name="connsiteY18" fmla="*/ 2566579 h 2623140"/>
              <a:gd name="connsiteX19" fmla="*/ 1845781 w 3413827"/>
              <a:gd name="connsiteY19" fmla="*/ 2481738 h 2623140"/>
              <a:gd name="connsiteX20" fmla="*/ 1930622 w 3413827"/>
              <a:gd name="connsiteY20" fmla="*/ 2406323 h 2623140"/>
              <a:gd name="connsiteX21" fmla="*/ 1996609 w 3413827"/>
              <a:gd name="connsiteY21" fmla="*/ 2340336 h 2623140"/>
              <a:gd name="connsiteX22" fmla="*/ 2053170 w 3413827"/>
              <a:gd name="connsiteY22" fmla="*/ 2293202 h 2623140"/>
              <a:gd name="connsiteX23" fmla="*/ 2138012 w 3413827"/>
              <a:gd name="connsiteY23" fmla="*/ 2283775 h 2623140"/>
              <a:gd name="connsiteX24" fmla="*/ 2222853 w 3413827"/>
              <a:gd name="connsiteY24" fmla="*/ 2255494 h 2623140"/>
              <a:gd name="connsiteX25" fmla="*/ 2533937 w 3413827"/>
              <a:gd name="connsiteY25" fmla="*/ 2208360 h 2623140"/>
              <a:gd name="connsiteX26" fmla="*/ 2609352 w 3413827"/>
              <a:gd name="connsiteY26" fmla="*/ 2198934 h 2623140"/>
              <a:gd name="connsiteX27" fmla="*/ 2694193 w 3413827"/>
              <a:gd name="connsiteY27" fmla="*/ 2180080 h 2623140"/>
              <a:gd name="connsiteX28" fmla="*/ 2722473 w 3413827"/>
              <a:gd name="connsiteY28" fmla="*/ 2142373 h 2623140"/>
              <a:gd name="connsiteX29" fmla="*/ 2750754 w 3413827"/>
              <a:gd name="connsiteY29" fmla="*/ 2123519 h 2623140"/>
              <a:gd name="connsiteX30" fmla="*/ 2788461 w 3413827"/>
              <a:gd name="connsiteY30" fmla="*/ 2066958 h 2623140"/>
              <a:gd name="connsiteX31" fmla="*/ 2901583 w 3413827"/>
              <a:gd name="connsiteY31" fmla="*/ 1944410 h 2623140"/>
              <a:gd name="connsiteX32" fmla="*/ 2986424 w 3413827"/>
              <a:gd name="connsiteY32" fmla="*/ 1887849 h 2623140"/>
              <a:gd name="connsiteX33" fmla="*/ 3071265 w 3413827"/>
              <a:gd name="connsiteY33" fmla="*/ 1859569 h 2623140"/>
              <a:gd name="connsiteX34" fmla="*/ 3118399 w 3413827"/>
              <a:gd name="connsiteY34" fmla="*/ 1784154 h 2623140"/>
              <a:gd name="connsiteX35" fmla="*/ 3127826 w 3413827"/>
              <a:gd name="connsiteY35" fmla="*/ 1727593 h 2623140"/>
              <a:gd name="connsiteX36" fmla="*/ 3174960 w 3413827"/>
              <a:gd name="connsiteY36" fmla="*/ 1614472 h 2623140"/>
              <a:gd name="connsiteX37" fmla="*/ 3184387 w 3413827"/>
              <a:gd name="connsiteY37" fmla="*/ 1576765 h 2623140"/>
              <a:gd name="connsiteX38" fmla="*/ 3259801 w 3413827"/>
              <a:gd name="connsiteY38" fmla="*/ 1444789 h 2623140"/>
              <a:gd name="connsiteX39" fmla="*/ 3269228 w 3413827"/>
              <a:gd name="connsiteY39" fmla="*/ 1416509 h 2623140"/>
              <a:gd name="connsiteX40" fmla="*/ 3316362 w 3413827"/>
              <a:gd name="connsiteY40" fmla="*/ 1350521 h 2623140"/>
              <a:gd name="connsiteX41" fmla="*/ 3354069 w 3413827"/>
              <a:gd name="connsiteY41" fmla="*/ 1293960 h 2623140"/>
              <a:gd name="connsiteX42" fmla="*/ 3372923 w 3413827"/>
              <a:gd name="connsiteY42" fmla="*/ 1246826 h 2623140"/>
              <a:gd name="connsiteX43" fmla="*/ 3410630 w 3413827"/>
              <a:gd name="connsiteY43" fmla="*/ 1161985 h 2623140"/>
              <a:gd name="connsiteX44" fmla="*/ 3382350 w 3413827"/>
              <a:gd name="connsiteY44" fmla="*/ 898035 h 2623140"/>
              <a:gd name="connsiteX45" fmla="*/ 3354069 w 3413827"/>
              <a:gd name="connsiteY45" fmla="*/ 784913 h 2623140"/>
              <a:gd name="connsiteX46" fmla="*/ 3306935 w 3413827"/>
              <a:gd name="connsiteY46" fmla="*/ 652938 h 2623140"/>
              <a:gd name="connsiteX47" fmla="*/ 3278655 w 3413827"/>
              <a:gd name="connsiteY47" fmla="*/ 596377 h 2623140"/>
              <a:gd name="connsiteX48" fmla="*/ 3212667 w 3413827"/>
              <a:gd name="connsiteY48" fmla="*/ 473828 h 2623140"/>
              <a:gd name="connsiteX49" fmla="*/ 3127826 w 3413827"/>
              <a:gd name="connsiteY49" fmla="*/ 388987 h 2623140"/>
              <a:gd name="connsiteX50" fmla="*/ 2882729 w 3413827"/>
              <a:gd name="connsiteY50" fmla="*/ 332426 h 2623140"/>
              <a:gd name="connsiteX51" fmla="*/ 2684766 w 3413827"/>
              <a:gd name="connsiteY51" fmla="*/ 247585 h 2623140"/>
              <a:gd name="connsiteX52" fmla="*/ 2647059 w 3413827"/>
              <a:gd name="connsiteY52" fmla="*/ 228732 h 2623140"/>
              <a:gd name="connsiteX53" fmla="*/ 2571645 w 3413827"/>
              <a:gd name="connsiteY53" fmla="*/ 200451 h 2623140"/>
              <a:gd name="connsiteX54" fmla="*/ 2515084 w 3413827"/>
              <a:gd name="connsiteY54" fmla="*/ 162744 h 2623140"/>
              <a:gd name="connsiteX55" fmla="*/ 2345401 w 3413827"/>
              <a:gd name="connsiteY55" fmla="*/ 87329 h 2623140"/>
              <a:gd name="connsiteX56" fmla="*/ 2260560 w 3413827"/>
              <a:gd name="connsiteY56" fmla="*/ 77903 h 2623140"/>
              <a:gd name="connsiteX57" fmla="*/ 1940049 w 3413827"/>
              <a:gd name="connsiteY57" fmla="*/ 59049 h 2623140"/>
              <a:gd name="connsiteX58" fmla="*/ 1544123 w 3413827"/>
              <a:gd name="connsiteY58" fmla="*/ 77903 h 2623140"/>
              <a:gd name="connsiteX59" fmla="*/ 1468708 w 3413827"/>
              <a:gd name="connsiteY59" fmla="*/ 106183 h 2623140"/>
              <a:gd name="connsiteX60" fmla="*/ 1383867 w 3413827"/>
              <a:gd name="connsiteY60" fmla="*/ 134463 h 2623140"/>
              <a:gd name="connsiteX61" fmla="*/ 1355587 w 3413827"/>
              <a:gd name="connsiteY61" fmla="*/ 153317 h 2623140"/>
              <a:gd name="connsiteX62" fmla="*/ 978515 w 3413827"/>
              <a:gd name="connsiteY62" fmla="*/ 115610 h 2623140"/>
              <a:gd name="connsiteX63" fmla="*/ 903100 w 3413827"/>
              <a:gd name="connsiteY63" fmla="*/ 59049 h 2623140"/>
              <a:gd name="connsiteX64" fmla="*/ 865393 w 3413827"/>
              <a:gd name="connsiteY64" fmla="*/ 49622 h 2623140"/>
              <a:gd name="connsiteX65" fmla="*/ 648577 w 3413827"/>
              <a:gd name="connsiteY65" fmla="*/ 30769 h 2623140"/>
              <a:gd name="connsiteX66" fmla="*/ 563735 w 3413827"/>
              <a:gd name="connsiteY66" fmla="*/ 21342 h 2623140"/>
              <a:gd name="connsiteX67" fmla="*/ 526028 w 3413827"/>
              <a:gd name="connsiteY67" fmla="*/ 2488 h 2623140"/>
              <a:gd name="connsiteX68" fmla="*/ 394053 w 3413827"/>
              <a:gd name="connsiteY68" fmla="*/ 21342 h 2623140"/>
              <a:gd name="connsiteX69" fmla="*/ 384626 w 3413827"/>
              <a:gd name="connsiteY69" fmla="*/ 49622 h 2623140"/>
              <a:gd name="connsiteX70" fmla="*/ 337492 w 3413827"/>
              <a:gd name="connsiteY70" fmla="*/ 68476 h 262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413827" h="2623140">
                <a:moveTo>
                  <a:pt x="337492" y="68476"/>
                </a:moveTo>
                <a:cubicBezTo>
                  <a:pt x="315496" y="95185"/>
                  <a:pt x="319414" y="130977"/>
                  <a:pt x="252651" y="209878"/>
                </a:cubicBezTo>
                <a:cubicBezTo>
                  <a:pt x="246232" y="217464"/>
                  <a:pt x="233258" y="214861"/>
                  <a:pt x="224370" y="219305"/>
                </a:cubicBezTo>
                <a:cubicBezTo>
                  <a:pt x="195182" y="233899"/>
                  <a:pt x="188283" y="249353"/>
                  <a:pt x="158383" y="266439"/>
                </a:cubicBezTo>
                <a:cubicBezTo>
                  <a:pt x="149755" y="271369"/>
                  <a:pt x="139529" y="272724"/>
                  <a:pt x="130102" y="275866"/>
                </a:cubicBezTo>
                <a:cubicBezTo>
                  <a:pt x="0" y="405966"/>
                  <a:pt x="22768" y="355171"/>
                  <a:pt x="92395" y="690645"/>
                </a:cubicBezTo>
                <a:cubicBezTo>
                  <a:pt x="103565" y="744465"/>
                  <a:pt x="152654" y="782883"/>
                  <a:pt x="177236" y="832047"/>
                </a:cubicBezTo>
                <a:cubicBezTo>
                  <a:pt x="186663" y="850901"/>
                  <a:pt x="197688" y="869037"/>
                  <a:pt x="205517" y="888608"/>
                </a:cubicBezTo>
                <a:cubicBezTo>
                  <a:pt x="210329" y="900637"/>
                  <a:pt x="208516" y="915066"/>
                  <a:pt x="214944" y="926315"/>
                </a:cubicBezTo>
                <a:cubicBezTo>
                  <a:pt x="229287" y="951415"/>
                  <a:pt x="268755" y="969914"/>
                  <a:pt x="290358" y="982876"/>
                </a:cubicBezTo>
                <a:cubicBezTo>
                  <a:pt x="346894" y="1095949"/>
                  <a:pt x="350094" y="1096094"/>
                  <a:pt x="403480" y="1256253"/>
                </a:cubicBezTo>
                <a:cubicBezTo>
                  <a:pt x="415771" y="1293126"/>
                  <a:pt x="420793" y="1332087"/>
                  <a:pt x="431760" y="1369375"/>
                </a:cubicBezTo>
                <a:cubicBezTo>
                  <a:pt x="453892" y="1444624"/>
                  <a:pt x="539341" y="1767146"/>
                  <a:pt x="610869" y="1887849"/>
                </a:cubicBezTo>
                <a:cubicBezTo>
                  <a:pt x="633637" y="1926270"/>
                  <a:pt x="665835" y="1958348"/>
                  <a:pt x="695711" y="1991544"/>
                </a:cubicBezTo>
                <a:cubicBezTo>
                  <a:pt x="808057" y="2116372"/>
                  <a:pt x="825307" y="2106102"/>
                  <a:pt x="1006795" y="2217787"/>
                </a:cubicBezTo>
                <a:cubicBezTo>
                  <a:pt x="1053608" y="2246595"/>
                  <a:pt x="1100933" y="2274565"/>
                  <a:pt x="1148197" y="2302628"/>
                </a:cubicBezTo>
                <a:cubicBezTo>
                  <a:pt x="1201487" y="2334269"/>
                  <a:pt x="1266282" y="2351481"/>
                  <a:pt x="1308453" y="2396896"/>
                </a:cubicBezTo>
                <a:cubicBezTo>
                  <a:pt x="1475028" y="2576286"/>
                  <a:pt x="1378523" y="2499717"/>
                  <a:pt x="1600684" y="2623140"/>
                </a:cubicBezTo>
                <a:cubicBezTo>
                  <a:pt x="1654102" y="2604286"/>
                  <a:pt x="1711871" y="2594887"/>
                  <a:pt x="1760939" y="2566579"/>
                </a:cubicBezTo>
                <a:cubicBezTo>
                  <a:pt x="1795582" y="2546593"/>
                  <a:pt x="1816704" y="2509199"/>
                  <a:pt x="1845781" y="2481738"/>
                </a:cubicBezTo>
                <a:cubicBezTo>
                  <a:pt x="1873290" y="2455758"/>
                  <a:pt x="1903018" y="2432202"/>
                  <a:pt x="1930622" y="2406323"/>
                </a:cubicBezTo>
                <a:cubicBezTo>
                  <a:pt x="1953315" y="2385048"/>
                  <a:pt x="1973752" y="2361435"/>
                  <a:pt x="1996609" y="2340336"/>
                </a:cubicBezTo>
                <a:cubicBezTo>
                  <a:pt x="2014643" y="2323690"/>
                  <a:pt x="2030383" y="2302317"/>
                  <a:pt x="2053170" y="2293202"/>
                </a:cubicBezTo>
                <a:cubicBezTo>
                  <a:pt x="2079590" y="2282634"/>
                  <a:pt x="2109731" y="2286917"/>
                  <a:pt x="2138012" y="2283775"/>
                </a:cubicBezTo>
                <a:cubicBezTo>
                  <a:pt x="2166292" y="2274348"/>
                  <a:pt x="2193933" y="2262724"/>
                  <a:pt x="2222853" y="2255494"/>
                </a:cubicBezTo>
                <a:cubicBezTo>
                  <a:pt x="2291294" y="2238384"/>
                  <a:pt x="2498074" y="2213142"/>
                  <a:pt x="2533937" y="2208360"/>
                </a:cubicBezTo>
                <a:cubicBezTo>
                  <a:pt x="2559049" y="2205012"/>
                  <a:pt x="2584621" y="2204430"/>
                  <a:pt x="2609352" y="2198934"/>
                </a:cubicBezTo>
                <a:lnTo>
                  <a:pt x="2694193" y="2180080"/>
                </a:lnTo>
                <a:cubicBezTo>
                  <a:pt x="2703620" y="2167511"/>
                  <a:pt x="2711364" y="2153482"/>
                  <a:pt x="2722473" y="2142373"/>
                </a:cubicBezTo>
                <a:cubicBezTo>
                  <a:pt x="2730484" y="2134362"/>
                  <a:pt x="2743293" y="2132046"/>
                  <a:pt x="2750754" y="2123519"/>
                </a:cubicBezTo>
                <a:cubicBezTo>
                  <a:pt x="2765675" y="2106466"/>
                  <a:pt x="2775467" y="2085521"/>
                  <a:pt x="2788461" y="2066958"/>
                </a:cubicBezTo>
                <a:cubicBezTo>
                  <a:pt x="2817713" y="2025168"/>
                  <a:pt x="2864242" y="1969304"/>
                  <a:pt x="2901583" y="1944410"/>
                </a:cubicBezTo>
                <a:cubicBezTo>
                  <a:pt x="2929863" y="1925556"/>
                  <a:pt x="2956024" y="1903049"/>
                  <a:pt x="2986424" y="1887849"/>
                </a:cubicBezTo>
                <a:cubicBezTo>
                  <a:pt x="3013087" y="1874518"/>
                  <a:pt x="3071265" y="1859569"/>
                  <a:pt x="3071265" y="1859569"/>
                </a:cubicBezTo>
                <a:cubicBezTo>
                  <a:pt x="3086976" y="1834431"/>
                  <a:pt x="3113525" y="1813395"/>
                  <a:pt x="3118399" y="1784154"/>
                </a:cubicBezTo>
                <a:cubicBezTo>
                  <a:pt x="3121541" y="1765300"/>
                  <a:pt x="3121782" y="1745726"/>
                  <a:pt x="3127826" y="1727593"/>
                </a:cubicBezTo>
                <a:cubicBezTo>
                  <a:pt x="3140744" y="1688840"/>
                  <a:pt x="3165052" y="1654102"/>
                  <a:pt x="3174960" y="1614472"/>
                </a:cubicBezTo>
                <a:cubicBezTo>
                  <a:pt x="3178102" y="1601903"/>
                  <a:pt x="3179575" y="1588794"/>
                  <a:pt x="3184387" y="1576765"/>
                </a:cubicBezTo>
                <a:cubicBezTo>
                  <a:pt x="3209283" y="1514525"/>
                  <a:pt x="3224899" y="1508777"/>
                  <a:pt x="3259801" y="1444789"/>
                </a:cubicBezTo>
                <a:cubicBezTo>
                  <a:pt x="3264559" y="1436066"/>
                  <a:pt x="3264784" y="1425397"/>
                  <a:pt x="3269228" y="1416509"/>
                </a:cubicBezTo>
                <a:cubicBezTo>
                  <a:pt x="3276120" y="1402725"/>
                  <a:pt x="3309957" y="1359061"/>
                  <a:pt x="3316362" y="1350521"/>
                </a:cubicBezTo>
                <a:cubicBezTo>
                  <a:pt x="3341283" y="1275759"/>
                  <a:pt x="3303631" y="1374661"/>
                  <a:pt x="3354069" y="1293960"/>
                </a:cubicBezTo>
                <a:cubicBezTo>
                  <a:pt x="3363037" y="1279610"/>
                  <a:pt x="3365921" y="1262231"/>
                  <a:pt x="3372923" y="1246826"/>
                </a:cubicBezTo>
                <a:cubicBezTo>
                  <a:pt x="3413827" y="1156838"/>
                  <a:pt x="3390681" y="1221832"/>
                  <a:pt x="3410630" y="1161985"/>
                </a:cubicBezTo>
                <a:cubicBezTo>
                  <a:pt x="3401203" y="1074002"/>
                  <a:pt x="3395476" y="985543"/>
                  <a:pt x="3382350" y="898035"/>
                </a:cubicBezTo>
                <a:cubicBezTo>
                  <a:pt x="3376584" y="859597"/>
                  <a:pt x="3364472" y="822363"/>
                  <a:pt x="3354069" y="784913"/>
                </a:cubicBezTo>
                <a:cubicBezTo>
                  <a:pt x="3346543" y="757819"/>
                  <a:pt x="3315423" y="672744"/>
                  <a:pt x="3306935" y="652938"/>
                </a:cubicBezTo>
                <a:cubicBezTo>
                  <a:pt x="3298632" y="633563"/>
                  <a:pt x="3287488" y="615516"/>
                  <a:pt x="3278655" y="596377"/>
                </a:cubicBezTo>
                <a:cubicBezTo>
                  <a:pt x="3253729" y="542371"/>
                  <a:pt x="3252020" y="519235"/>
                  <a:pt x="3212667" y="473828"/>
                </a:cubicBezTo>
                <a:cubicBezTo>
                  <a:pt x="3186473" y="443605"/>
                  <a:pt x="3165768" y="401634"/>
                  <a:pt x="3127826" y="388987"/>
                </a:cubicBezTo>
                <a:cubicBezTo>
                  <a:pt x="3010464" y="349868"/>
                  <a:pt x="3090752" y="374032"/>
                  <a:pt x="2882729" y="332426"/>
                </a:cubicBezTo>
                <a:cubicBezTo>
                  <a:pt x="2816741" y="304146"/>
                  <a:pt x="2748979" y="279691"/>
                  <a:pt x="2684766" y="247585"/>
                </a:cubicBezTo>
                <a:cubicBezTo>
                  <a:pt x="2672197" y="241301"/>
                  <a:pt x="2660031" y="234137"/>
                  <a:pt x="2647059" y="228732"/>
                </a:cubicBezTo>
                <a:cubicBezTo>
                  <a:pt x="2622277" y="218406"/>
                  <a:pt x="2595658" y="212458"/>
                  <a:pt x="2571645" y="200451"/>
                </a:cubicBezTo>
                <a:cubicBezTo>
                  <a:pt x="2551378" y="190317"/>
                  <a:pt x="2534892" y="173748"/>
                  <a:pt x="2515084" y="162744"/>
                </a:cubicBezTo>
                <a:cubicBezTo>
                  <a:pt x="2481453" y="144060"/>
                  <a:pt x="2396105" y="97470"/>
                  <a:pt x="2345401" y="87329"/>
                </a:cubicBezTo>
                <a:cubicBezTo>
                  <a:pt x="2317499" y="81749"/>
                  <a:pt x="2288945" y="79883"/>
                  <a:pt x="2260560" y="77903"/>
                </a:cubicBezTo>
                <a:cubicBezTo>
                  <a:pt x="2153798" y="70455"/>
                  <a:pt x="2046886" y="65334"/>
                  <a:pt x="1940049" y="59049"/>
                </a:cubicBezTo>
                <a:cubicBezTo>
                  <a:pt x="1808074" y="65334"/>
                  <a:pt x="1675592" y="64756"/>
                  <a:pt x="1544123" y="77903"/>
                </a:cubicBezTo>
                <a:cubicBezTo>
                  <a:pt x="1517409" y="80574"/>
                  <a:pt x="1494025" y="97248"/>
                  <a:pt x="1468708" y="106183"/>
                </a:cubicBezTo>
                <a:cubicBezTo>
                  <a:pt x="1440597" y="116104"/>
                  <a:pt x="1412147" y="125036"/>
                  <a:pt x="1383867" y="134463"/>
                </a:cubicBezTo>
                <a:cubicBezTo>
                  <a:pt x="1374440" y="140748"/>
                  <a:pt x="1366899" y="152689"/>
                  <a:pt x="1355587" y="153317"/>
                </a:cubicBezTo>
                <a:cubicBezTo>
                  <a:pt x="1288650" y="157036"/>
                  <a:pt x="1004140" y="118685"/>
                  <a:pt x="978515" y="115610"/>
                </a:cubicBezTo>
                <a:cubicBezTo>
                  <a:pt x="973786" y="111827"/>
                  <a:pt x="919262" y="65976"/>
                  <a:pt x="903100" y="59049"/>
                </a:cubicBezTo>
                <a:cubicBezTo>
                  <a:pt x="891192" y="53945"/>
                  <a:pt x="878270" y="51053"/>
                  <a:pt x="865393" y="49622"/>
                </a:cubicBezTo>
                <a:cubicBezTo>
                  <a:pt x="793292" y="41611"/>
                  <a:pt x="720805" y="37540"/>
                  <a:pt x="648577" y="30769"/>
                </a:cubicBezTo>
                <a:cubicBezTo>
                  <a:pt x="620247" y="28113"/>
                  <a:pt x="592016" y="24484"/>
                  <a:pt x="563735" y="21342"/>
                </a:cubicBezTo>
                <a:cubicBezTo>
                  <a:pt x="551166" y="15057"/>
                  <a:pt x="540039" y="3566"/>
                  <a:pt x="526028" y="2488"/>
                </a:cubicBezTo>
                <a:cubicBezTo>
                  <a:pt x="493684" y="0"/>
                  <a:pt x="430561" y="14040"/>
                  <a:pt x="394053" y="21342"/>
                </a:cubicBezTo>
                <a:cubicBezTo>
                  <a:pt x="390911" y="30769"/>
                  <a:pt x="390833" y="41863"/>
                  <a:pt x="384626" y="49622"/>
                </a:cubicBezTo>
                <a:cubicBezTo>
                  <a:pt x="366754" y="71962"/>
                  <a:pt x="359488" y="41767"/>
                  <a:pt x="337492" y="684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79738" y="4324350"/>
            <a:ext cx="3048000" cy="2339975"/>
          </a:xfrm>
          <a:custGeom>
            <a:avLst/>
            <a:gdLst>
              <a:gd name="connsiteX0" fmla="*/ 1459711 w 3047461"/>
              <a:gd name="connsiteY0" fmla="*/ 12569 h 2340990"/>
              <a:gd name="connsiteX1" fmla="*/ 1487991 w 3047461"/>
              <a:gd name="connsiteY1" fmla="*/ 21996 h 2340990"/>
              <a:gd name="connsiteX2" fmla="*/ 1553979 w 3047461"/>
              <a:gd name="connsiteY2" fmla="*/ 50276 h 2340990"/>
              <a:gd name="connsiteX3" fmla="*/ 1610540 w 3047461"/>
              <a:gd name="connsiteY3" fmla="*/ 59703 h 2340990"/>
              <a:gd name="connsiteX4" fmla="*/ 1770795 w 3047461"/>
              <a:gd name="connsiteY4" fmla="*/ 87983 h 2340990"/>
              <a:gd name="connsiteX5" fmla="*/ 2006465 w 3047461"/>
              <a:gd name="connsiteY5" fmla="*/ 116264 h 2340990"/>
              <a:gd name="connsiteX6" fmla="*/ 2081880 w 3047461"/>
              <a:gd name="connsiteY6" fmla="*/ 144544 h 2340990"/>
              <a:gd name="connsiteX7" fmla="*/ 2421245 w 3047461"/>
              <a:gd name="connsiteY7" fmla="*/ 248239 h 2340990"/>
              <a:gd name="connsiteX8" fmla="*/ 2572074 w 3047461"/>
              <a:gd name="connsiteY8" fmla="*/ 389641 h 2340990"/>
              <a:gd name="connsiteX9" fmla="*/ 2628634 w 3047461"/>
              <a:gd name="connsiteY9" fmla="*/ 427348 h 2340990"/>
              <a:gd name="connsiteX10" fmla="*/ 2704049 w 3047461"/>
              <a:gd name="connsiteY10" fmla="*/ 512190 h 2340990"/>
              <a:gd name="connsiteX11" fmla="*/ 2713476 w 3047461"/>
              <a:gd name="connsiteY11" fmla="*/ 823274 h 2340990"/>
              <a:gd name="connsiteX12" fmla="*/ 2760610 w 3047461"/>
              <a:gd name="connsiteY12" fmla="*/ 926969 h 2340990"/>
              <a:gd name="connsiteX13" fmla="*/ 2788890 w 3047461"/>
              <a:gd name="connsiteY13" fmla="*/ 992957 h 2340990"/>
              <a:gd name="connsiteX14" fmla="*/ 2817171 w 3047461"/>
              <a:gd name="connsiteY14" fmla="*/ 1040091 h 2340990"/>
              <a:gd name="connsiteX15" fmla="*/ 2826597 w 3047461"/>
              <a:gd name="connsiteY15" fmla="*/ 1068371 h 2340990"/>
              <a:gd name="connsiteX16" fmla="*/ 2845451 w 3047461"/>
              <a:gd name="connsiteY16" fmla="*/ 1106078 h 2340990"/>
              <a:gd name="connsiteX17" fmla="*/ 2873731 w 3047461"/>
              <a:gd name="connsiteY17" fmla="*/ 1209773 h 2340990"/>
              <a:gd name="connsiteX18" fmla="*/ 2930292 w 3047461"/>
              <a:gd name="connsiteY18" fmla="*/ 1360602 h 2340990"/>
              <a:gd name="connsiteX19" fmla="*/ 2939719 w 3047461"/>
              <a:gd name="connsiteY19" fmla="*/ 1436016 h 2340990"/>
              <a:gd name="connsiteX20" fmla="*/ 2967999 w 3047461"/>
              <a:gd name="connsiteY20" fmla="*/ 1464297 h 2340990"/>
              <a:gd name="connsiteX21" fmla="*/ 3015133 w 3047461"/>
              <a:gd name="connsiteY21" fmla="*/ 1520858 h 2340990"/>
              <a:gd name="connsiteX22" fmla="*/ 3024560 w 3047461"/>
              <a:gd name="connsiteY22" fmla="*/ 1577418 h 2340990"/>
              <a:gd name="connsiteX23" fmla="*/ 3043414 w 3047461"/>
              <a:gd name="connsiteY23" fmla="*/ 1671686 h 2340990"/>
              <a:gd name="connsiteX24" fmla="*/ 3033987 w 3047461"/>
              <a:gd name="connsiteY24" fmla="*/ 1869649 h 2340990"/>
              <a:gd name="connsiteX25" fmla="*/ 2939719 w 3047461"/>
              <a:gd name="connsiteY25" fmla="*/ 1926210 h 2340990"/>
              <a:gd name="connsiteX26" fmla="*/ 2741756 w 3047461"/>
              <a:gd name="connsiteY26" fmla="*/ 1973344 h 2340990"/>
              <a:gd name="connsiteX27" fmla="*/ 2600354 w 3047461"/>
              <a:gd name="connsiteY27" fmla="*/ 2029905 h 2340990"/>
              <a:gd name="connsiteX28" fmla="*/ 2553220 w 3047461"/>
              <a:gd name="connsiteY28" fmla="*/ 2039332 h 2340990"/>
              <a:gd name="connsiteX29" fmla="*/ 2440098 w 3047461"/>
              <a:gd name="connsiteY29" fmla="*/ 2124173 h 2340990"/>
              <a:gd name="connsiteX30" fmla="*/ 2411818 w 3047461"/>
              <a:gd name="connsiteY30" fmla="*/ 2152453 h 2340990"/>
              <a:gd name="connsiteX31" fmla="*/ 2298696 w 3047461"/>
              <a:gd name="connsiteY31" fmla="*/ 2171307 h 2340990"/>
              <a:gd name="connsiteX32" fmla="*/ 2176148 w 3047461"/>
              <a:gd name="connsiteY32" fmla="*/ 2180734 h 2340990"/>
              <a:gd name="connsiteX33" fmla="*/ 2044173 w 3047461"/>
              <a:gd name="connsiteY33" fmla="*/ 2199587 h 2340990"/>
              <a:gd name="connsiteX34" fmla="*/ 1978185 w 3047461"/>
              <a:gd name="connsiteY34" fmla="*/ 2227868 h 2340990"/>
              <a:gd name="connsiteX35" fmla="*/ 1931051 w 3047461"/>
              <a:gd name="connsiteY35" fmla="*/ 2237295 h 2340990"/>
              <a:gd name="connsiteX36" fmla="*/ 1789649 w 3047461"/>
              <a:gd name="connsiteY36" fmla="*/ 2284429 h 2340990"/>
              <a:gd name="connsiteX37" fmla="*/ 1751942 w 3047461"/>
              <a:gd name="connsiteY37" fmla="*/ 2312709 h 2340990"/>
              <a:gd name="connsiteX38" fmla="*/ 1667100 w 3047461"/>
              <a:gd name="connsiteY38" fmla="*/ 2340990 h 2340990"/>
              <a:gd name="connsiteX39" fmla="*/ 1356016 w 3047461"/>
              <a:gd name="connsiteY39" fmla="*/ 2331563 h 2340990"/>
              <a:gd name="connsiteX40" fmla="*/ 1186333 w 3047461"/>
              <a:gd name="connsiteY40" fmla="*/ 2303282 h 2340990"/>
              <a:gd name="connsiteX41" fmla="*/ 733847 w 3047461"/>
              <a:gd name="connsiteY41" fmla="*/ 2275002 h 2340990"/>
              <a:gd name="connsiteX42" fmla="*/ 686713 w 3047461"/>
              <a:gd name="connsiteY42" fmla="*/ 2265575 h 2340990"/>
              <a:gd name="connsiteX43" fmla="*/ 620725 w 3047461"/>
              <a:gd name="connsiteY43" fmla="*/ 2237295 h 2340990"/>
              <a:gd name="connsiteX44" fmla="*/ 488750 w 3047461"/>
              <a:gd name="connsiteY44" fmla="*/ 2218441 h 2340990"/>
              <a:gd name="connsiteX45" fmla="*/ 347348 w 3047461"/>
              <a:gd name="connsiteY45" fmla="*/ 2180734 h 2340990"/>
              <a:gd name="connsiteX46" fmla="*/ 253080 w 3047461"/>
              <a:gd name="connsiteY46" fmla="*/ 2152453 h 2340990"/>
              <a:gd name="connsiteX47" fmla="*/ 205946 w 3047461"/>
              <a:gd name="connsiteY47" fmla="*/ 2095893 h 2340990"/>
              <a:gd name="connsiteX48" fmla="*/ 196519 w 3047461"/>
              <a:gd name="connsiteY48" fmla="*/ 2048759 h 2340990"/>
              <a:gd name="connsiteX49" fmla="*/ 168239 w 3047461"/>
              <a:gd name="connsiteY49" fmla="*/ 1992198 h 2340990"/>
              <a:gd name="connsiteX50" fmla="*/ 139958 w 3047461"/>
              <a:gd name="connsiteY50" fmla="*/ 1926210 h 2340990"/>
              <a:gd name="connsiteX51" fmla="*/ 83397 w 3047461"/>
              <a:gd name="connsiteY51" fmla="*/ 1502004 h 2340990"/>
              <a:gd name="connsiteX52" fmla="*/ 36263 w 3047461"/>
              <a:gd name="connsiteY52" fmla="*/ 1200346 h 2340990"/>
              <a:gd name="connsiteX53" fmla="*/ 7983 w 3047461"/>
              <a:gd name="connsiteY53" fmla="*/ 992957 h 2340990"/>
              <a:gd name="connsiteX54" fmla="*/ 17410 w 3047461"/>
              <a:gd name="connsiteY54" fmla="*/ 710152 h 2340990"/>
              <a:gd name="connsiteX55" fmla="*/ 26837 w 3047461"/>
              <a:gd name="connsiteY55" fmla="*/ 663018 h 2340990"/>
              <a:gd name="connsiteX56" fmla="*/ 130531 w 3047461"/>
              <a:gd name="connsiteY56" fmla="*/ 578177 h 2340990"/>
              <a:gd name="connsiteX57" fmla="*/ 215373 w 3047461"/>
              <a:gd name="connsiteY57" fmla="*/ 512190 h 2340990"/>
              <a:gd name="connsiteX58" fmla="*/ 243653 w 3047461"/>
              <a:gd name="connsiteY58" fmla="*/ 493336 h 2340990"/>
              <a:gd name="connsiteX59" fmla="*/ 479323 w 3047461"/>
              <a:gd name="connsiteY59" fmla="*/ 483909 h 2340990"/>
              <a:gd name="connsiteX60" fmla="*/ 592445 w 3047461"/>
              <a:gd name="connsiteY60" fmla="*/ 408495 h 2340990"/>
              <a:gd name="connsiteX61" fmla="*/ 667859 w 3047461"/>
              <a:gd name="connsiteY61" fmla="*/ 399068 h 2340990"/>
              <a:gd name="connsiteX62" fmla="*/ 762127 w 3047461"/>
              <a:gd name="connsiteY62" fmla="*/ 370787 h 2340990"/>
              <a:gd name="connsiteX63" fmla="*/ 837542 w 3047461"/>
              <a:gd name="connsiteY63" fmla="*/ 323653 h 2340990"/>
              <a:gd name="connsiteX64" fmla="*/ 922383 w 3047461"/>
              <a:gd name="connsiteY64" fmla="*/ 314227 h 2340990"/>
              <a:gd name="connsiteX65" fmla="*/ 1035505 w 3047461"/>
              <a:gd name="connsiteY65" fmla="*/ 238812 h 2340990"/>
              <a:gd name="connsiteX66" fmla="*/ 1092065 w 3047461"/>
              <a:gd name="connsiteY66" fmla="*/ 229385 h 2340990"/>
              <a:gd name="connsiteX67" fmla="*/ 1148626 w 3047461"/>
              <a:gd name="connsiteY67" fmla="*/ 210532 h 2340990"/>
              <a:gd name="connsiteX68" fmla="*/ 1299455 w 3047461"/>
              <a:gd name="connsiteY68" fmla="*/ 201105 h 2340990"/>
              <a:gd name="connsiteX69" fmla="*/ 1356016 w 3047461"/>
              <a:gd name="connsiteY69" fmla="*/ 172825 h 2340990"/>
              <a:gd name="connsiteX70" fmla="*/ 1412577 w 3047461"/>
              <a:gd name="connsiteY70" fmla="*/ 144544 h 2340990"/>
              <a:gd name="connsiteX71" fmla="*/ 1431430 w 3047461"/>
              <a:gd name="connsiteY71" fmla="*/ 116264 h 2340990"/>
              <a:gd name="connsiteX72" fmla="*/ 1459711 w 3047461"/>
              <a:gd name="connsiteY72" fmla="*/ 97410 h 2340990"/>
              <a:gd name="connsiteX73" fmla="*/ 1459711 w 3047461"/>
              <a:gd name="connsiteY73" fmla="*/ 12569 h 2340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047461" h="2340990">
                <a:moveTo>
                  <a:pt x="1459711" y="12569"/>
                </a:moveTo>
                <a:cubicBezTo>
                  <a:pt x="1464424" y="0"/>
                  <a:pt x="1478765" y="18306"/>
                  <a:pt x="1487991" y="21996"/>
                </a:cubicBezTo>
                <a:cubicBezTo>
                  <a:pt x="1510210" y="30884"/>
                  <a:pt x="1531106" y="43238"/>
                  <a:pt x="1553979" y="50276"/>
                </a:cubicBezTo>
                <a:cubicBezTo>
                  <a:pt x="1572248" y="55897"/>
                  <a:pt x="1591797" y="55954"/>
                  <a:pt x="1610540" y="59703"/>
                </a:cubicBezTo>
                <a:cubicBezTo>
                  <a:pt x="1752572" y="88110"/>
                  <a:pt x="1638248" y="71416"/>
                  <a:pt x="1770795" y="87983"/>
                </a:cubicBezTo>
                <a:cubicBezTo>
                  <a:pt x="1878837" y="142006"/>
                  <a:pt x="1741589" y="79730"/>
                  <a:pt x="2006465" y="116264"/>
                </a:cubicBezTo>
                <a:cubicBezTo>
                  <a:pt x="2033061" y="119932"/>
                  <a:pt x="2056742" y="135117"/>
                  <a:pt x="2081880" y="144544"/>
                </a:cubicBezTo>
                <a:cubicBezTo>
                  <a:pt x="2240367" y="271335"/>
                  <a:pt x="2136172" y="215347"/>
                  <a:pt x="2421245" y="248239"/>
                </a:cubicBezTo>
                <a:cubicBezTo>
                  <a:pt x="2478126" y="305120"/>
                  <a:pt x="2511606" y="344290"/>
                  <a:pt x="2572074" y="389641"/>
                </a:cubicBezTo>
                <a:cubicBezTo>
                  <a:pt x="2590201" y="403236"/>
                  <a:pt x="2611227" y="412842"/>
                  <a:pt x="2628634" y="427348"/>
                </a:cubicBezTo>
                <a:cubicBezTo>
                  <a:pt x="2677064" y="467706"/>
                  <a:pt x="2677264" y="472013"/>
                  <a:pt x="2704049" y="512190"/>
                </a:cubicBezTo>
                <a:cubicBezTo>
                  <a:pt x="2707191" y="615885"/>
                  <a:pt x="2705519" y="719837"/>
                  <a:pt x="2713476" y="823274"/>
                </a:cubicBezTo>
                <a:cubicBezTo>
                  <a:pt x="2716982" y="868859"/>
                  <a:pt x="2741595" y="888939"/>
                  <a:pt x="2760610" y="926969"/>
                </a:cubicBezTo>
                <a:cubicBezTo>
                  <a:pt x="2827371" y="1060487"/>
                  <a:pt x="2690794" y="816383"/>
                  <a:pt x="2788890" y="992957"/>
                </a:cubicBezTo>
                <a:cubicBezTo>
                  <a:pt x="2797788" y="1008974"/>
                  <a:pt x="2808977" y="1023703"/>
                  <a:pt x="2817171" y="1040091"/>
                </a:cubicBezTo>
                <a:cubicBezTo>
                  <a:pt x="2821615" y="1048978"/>
                  <a:pt x="2822683" y="1059238"/>
                  <a:pt x="2826597" y="1068371"/>
                </a:cubicBezTo>
                <a:cubicBezTo>
                  <a:pt x="2832133" y="1081287"/>
                  <a:pt x="2841007" y="1092746"/>
                  <a:pt x="2845451" y="1106078"/>
                </a:cubicBezTo>
                <a:cubicBezTo>
                  <a:pt x="2856781" y="1140067"/>
                  <a:pt x="2863299" y="1175498"/>
                  <a:pt x="2873731" y="1209773"/>
                </a:cubicBezTo>
                <a:cubicBezTo>
                  <a:pt x="2906514" y="1317488"/>
                  <a:pt x="2896976" y="1293969"/>
                  <a:pt x="2930292" y="1360602"/>
                </a:cubicBezTo>
                <a:cubicBezTo>
                  <a:pt x="2933434" y="1385740"/>
                  <a:pt x="2931061" y="1412208"/>
                  <a:pt x="2939719" y="1436016"/>
                </a:cubicBezTo>
                <a:cubicBezTo>
                  <a:pt x="2944275" y="1448545"/>
                  <a:pt x="2959464" y="1454055"/>
                  <a:pt x="2967999" y="1464297"/>
                </a:cubicBezTo>
                <a:cubicBezTo>
                  <a:pt x="3033621" y="1543043"/>
                  <a:pt x="2932512" y="1438234"/>
                  <a:pt x="3015133" y="1520858"/>
                </a:cubicBezTo>
                <a:cubicBezTo>
                  <a:pt x="3018275" y="1539711"/>
                  <a:pt x="3021038" y="1558632"/>
                  <a:pt x="3024560" y="1577418"/>
                </a:cubicBezTo>
                <a:cubicBezTo>
                  <a:pt x="3030466" y="1608914"/>
                  <a:pt x="3042381" y="1639658"/>
                  <a:pt x="3043414" y="1671686"/>
                </a:cubicBezTo>
                <a:cubicBezTo>
                  <a:pt x="3045544" y="1737714"/>
                  <a:pt x="3047461" y="1804975"/>
                  <a:pt x="3033987" y="1869649"/>
                </a:cubicBezTo>
                <a:cubicBezTo>
                  <a:pt x="3030855" y="1884683"/>
                  <a:pt x="2941322" y="1925644"/>
                  <a:pt x="2939719" y="1926210"/>
                </a:cubicBezTo>
                <a:cubicBezTo>
                  <a:pt x="2799036" y="1975863"/>
                  <a:pt x="2876587" y="1935891"/>
                  <a:pt x="2741756" y="1973344"/>
                </a:cubicBezTo>
                <a:cubicBezTo>
                  <a:pt x="2640780" y="2001393"/>
                  <a:pt x="2693831" y="1998746"/>
                  <a:pt x="2600354" y="2029905"/>
                </a:cubicBezTo>
                <a:cubicBezTo>
                  <a:pt x="2585154" y="2034972"/>
                  <a:pt x="2568931" y="2036190"/>
                  <a:pt x="2553220" y="2039332"/>
                </a:cubicBezTo>
                <a:cubicBezTo>
                  <a:pt x="2472811" y="2079536"/>
                  <a:pt x="2511564" y="2052707"/>
                  <a:pt x="2440098" y="2124173"/>
                </a:cubicBezTo>
                <a:cubicBezTo>
                  <a:pt x="2430671" y="2133600"/>
                  <a:pt x="2424968" y="2150261"/>
                  <a:pt x="2411818" y="2152453"/>
                </a:cubicBezTo>
                <a:cubicBezTo>
                  <a:pt x="2374111" y="2158738"/>
                  <a:pt x="2336651" y="2166752"/>
                  <a:pt x="2298696" y="2171307"/>
                </a:cubicBezTo>
                <a:cubicBezTo>
                  <a:pt x="2258018" y="2176188"/>
                  <a:pt x="2216867" y="2176210"/>
                  <a:pt x="2176148" y="2180734"/>
                </a:cubicBezTo>
                <a:cubicBezTo>
                  <a:pt x="2131982" y="2185641"/>
                  <a:pt x="2088165" y="2193303"/>
                  <a:pt x="2044173" y="2199587"/>
                </a:cubicBezTo>
                <a:cubicBezTo>
                  <a:pt x="2022177" y="2209014"/>
                  <a:pt x="2000888" y="2220300"/>
                  <a:pt x="1978185" y="2227868"/>
                </a:cubicBezTo>
                <a:cubicBezTo>
                  <a:pt x="1962985" y="2232935"/>
                  <a:pt x="1946532" y="2233167"/>
                  <a:pt x="1931051" y="2237295"/>
                </a:cubicBezTo>
                <a:cubicBezTo>
                  <a:pt x="1914318" y="2241757"/>
                  <a:pt x="1818889" y="2268184"/>
                  <a:pt x="1789649" y="2284429"/>
                </a:cubicBezTo>
                <a:cubicBezTo>
                  <a:pt x="1775915" y="2292059"/>
                  <a:pt x="1766207" y="2306125"/>
                  <a:pt x="1751942" y="2312709"/>
                </a:cubicBezTo>
                <a:cubicBezTo>
                  <a:pt x="1724875" y="2325201"/>
                  <a:pt x="1667100" y="2340990"/>
                  <a:pt x="1667100" y="2340990"/>
                </a:cubicBezTo>
                <a:cubicBezTo>
                  <a:pt x="1563405" y="2337848"/>
                  <a:pt x="1459441" y="2339675"/>
                  <a:pt x="1356016" y="2331563"/>
                </a:cubicBezTo>
                <a:cubicBezTo>
                  <a:pt x="1298850" y="2327079"/>
                  <a:pt x="1243563" y="2306859"/>
                  <a:pt x="1186333" y="2303282"/>
                </a:cubicBezTo>
                <a:lnTo>
                  <a:pt x="733847" y="2275002"/>
                </a:lnTo>
                <a:cubicBezTo>
                  <a:pt x="718136" y="2271860"/>
                  <a:pt x="701913" y="2270642"/>
                  <a:pt x="686713" y="2265575"/>
                </a:cubicBezTo>
                <a:cubicBezTo>
                  <a:pt x="664010" y="2258007"/>
                  <a:pt x="644005" y="2242838"/>
                  <a:pt x="620725" y="2237295"/>
                </a:cubicBezTo>
                <a:cubicBezTo>
                  <a:pt x="577495" y="2227002"/>
                  <a:pt x="532389" y="2226833"/>
                  <a:pt x="488750" y="2218441"/>
                </a:cubicBezTo>
                <a:cubicBezTo>
                  <a:pt x="352854" y="2192307"/>
                  <a:pt x="415859" y="2201288"/>
                  <a:pt x="347348" y="2180734"/>
                </a:cubicBezTo>
                <a:cubicBezTo>
                  <a:pt x="239431" y="2148358"/>
                  <a:pt x="317125" y="2173802"/>
                  <a:pt x="253080" y="2152453"/>
                </a:cubicBezTo>
                <a:cubicBezTo>
                  <a:pt x="237369" y="2133600"/>
                  <a:pt x="217698" y="2117438"/>
                  <a:pt x="205946" y="2095893"/>
                </a:cubicBezTo>
                <a:cubicBezTo>
                  <a:pt x="198274" y="2081827"/>
                  <a:pt x="201995" y="2063817"/>
                  <a:pt x="196519" y="2048759"/>
                </a:cubicBezTo>
                <a:cubicBezTo>
                  <a:pt x="189315" y="2028949"/>
                  <a:pt x="177072" y="2011337"/>
                  <a:pt x="168239" y="1992198"/>
                </a:cubicBezTo>
                <a:cubicBezTo>
                  <a:pt x="158211" y="1970470"/>
                  <a:pt x="149385" y="1948206"/>
                  <a:pt x="139958" y="1926210"/>
                </a:cubicBezTo>
                <a:cubicBezTo>
                  <a:pt x="70166" y="1507454"/>
                  <a:pt x="158917" y="2058963"/>
                  <a:pt x="83397" y="1502004"/>
                </a:cubicBezTo>
                <a:cubicBezTo>
                  <a:pt x="69722" y="1401154"/>
                  <a:pt x="50014" y="1301185"/>
                  <a:pt x="36263" y="1200346"/>
                </a:cubicBezTo>
                <a:cubicBezTo>
                  <a:pt x="0" y="934412"/>
                  <a:pt x="54733" y="1226701"/>
                  <a:pt x="7983" y="992957"/>
                </a:cubicBezTo>
                <a:cubicBezTo>
                  <a:pt x="11125" y="898689"/>
                  <a:pt x="12029" y="804319"/>
                  <a:pt x="17410" y="710152"/>
                </a:cubicBezTo>
                <a:cubicBezTo>
                  <a:pt x="18324" y="694156"/>
                  <a:pt x="21211" y="678020"/>
                  <a:pt x="26837" y="663018"/>
                </a:cubicBezTo>
                <a:cubicBezTo>
                  <a:pt x="43103" y="619642"/>
                  <a:pt x="100587" y="601467"/>
                  <a:pt x="130531" y="578177"/>
                </a:cubicBezTo>
                <a:cubicBezTo>
                  <a:pt x="158812" y="556181"/>
                  <a:pt x="185563" y="532064"/>
                  <a:pt x="215373" y="512190"/>
                </a:cubicBezTo>
                <a:cubicBezTo>
                  <a:pt x="224800" y="505905"/>
                  <a:pt x="232388" y="494543"/>
                  <a:pt x="243653" y="493336"/>
                </a:cubicBezTo>
                <a:cubicBezTo>
                  <a:pt x="321825" y="484960"/>
                  <a:pt x="400766" y="487051"/>
                  <a:pt x="479323" y="483909"/>
                </a:cubicBezTo>
                <a:cubicBezTo>
                  <a:pt x="516309" y="453087"/>
                  <a:pt x="544654" y="422150"/>
                  <a:pt x="592445" y="408495"/>
                </a:cubicBezTo>
                <a:cubicBezTo>
                  <a:pt x="616804" y="401535"/>
                  <a:pt x="642721" y="402210"/>
                  <a:pt x="667859" y="399068"/>
                </a:cubicBezTo>
                <a:cubicBezTo>
                  <a:pt x="699282" y="389641"/>
                  <a:pt x="732148" y="384111"/>
                  <a:pt x="762127" y="370787"/>
                </a:cubicBezTo>
                <a:cubicBezTo>
                  <a:pt x="789216" y="358747"/>
                  <a:pt x="808079" y="326926"/>
                  <a:pt x="837542" y="323653"/>
                </a:cubicBezTo>
                <a:lnTo>
                  <a:pt x="922383" y="314227"/>
                </a:lnTo>
                <a:cubicBezTo>
                  <a:pt x="946854" y="295873"/>
                  <a:pt x="1016486" y="241982"/>
                  <a:pt x="1035505" y="238812"/>
                </a:cubicBezTo>
                <a:cubicBezTo>
                  <a:pt x="1054358" y="235670"/>
                  <a:pt x="1073522" y="234021"/>
                  <a:pt x="1092065" y="229385"/>
                </a:cubicBezTo>
                <a:cubicBezTo>
                  <a:pt x="1111345" y="224565"/>
                  <a:pt x="1128935" y="213217"/>
                  <a:pt x="1148626" y="210532"/>
                </a:cubicBezTo>
                <a:cubicBezTo>
                  <a:pt x="1198539" y="203726"/>
                  <a:pt x="1249179" y="204247"/>
                  <a:pt x="1299455" y="201105"/>
                </a:cubicBezTo>
                <a:cubicBezTo>
                  <a:pt x="1380501" y="147072"/>
                  <a:pt x="1277959" y="211853"/>
                  <a:pt x="1356016" y="172825"/>
                </a:cubicBezTo>
                <a:cubicBezTo>
                  <a:pt x="1429121" y="136273"/>
                  <a:pt x="1341484" y="168242"/>
                  <a:pt x="1412577" y="144544"/>
                </a:cubicBezTo>
                <a:cubicBezTo>
                  <a:pt x="1418861" y="135117"/>
                  <a:pt x="1423419" y="124275"/>
                  <a:pt x="1431430" y="116264"/>
                </a:cubicBezTo>
                <a:cubicBezTo>
                  <a:pt x="1439441" y="108253"/>
                  <a:pt x="1454644" y="107544"/>
                  <a:pt x="1459711" y="97410"/>
                </a:cubicBezTo>
                <a:cubicBezTo>
                  <a:pt x="1498511" y="19810"/>
                  <a:pt x="1454998" y="25138"/>
                  <a:pt x="1459711" y="125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01625" y="3868738"/>
            <a:ext cx="3262313" cy="2098675"/>
          </a:xfrm>
          <a:custGeom>
            <a:avLst/>
            <a:gdLst>
              <a:gd name="connsiteX0" fmla="*/ 3044857 w 3261674"/>
              <a:gd name="connsiteY0" fmla="*/ 33813 h 2098283"/>
              <a:gd name="connsiteX1" fmla="*/ 3073138 w 3261674"/>
              <a:gd name="connsiteY1" fmla="*/ 52667 h 2098283"/>
              <a:gd name="connsiteX2" fmla="*/ 3091991 w 3261674"/>
              <a:gd name="connsiteY2" fmla="*/ 80947 h 2098283"/>
              <a:gd name="connsiteX3" fmla="*/ 3120272 w 3261674"/>
              <a:gd name="connsiteY3" fmla="*/ 90374 h 2098283"/>
              <a:gd name="connsiteX4" fmla="*/ 3157979 w 3261674"/>
              <a:gd name="connsiteY4" fmla="*/ 137508 h 2098283"/>
              <a:gd name="connsiteX5" fmla="*/ 3205113 w 3261674"/>
              <a:gd name="connsiteY5" fmla="*/ 175215 h 2098283"/>
              <a:gd name="connsiteX6" fmla="*/ 3214540 w 3261674"/>
              <a:gd name="connsiteY6" fmla="*/ 222349 h 2098283"/>
              <a:gd name="connsiteX7" fmla="*/ 3233394 w 3261674"/>
              <a:gd name="connsiteY7" fmla="*/ 260056 h 2098283"/>
              <a:gd name="connsiteX8" fmla="*/ 3261674 w 3261674"/>
              <a:gd name="connsiteY8" fmla="*/ 316617 h 2098283"/>
              <a:gd name="connsiteX9" fmla="*/ 3252247 w 3261674"/>
              <a:gd name="connsiteY9" fmla="*/ 505153 h 2098283"/>
              <a:gd name="connsiteX10" fmla="*/ 3242820 w 3261674"/>
              <a:gd name="connsiteY10" fmla="*/ 533434 h 2098283"/>
              <a:gd name="connsiteX11" fmla="*/ 3223967 w 3261674"/>
              <a:gd name="connsiteY11" fmla="*/ 561714 h 2098283"/>
              <a:gd name="connsiteX12" fmla="*/ 3195686 w 3261674"/>
              <a:gd name="connsiteY12" fmla="*/ 618275 h 2098283"/>
              <a:gd name="connsiteX13" fmla="*/ 3167406 w 3261674"/>
              <a:gd name="connsiteY13" fmla="*/ 627702 h 2098283"/>
              <a:gd name="connsiteX14" fmla="*/ 3129699 w 3261674"/>
              <a:gd name="connsiteY14" fmla="*/ 655982 h 2098283"/>
              <a:gd name="connsiteX15" fmla="*/ 3101418 w 3261674"/>
              <a:gd name="connsiteY15" fmla="*/ 674836 h 2098283"/>
              <a:gd name="connsiteX16" fmla="*/ 3073138 w 3261674"/>
              <a:gd name="connsiteY16" fmla="*/ 703116 h 2098283"/>
              <a:gd name="connsiteX17" fmla="*/ 3044857 w 3261674"/>
              <a:gd name="connsiteY17" fmla="*/ 712543 h 2098283"/>
              <a:gd name="connsiteX18" fmla="*/ 2960016 w 3261674"/>
              <a:gd name="connsiteY18" fmla="*/ 740823 h 2098283"/>
              <a:gd name="connsiteX19" fmla="*/ 2884602 w 3261674"/>
              <a:gd name="connsiteY19" fmla="*/ 769104 h 2098283"/>
              <a:gd name="connsiteX20" fmla="*/ 2828041 w 3261674"/>
              <a:gd name="connsiteY20" fmla="*/ 816238 h 2098283"/>
              <a:gd name="connsiteX21" fmla="*/ 2799761 w 3261674"/>
              <a:gd name="connsiteY21" fmla="*/ 825664 h 2098283"/>
              <a:gd name="connsiteX22" fmla="*/ 2771480 w 3261674"/>
              <a:gd name="connsiteY22" fmla="*/ 882225 h 2098283"/>
              <a:gd name="connsiteX23" fmla="*/ 2762053 w 3261674"/>
              <a:gd name="connsiteY23" fmla="*/ 910506 h 2098283"/>
              <a:gd name="connsiteX24" fmla="*/ 2733773 w 3261674"/>
              <a:gd name="connsiteY24" fmla="*/ 938786 h 2098283"/>
              <a:gd name="connsiteX25" fmla="*/ 2714919 w 3261674"/>
              <a:gd name="connsiteY25" fmla="*/ 967067 h 2098283"/>
              <a:gd name="connsiteX26" fmla="*/ 2677212 w 3261674"/>
              <a:gd name="connsiteY26" fmla="*/ 1042481 h 2098283"/>
              <a:gd name="connsiteX27" fmla="*/ 2658358 w 3261674"/>
              <a:gd name="connsiteY27" fmla="*/ 1070761 h 2098283"/>
              <a:gd name="connsiteX28" fmla="*/ 2630078 w 3261674"/>
              <a:gd name="connsiteY28" fmla="*/ 1099042 h 2098283"/>
              <a:gd name="connsiteX29" fmla="*/ 2620651 w 3261674"/>
              <a:gd name="connsiteY29" fmla="*/ 1127322 h 2098283"/>
              <a:gd name="connsiteX30" fmla="*/ 2573517 w 3261674"/>
              <a:gd name="connsiteY30" fmla="*/ 1183883 h 2098283"/>
              <a:gd name="connsiteX31" fmla="*/ 2564090 w 3261674"/>
              <a:gd name="connsiteY31" fmla="*/ 1212163 h 2098283"/>
              <a:gd name="connsiteX32" fmla="*/ 2545237 w 3261674"/>
              <a:gd name="connsiteY32" fmla="*/ 1240444 h 2098283"/>
              <a:gd name="connsiteX33" fmla="*/ 2516956 w 3261674"/>
              <a:gd name="connsiteY33" fmla="*/ 1297005 h 2098283"/>
              <a:gd name="connsiteX34" fmla="*/ 2488676 w 3261674"/>
              <a:gd name="connsiteY34" fmla="*/ 1381846 h 2098283"/>
              <a:gd name="connsiteX35" fmla="*/ 2460396 w 3261674"/>
              <a:gd name="connsiteY35" fmla="*/ 1438407 h 2098283"/>
              <a:gd name="connsiteX36" fmla="*/ 2432115 w 3261674"/>
              <a:gd name="connsiteY36" fmla="*/ 1523248 h 2098283"/>
              <a:gd name="connsiteX37" fmla="*/ 2403835 w 3261674"/>
              <a:gd name="connsiteY37" fmla="*/ 1579809 h 2098283"/>
              <a:gd name="connsiteX38" fmla="*/ 2375554 w 3261674"/>
              <a:gd name="connsiteY38" fmla="*/ 1636370 h 2098283"/>
              <a:gd name="connsiteX39" fmla="*/ 2262433 w 3261674"/>
              <a:gd name="connsiteY39" fmla="*/ 1730638 h 2098283"/>
              <a:gd name="connsiteX40" fmla="*/ 2055043 w 3261674"/>
              <a:gd name="connsiteY40" fmla="*/ 1834332 h 2098283"/>
              <a:gd name="connsiteX41" fmla="*/ 1857080 w 3261674"/>
              <a:gd name="connsiteY41" fmla="*/ 1890893 h 2098283"/>
              <a:gd name="connsiteX42" fmla="*/ 1668544 w 3261674"/>
              <a:gd name="connsiteY42" fmla="*/ 1928601 h 2098283"/>
              <a:gd name="connsiteX43" fmla="*/ 1442301 w 3261674"/>
              <a:gd name="connsiteY43" fmla="*/ 2013442 h 2098283"/>
              <a:gd name="connsiteX44" fmla="*/ 1150070 w 3261674"/>
              <a:gd name="connsiteY44" fmla="*/ 2070003 h 2098283"/>
              <a:gd name="connsiteX45" fmla="*/ 1046375 w 3261674"/>
              <a:gd name="connsiteY45" fmla="*/ 2098283 h 2098283"/>
              <a:gd name="connsiteX46" fmla="*/ 509047 w 3261674"/>
              <a:gd name="connsiteY46" fmla="*/ 2079429 h 2098283"/>
              <a:gd name="connsiteX47" fmla="*/ 424206 w 3261674"/>
              <a:gd name="connsiteY47" fmla="*/ 2041722 h 2098283"/>
              <a:gd name="connsiteX48" fmla="*/ 301657 w 3261674"/>
              <a:gd name="connsiteY48" fmla="*/ 1956881 h 2098283"/>
              <a:gd name="connsiteX49" fmla="*/ 216816 w 3261674"/>
              <a:gd name="connsiteY49" fmla="*/ 1853186 h 2098283"/>
              <a:gd name="connsiteX50" fmla="*/ 160255 w 3261674"/>
              <a:gd name="connsiteY50" fmla="*/ 1768345 h 2098283"/>
              <a:gd name="connsiteX51" fmla="*/ 131975 w 3261674"/>
              <a:gd name="connsiteY51" fmla="*/ 1740064 h 2098283"/>
              <a:gd name="connsiteX52" fmla="*/ 103695 w 3261674"/>
              <a:gd name="connsiteY52" fmla="*/ 1683504 h 2098283"/>
              <a:gd name="connsiteX53" fmla="*/ 56561 w 3261674"/>
              <a:gd name="connsiteY53" fmla="*/ 1617516 h 2098283"/>
              <a:gd name="connsiteX54" fmla="*/ 47134 w 3261674"/>
              <a:gd name="connsiteY54" fmla="*/ 1589236 h 2098283"/>
              <a:gd name="connsiteX55" fmla="*/ 18853 w 3261674"/>
              <a:gd name="connsiteY55" fmla="*/ 1391273 h 2098283"/>
              <a:gd name="connsiteX56" fmla="*/ 0 w 3261674"/>
              <a:gd name="connsiteY56" fmla="*/ 1165029 h 2098283"/>
              <a:gd name="connsiteX57" fmla="*/ 37707 w 3261674"/>
              <a:gd name="connsiteY57" fmla="*/ 599421 h 2098283"/>
              <a:gd name="connsiteX58" fmla="*/ 65987 w 3261674"/>
              <a:gd name="connsiteY58" fmla="*/ 429739 h 2098283"/>
              <a:gd name="connsiteX59" fmla="*/ 94268 w 3261674"/>
              <a:gd name="connsiteY59" fmla="*/ 354324 h 2098283"/>
              <a:gd name="connsiteX60" fmla="*/ 103695 w 3261674"/>
              <a:gd name="connsiteY60" fmla="*/ 288337 h 2098283"/>
              <a:gd name="connsiteX61" fmla="*/ 160255 w 3261674"/>
              <a:gd name="connsiteY61" fmla="*/ 260056 h 2098283"/>
              <a:gd name="connsiteX62" fmla="*/ 320511 w 3261674"/>
              <a:gd name="connsiteY62" fmla="*/ 231776 h 2098283"/>
              <a:gd name="connsiteX63" fmla="*/ 499620 w 3261674"/>
              <a:gd name="connsiteY63" fmla="*/ 203495 h 2098283"/>
              <a:gd name="connsiteX64" fmla="*/ 584462 w 3261674"/>
              <a:gd name="connsiteY64" fmla="*/ 184642 h 2098283"/>
              <a:gd name="connsiteX65" fmla="*/ 725864 w 3261674"/>
              <a:gd name="connsiteY65" fmla="*/ 175215 h 2098283"/>
              <a:gd name="connsiteX66" fmla="*/ 810705 w 3261674"/>
              <a:gd name="connsiteY66" fmla="*/ 146935 h 2098283"/>
              <a:gd name="connsiteX67" fmla="*/ 895546 w 3261674"/>
              <a:gd name="connsiteY67" fmla="*/ 118654 h 2098283"/>
              <a:gd name="connsiteX68" fmla="*/ 1065229 w 3261674"/>
              <a:gd name="connsiteY68" fmla="*/ 99801 h 2098283"/>
              <a:gd name="connsiteX69" fmla="*/ 1875934 w 3261674"/>
              <a:gd name="connsiteY69" fmla="*/ 71520 h 2098283"/>
              <a:gd name="connsiteX70" fmla="*/ 1970202 w 3261674"/>
              <a:gd name="connsiteY70" fmla="*/ 43240 h 2098283"/>
              <a:gd name="connsiteX71" fmla="*/ 2073897 w 3261674"/>
              <a:gd name="connsiteY71" fmla="*/ 33813 h 2098283"/>
              <a:gd name="connsiteX72" fmla="*/ 2187018 w 3261674"/>
              <a:gd name="connsiteY72" fmla="*/ 14959 h 2098283"/>
              <a:gd name="connsiteX73" fmla="*/ 2582944 w 3261674"/>
              <a:gd name="connsiteY73" fmla="*/ 24386 h 2098283"/>
              <a:gd name="connsiteX74" fmla="*/ 2620651 w 3261674"/>
              <a:gd name="connsiteY74" fmla="*/ 33813 h 2098283"/>
              <a:gd name="connsiteX75" fmla="*/ 2705493 w 3261674"/>
              <a:gd name="connsiteY75" fmla="*/ 52667 h 2098283"/>
              <a:gd name="connsiteX76" fmla="*/ 2875175 w 3261674"/>
              <a:gd name="connsiteY76" fmla="*/ 43240 h 2098283"/>
              <a:gd name="connsiteX77" fmla="*/ 2903455 w 3261674"/>
              <a:gd name="connsiteY77" fmla="*/ 33813 h 2098283"/>
              <a:gd name="connsiteX78" fmla="*/ 2978870 w 3261674"/>
              <a:gd name="connsiteY78" fmla="*/ 5532 h 2098283"/>
              <a:gd name="connsiteX79" fmla="*/ 3044857 w 3261674"/>
              <a:gd name="connsiteY79" fmla="*/ 33813 h 209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3261674" h="2098283">
                <a:moveTo>
                  <a:pt x="3044857" y="33813"/>
                </a:moveTo>
                <a:cubicBezTo>
                  <a:pt x="3054284" y="40098"/>
                  <a:pt x="3065127" y="44656"/>
                  <a:pt x="3073138" y="52667"/>
                </a:cubicBezTo>
                <a:cubicBezTo>
                  <a:pt x="3081149" y="60678"/>
                  <a:pt x="3083144" y="73870"/>
                  <a:pt x="3091991" y="80947"/>
                </a:cubicBezTo>
                <a:cubicBezTo>
                  <a:pt x="3099750" y="87155"/>
                  <a:pt x="3110845" y="87232"/>
                  <a:pt x="3120272" y="90374"/>
                </a:cubicBezTo>
                <a:cubicBezTo>
                  <a:pt x="3138624" y="145428"/>
                  <a:pt x="3115340" y="94869"/>
                  <a:pt x="3157979" y="137508"/>
                </a:cubicBezTo>
                <a:cubicBezTo>
                  <a:pt x="3200618" y="180147"/>
                  <a:pt x="3150059" y="156863"/>
                  <a:pt x="3205113" y="175215"/>
                </a:cubicBezTo>
                <a:cubicBezTo>
                  <a:pt x="3208255" y="190926"/>
                  <a:pt x="3209473" y="207149"/>
                  <a:pt x="3214540" y="222349"/>
                </a:cubicBezTo>
                <a:cubicBezTo>
                  <a:pt x="3218984" y="235680"/>
                  <a:pt x="3227858" y="247140"/>
                  <a:pt x="3233394" y="260056"/>
                </a:cubicBezTo>
                <a:cubicBezTo>
                  <a:pt x="3256812" y="314699"/>
                  <a:pt x="3225439" y="262267"/>
                  <a:pt x="3261674" y="316617"/>
                </a:cubicBezTo>
                <a:cubicBezTo>
                  <a:pt x="3258532" y="379462"/>
                  <a:pt x="3257698" y="442466"/>
                  <a:pt x="3252247" y="505153"/>
                </a:cubicBezTo>
                <a:cubicBezTo>
                  <a:pt x="3251386" y="515053"/>
                  <a:pt x="3247264" y="524546"/>
                  <a:pt x="3242820" y="533434"/>
                </a:cubicBezTo>
                <a:cubicBezTo>
                  <a:pt x="3237753" y="543567"/>
                  <a:pt x="3229034" y="551581"/>
                  <a:pt x="3223967" y="561714"/>
                </a:cubicBezTo>
                <a:cubicBezTo>
                  <a:pt x="3212582" y="584484"/>
                  <a:pt x="3218199" y="600264"/>
                  <a:pt x="3195686" y="618275"/>
                </a:cubicBezTo>
                <a:cubicBezTo>
                  <a:pt x="3187927" y="624482"/>
                  <a:pt x="3176833" y="624560"/>
                  <a:pt x="3167406" y="627702"/>
                </a:cubicBezTo>
                <a:cubicBezTo>
                  <a:pt x="3154837" y="637129"/>
                  <a:pt x="3142484" y="646850"/>
                  <a:pt x="3129699" y="655982"/>
                </a:cubicBezTo>
                <a:cubicBezTo>
                  <a:pt x="3120480" y="662567"/>
                  <a:pt x="3110122" y="667583"/>
                  <a:pt x="3101418" y="674836"/>
                </a:cubicBezTo>
                <a:cubicBezTo>
                  <a:pt x="3091177" y="683370"/>
                  <a:pt x="3084230" y="695721"/>
                  <a:pt x="3073138" y="703116"/>
                </a:cubicBezTo>
                <a:cubicBezTo>
                  <a:pt x="3064870" y="708628"/>
                  <a:pt x="3054161" y="709054"/>
                  <a:pt x="3044857" y="712543"/>
                </a:cubicBezTo>
                <a:cubicBezTo>
                  <a:pt x="2973862" y="739166"/>
                  <a:pt x="3023198" y="725027"/>
                  <a:pt x="2960016" y="740823"/>
                </a:cubicBezTo>
                <a:cubicBezTo>
                  <a:pt x="2893699" y="785036"/>
                  <a:pt x="2977785" y="734161"/>
                  <a:pt x="2884602" y="769104"/>
                </a:cubicBezTo>
                <a:cubicBezTo>
                  <a:pt x="2849348" y="782324"/>
                  <a:pt x="2859485" y="795275"/>
                  <a:pt x="2828041" y="816238"/>
                </a:cubicBezTo>
                <a:cubicBezTo>
                  <a:pt x="2819773" y="821750"/>
                  <a:pt x="2809188" y="822522"/>
                  <a:pt x="2799761" y="825664"/>
                </a:cubicBezTo>
                <a:cubicBezTo>
                  <a:pt x="2776066" y="896750"/>
                  <a:pt x="2808029" y="809128"/>
                  <a:pt x="2771480" y="882225"/>
                </a:cubicBezTo>
                <a:cubicBezTo>
                  <a:pt x="2767036" y="891113"/>
                  <a:pt x="2767565" y="902238"/>
                  <a:pt x="2762053" y="910506"/>
                </a:cubicBezTo>
                <a:cubicBezTo>
                  <a:pt x="2754658" y="921598"/>
                  <a:pt x="2742307" y="928545"/>
                  <a:pt x="2733773" y="938786"/>
                </a:cubicBezTo>
                <a:cubicBezTo>
                  <a:pt x="2726520" y="947490"/>
                  <a:pt x="2721204" y="957640"/>
                  <a:pt x="2714919" y="967067"/>
                </a:cubicBezTo>
                <a:cubicBezTo>
                  <a:pt x="2700562" y="1010142"/>
                  <a:pt x="2709015" y="991597"/>
                  <a:pt x="2677212" y="1042481"/>
                </a:cubicBezTo>
                <a:cubicBezTo>
                  <a:pt x="2671207" y="1052088"/>
                  <a:pt x="2665611" y="1062057"/>
                  <a:pt x="2658358" y="1070761"/>
                </a:cubicBezTo>
                <a:cubicBezTo>
                  <a:pt x="2649823" y="1081003"/>
                  <a:pt x="2639505" y="1089615"/>
                  <a:pt x="2630078" y="1099042"/>
                </a:cubicBezTo>
                <a:cubicBezTo>
                  <a:pt x="2626936" y="1108469"/>
                  <a:pt x="2626163" y="1119054"/>
                  <a:pt x="2620651" y="1127322"/>
                </a:cubicBezTo>
                <a:cubicBezTo>
                  <a:pt x="2578956" y="1189865"/>
                  <a:pt x="2604359" y="1122202"/>
                  <a:pt x="2573517" y="1183883"/>
                </a:cubicBezTo>
                <a:cubicBezTo>
                  <a:pt x="2569073" y="1192771"/>
                  <a:pt x="2568534" y="1203275"/>
                  <a:pt x="2564090" y="1212163"/>
                </a:cubicBezTo>
                <a:cubicBezTo>
                  <a:pt x="2559023" y="1222297"/>
                  <a:pt x="2550304" y="1230310"/>
                  <a:pt x="2545237" y="1240444"/>
                </a:cubicBezTo>
                <a:cubicBezTo>
                  <a:pt x="2506213" y="1318494"/>
                  <a:pt x="2570984" y="1215963"/>
                  <a:pt x="2516956" y="1297005"/>
                </a:cubicBezTo>
                <a:cubicBezTo>
                  <a:pt x="2506445" y="1339052"/>
                  <a:pt x="2508399" y="1338456"/>
                  <a:pt x="2488676" y="1381846"/>
                </a:cubicBezTo>
                <a:cubicBezTo>
                  <a:pt x="2479953" y="1401036"/>
                  <a:pt x="2468225" y="1418836"/>
                  <a:pt x="2460396" y="1438407"/>
                </a:cubicBezTo>
                <a:cubicBezTo>
                  <a:pt x="2449325" y="1466085"/>
                  <a:pt x="2445446" y="1496585"/>
                  <a:pt x="2432115" y="1523248"/>
                </a:cubicBezTo>
                <a:cubicBezTo>
                  <a:pt x="2422688" y="1542102"/>
                  <a:pt x="2412396" y="1560547"/>
                  <a:pt x="2403835" y="1579809"/>
                </a:cubicBezTo>
                <a:cubicBezTo>
                  <a:pt x="2389276" y="1612566"/>
                  <a:pt x="2401686" y="1606972"/>
                  <a:pt x="2375554" y="1636370"/>
                </a:cubicBezTo>
                <a:cubicBezTo>
                  <a:pt x="2335304" y="1681651"/>
                  <a:pt x="2313700" y="1701342"/>
                  <a:pt x="2262433" y="1730638"/>
                </a:cubicBezTo>
                <a:cubicBezTo>
                  <a:pt x="2234773" y="1746444"/>
                  <a:pt x="2109716" y="1816759"/>
                  <a:pt x="2055043" y="1834332"/>
                </a:cubicBezTo>
                <a:cubicBezTo>
                  <a:pt x="1989707" y="1855333"/>
                  <a:pt x="1923754" y="1874631"/>
                  <a:pt x="1857080" y="1890893"/>
                </a:cubicBezTo>
                <a:cubicBezTo>
                  <a:pt x="1794815" y="1906080"/>
                  <a:pt x="1730845" y="1913563"/>
                  <a:pt x="1668544" y="1928601"/>
                </a:cubicBezTo>
                <a:cubicBezTo>
                  <a:pt x="1590859" y="1947353"/>
                  <a:pt x="1517181" y="1989374"/>
                  <a:pt x="1442301" y="2013442"/>
                </a:cubicBezTo>
                <a:cubicBezTo>
                  <a:pt x="1350926" y="2042812"/>
                  <a:pt x="1242046" y="2050973"/>
                  <a:pt x="1150070" y="2070003"/>
                </a:cubicBezTo>
                <a:cubicBezTo>
                  <a:pt x="1114986" y="2077262"/>
                  <a:pt x="1080940" y="2088856"/>
                  <a:pt x="1046375" y="2098283"/>
                </a:cubicBezTo>
                <a:lnTo>
                  <a:pt x="509047" y="2079429"/>
                </a:lnTo>
                <a:cubicBezTo>
                  <a:pt x="491327" y="2078543"/>
                  <a:pt x="424831" y="2042190"/>
                  <a:pt x="424206" y="2041722"/>
                </a:cubicBezTo>
                <a:cubicBezTo>
                  <a:pt x="293573" y="1943747"/>
                  <a:pt x="443446" y="2017646"/>
                  <a:pt x="301657" y="1956881"/>
                </a:cubicBezTo>
                <a:cubicBezTo>
                  <a:pt x="256635" y="1911859"/>
                  <a:pt x="268465" y="1926355"/>
                  <a:pt x="216816" y="1853186"/>
                </a:cubicBezTo>
                <a:cubicBezTo>
                  <a:pt x="197215" y="1825418"/>
                  <a:pt x="180648" y="1795536"/>
                  <a:pt x="160255" y="1768345"/>
                </a:cubicBezTo>
                <a:cubicBezTo>
                  <a:pt x="152256" y="1757680"/>
                  <a:pt x="139370" y="1751157"/>
                  <a:pt x="131975" y="1740064"/>
                </a:cubicBezTo>
                <a:cubicBezTo>
                  <a:pt x="120283" y="1722525"/>
                  <a:pt x="113932" y="1701930"/>
                  <a:pt x="103695" y="1683504"/>
                </a:cubicBezTo>
                <a:cubicBezTo>
                  <a:pt x="93849" y="1665782"/>
                  <a:pt x="67062" y="1631517"/>
                  <a:pt x="56561" y="1617516"/>
                </a:cubicBezTo>
                <a:cubicBezTo>
                  <a:pt x="53419" y="1608089"/>
                  <a:pt x="49216" y="1598952"/>
                  <a:pt x="47134" y="1589236"/>
                </a:cubicBezTo>
                <a:cubicBezTo>
                  <a:pt x="28570" y="1502604"/>
                  <a:pt x="26438" y="1477232"/>
                  <a:pt x="18853" y="1391273"/>
                </a:cubicBezTo>
                <a:cubicBezTo>
                  <a:pt x="12202" y="1315890"/>
                  <a:pt x="6284" y="1240444"/>
                  <a:pt x="0" y="1165029"/>
                </a:cubicBezTo>
                <a:cubicBezTo>
                  <a:pt x="12120" y="801433"/>
                  <a:pt x="507" y="962122"/>
                  <a:pt x="37707" y="599421"/>
                </a:cubicBezTo>
                <a:cubicBezTo>
                  <a:pt x="44583" y="532379"/>
                  <a:pt x="46816" y="494921"/>
                  <a:pt x="65987" y="429739"/>
                </a:cubicBezTo>
                <a:cubicBezTo>
                  <a:pt x="73563" y="403982"/>
                  <a:pt x="84841" y="379462"/>
                  <a:pt x="94268" y="354324"/>
                </a:cubicBezTo>
                <a:cubicBezTo>
                  <a:pt x="97410" y="332328"/>
                  <a:pt x="94671" y="308641"/>
                  <a:pt x="103695" y="288337"/>
                </a:cubicBezTo>
                <a:cubicBezTo>
                  <a:pt x="111414" y="270970"/>
                  <a:pt x="146511" y="266928"/>
                  <a:pt x="160255" y="260056"/>
                </a:cubicBezTo>
                <a:cubicBezTo>
                  <a:pt x="250499" y="214935"/>
                  <a:pt x="78881" y="249036"/>
                  <a:pt x="320511" y="231776"/>
                </a:cubicBezTo>
                <a:cubicBezTo>
                  <a:pt x="661636" y="163549"/>
                  <a:pt x="188508" y="255346"/>
                  <a:pt x="499620" y="203495"/>
                </a:cubicBezTo>
                <a:cubicBezTo>
                  <a:pt x="528196" y="198732"/>
                  <a:pt x="555715" y="188235"/>
                  <a:pt x="584462" y="184642"/>
                </a:cubicBezTo>
                <a:cubicBezTo>
                  <a:pt x="631336" y="178783"/>
                  <a:pt x="678730" y="178357"/>
                  <a:pt x="725864" y="175215"/>
                </a:cubicBezTo>
                <a:cubicBezTo>
                  <a:pt x="873392" y="116203"/>
                  <a:pt x="688927" y="187527"/>
                  <a:pt x="810705" y="146935"/>
                </a:cubicBezTo>
                <a:cubicBezTo>
                  <a:pt x="849110" y="134134"/>
                  <a:pt x="857316" y="123867"/>
                  <a:pt x="895546" y="118654"/>
                </a:cubicBezTo>
                <a:cubicBezTo>
                  <a:pt x="951933" y="110965"/>
                  <a:pt x="1008668" y="106085"/>
                  <a:pt x="1065229" y="99801"/>
                </a:cubicBezTo>
                <a:cubicBezTo>
                  <a:pt x="1490416" y="113973"/>
                  <a:pt x="1317424" y="118063"/>
                  <a:pt x="1875934" y="71520"/>
                </a:cubicBezTo>
                <a:cubicBezTo>
                  <a:pt x="1906532" y="68970"/>
                  <a:pt x="1941829" y="48247"/>
                  <a:pt x="1970202" y="43240"/>
                </a:cubicBezTo>
                <a:cubicBezTo>
                  <a:pt x="2004381" y="37208"/>
                  <a:pt x="2039481" y="38302"/>
                  <a:pt x="2073897" y="33813"/>
                </a:cubicBezTo>
                <a:cubicBezTo>
                  <a:pt x="2111803" y="28869"/>
                  <a:pt x="2149311" y="21244"/>
                  <a:pt x="2187018" y="14959"/>
                </a:cubicBezTo>
                <a:lnTo>
                  <a:pt x="2582944" y="24386"/>
                </a:lnTo>
                <a:cubicBezTo>
                  <a:pt x="2595888" y="24949"/>
                  <a:pt x="2608027" y="30900"/>
                  <a:pt x="2620651" y="33813"/>
                </a:cubicBezTo>
                <a:lnTo>
                  <a:pt x="2705493" y="52667"/>
                </a:lnTo>
                <a:cubicBezTo>
                  <a:pt x="2762054" y="49525"/>
                  <a:pt x="2818782" y="48611"/>
                  <a:pt x="2875175" y="43240"/>
                </a:cubicBezTo>
                <a:cubicBezTo>
                  <a:pt x="2885067" y="42298"/>
                  <a:pt x="2894151" y="37302"/>
                  <a:pt x="2903455" y="33813"/>
                </a:cubicBezTo>
                <a:cubicBezTo>
                  <a:pt x="2993621" y="0"/>
                  <a:pt x="2914684" y="26927"/>
                  <a:pt x="2978870" y="5532"/>
                </a:cubicBezTo>
                <a:lnTo>
                  <a:pt x="3044857" y="338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Oval 4"/>
          <p:cNvSpPr/>
          <p:nvPr/>
        </p:nvSpPr>
        <p:spPr>
          <a:xfrm>
            <a:off x="6975475" y="971550"/>
            <a:ext cx="2168525" cy="89693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22860" tIns="22860" rIns="22860" bIns="22860" anchor="ctr">
            <a:prstTxWarp prst="textNoShape">
              <a:avLst/>
            </a:prstTxWarp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>
                <a:solidFill>
                  <a:srgbClr val="000000"/>
                </a:solidFill>
                <a:latin typeface="Myriad Pro" charset="0"/>
                <a:ea typeface="ＭＳ Ｐゴシック" charset="-128"/>
                <a:cs typeface="ＭＳ Ｐゴシック" charset="-128"/>
              </a:rPr>
              <a:t>Focus on prominent journals </a:t>
            </a:r>
          </a:p>
        </p:txBody>
      </p:sp>
      <p:sp>
        <p:nvSpPr>
          <p:cNvPr id="19" name="Oval 4"/>
          <p:cNvSpPr/>
          <p:nvPr/>
        </p:nvSpPr>
        <p:spPr>
          <a:xfrm>
            <a:off x="4730750" y="1162050"/>
            <a:ext cx="2395538" cy="115728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22860" tIns="22860" rIns="22860" bIns="22860" anchor="ctr">
            <a:prstTxWarp prst="textNoShape">
              <a:avLst/>
            </a:prstTxWarp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>
                <a:solidFill>
                  <a:srgbClr val="000000"/>
                </a:solidFill>
                <a:latin typeface="Myriad Pro" charset="0"/>
                <a:ea typeface="ＭＳ Ｐゴシック" charset="-128"/>
                <a:cs typeface="ＭＳ Ｐゴシック" charset="-128"/>
              </a:rPr>
              <a:t>Need two big publications</a:t>
            </a:r>
          </a:p>
        </p:txBody>
      </p:sp>
      <p:sp>
        <p:nvSpPr>
          <p:cNvPr id="20" name="Oval 4"/>
          <p:cNvSpPr/>
          <p:nvPr/>
        </p:nvSpPr>
        <p:spPr>
          <a:xfrm>
            <a:off x="6335713" y="3221038"/>
            <a:ext cx="2657475" cy="89693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22860" tIns="22860" rIns="22860" bIns="22860" anchor="ctr">
            <a:prstTxWarp prst="textNoShape">
              <a:avLst/>
            </a:prstTxWarp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>
                <a:solidFill>
                  <a:srgbClr val="000000"/>
                </a:solidFill>
                <a:latin typeface="Myriad Pro" charset="0"/>
                <a:ea typeface="ＭＳ Ｐゴシック" charset="-128"/>
                <a:cs typeface="ＭＳ Ｐゴシック" charset="-128"/>
              </a:rPr>
              <a:t>Choose KOL as Principal Investigators (PI)</a:t>
            </a:r>
          </a:p>
        </p:txBody>
      </p:sp>
      <p:sp>
        <p:nvSpPr>
          <p:cNvPr id="21" name="Oval 20"/>
          <p:cNvSpPr/>
          <p:nvPr/>
        </p:nvSpPr>
        <p:spPr>
          <a:xfrm>
            <a:off x="153988" y="153987"/>
            <a:ext cx="455612" cy="455613"/>
          </a:xfrm>
          <a:prstGeom prst="ellipse">
            <a:avLst/>
          </a:prstGeom>
          <a:gradFill flip="none" rotWithShape="1">
            <a:gsLst>
              <a:gs pos="0">
                <a:srgbClr val="FF6FCF">
                  <a:alpha val="50000"/>
                </a:srgbClr>
              </a:gs>
              <a:gs pos="100000">
                <a:srgbClr val="FFFFFF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>
            <a:reflection stA="50000" endPos="50000" dist="127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8924" name="TextBox 9"/>
          <p:cNvSpPr txBox="1">
            <a:spLocks noChangeArrowheads="1"/>
          </p:cNvSpPr>
          <p:nvPr/>
        </p:nvSpPr>
        <p:spPr bwMode="auto">
          <a:xfrm>
            <a:off x="152400" y="152400"/>
            <a:ext cx="1708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b="1">
                <a:solidFill>
                  <a:srgbClr val="595959"/>
                </a:solidFill>
                <a:latin typeface="Myriad Pro" charset="0"/>
                <a:ea typeface="Myriad Pro" charset="0"/>
                <a:cs typeface="Myriad Pro" charset="0"/>
              </a:rPr>
              <a:t>MammOptics</a:t>
            </a:r>
          </a:p>
        </p:txBody>
      </p:sp>
      <p:sp>
        <p:nvSpPr>
          <p:cNvPr id="38925" name="TextBox 10"/>
          <p:cNvSpPr txBox="1">
            <a:spLocks noChangeArrowheads="1"/>
          </p:cNvSpPr>
          <p:nvPr/>
        </p:nvSpPr>
        <p:spPr bwMode="auto">
          <a:xfrm>
            <a:off x="609600" y="381000"/>
            <a:ext cx="196215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595959"/>
                </a:solidFill>
                <a:latin typeface="Myriad Pro" charset="0"/>
              </a:rPr>
              <a:t>Marketing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136688" y="886121"/>
          <a:ext cx="8870623" cy="5731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Freeform 11"/>
          <p:cNvSpPr/>
          <p:nvPr/>
        </p:nvSpPr>
        <p:spPr>
          <a:xfrm>
            <a:off x="119063" y="801688"/>
            <a:ext cx="3500437" cy="2808287"/>
          </a:xfrm>
          <a:custGeom>
            <a:avLst/>
            <a:gdLst>
              <a:gd name="connsiteX0" fmla="*/ 3444571 w 3501132"/>
              <a:gd name="connsiteY0" fmla="*/ 2073897 h 2809188"/>
              <a:gd name="connsiteX1" fmla="*/ 3435144 w 3501132"/>
              <a:gd name="connsiteY1" fmla="*/ 2337848 h 2809188"/>
              <a:gd name="connsiteX2" fmla="*/ 3416291 w 3501132"/>
              <a:gd name="connsiteY2" fmla="*/ 2366128 h 2809188"/>
              <a:gd name="connsiteX3" fmla="*/ 3406864 w 3501132"/>
              <a:gd name="connsiteY3" fmla="*/ 2394409 h 2809188"/>
              <a:gd name="connsiteX4" fmla="*/ 3388010 w 3501132"/>
              <a:gd name="connsiteY4" fmla="*/ 2422689 h 2809188"/>
              <a:gd name="connsiteX5" fmla="*/ 3369157 w 3501132"/>
              <a:gd name="connsiteY5" fmla="*/ 2469823 h 2809188"/>
              <a:gd name="connsiteX6" fmla="*/ 3322023 w 3501132"/>
              <a:gd name="connsiteY6" fmla="*/ 2554664 h 2809188"/>
              <a:gd name="connsiteX7" fmla="*/ 3067499 w 3501132"/>
              <a:gd name="connsiteY7" fmla="*/ 2724347 h 2809188"/>
              <a:gd name="connsiteX8" fmla="*/ 2756414 w 3501132"/>
              <a:gd name="connsiteY8" fmla="*/ 2780908 h 2809188"/>
              <a:gd name="connsiteX9" fmla="*/ 2407623 w 3501132"/>
              <a:gd name="connsiteY9" fmla="*/ 2771481 h 2809188"/>
              <a:gd name="connsiteX10" fmla="*/ 2322781 w 3501132"/>
              <a:gd name="connsiteY10" fmla="*/ 2762054 h 2809188"/>
              <a:gd name="connsiteX11" fmla="*/ 2275647 w 3501132"/>
              <a:gd name="connsiteY11" fmla="*/ 2743200 h 2809188"/>
              <a:gd name="connsiteX12" fmla="*/ 2237940 w 3501132"/>
              <a:gd name="connsiteY12" fmla="*/ 2733774 h 2809188"/>
              <a:gd name="connsiteX13" fmla="*/ 2190806 w 3501132"/>
              <a:gd name="connsiteY13" fmla="*/ 2705493 h 2809188"/>
              <a:gd name="connsiteX14" fmla="*/ 2162526 w 3501132"/>
              <a:gd name="connsiteY14" fmla="*/ 2686640 h 2809188"/>
              <a:gd name="connsiteX15" fmla="*/ 1766600 w 3501132"/>
              <a:gd name="connsiteY15" fmla="*/ 2705493 h 2809188"/>
              <a:gd name="connsiteX16" fmla="*/ 1596917 w 3501132"/>
              <a:gd name="connsiteY16" fmla="*/ 2752627 h 2809188"/>
              <a:gd name="connsiteX17" fmla="*/ 1483796 w 3501132"/>
              <a:gd name="connsiteY17" fmla="*/ 2780908 h 2809188"/>
              <a:gd name="connsiteX18" fmla="*/ 1398954 w 3501132"/>
              <a:gd name="connsiteY18" fmla="*/ 2790334 h 2809188"/>
              <a:gd name="connsiteX19" fmla="*/ 1200992 w 3501132"/>
              <a:gd name="connsiteY19" fmla="*/ 2809188 h 2809188"/>
              <a:gd name="connsiteX20" fmla="*/ 908761 w 3501132"/>
              <a:gd name="connsiteY20" fmla="*/ 2799761 h 2809188"/>
              <a:gd name="connsiteX21" fmla="*/ 880480 w 3501132"/>
              <a:gd name="connsiteY21" fmla="*/ 2790334 h 2809188"/>
              <a:gd name="connsiteX22" fmla="*/ 776785 w 3501132"/>
              <a:gd name="connsiteY22" fmla="*/ 2705493 h 2809188"/>
              <a:gd name="connsiteX23" fmla="*/ 710798 w 3501132"/>
              <a:gd name="connsiteY23" fmla="*/ 2648932 h 2809188"/>
              <a:gd name="connsiteX24" fmla="*/ 541115 w 3501132"/>
              <a:gd name="connsiteY24" fmla="*/ 2620652 h 2809188"/>
              <a:gd name="connsiteX25" fmla="*/ 437420 w 3501132"/>
              <a:gd name="connsiteY25" fmla="*/ 2573518 h 2809188"/>
              <a:gd name="connsiteX26" fmla="*/ 380860 w 3501132"/>
              <a:gd name="connsiteY26" fmla="*/ 2545237 h 2809188"/>
              <a:gd name="connsiteX27" fmla="*/ 324299 w 3501132"/>
              <a:gd name="connsiteY27" fmla="*/ 2488677 h 2809188"/>
              <a:gd name="connsiteX28" fmla="*/ 286592 w 3501132"/>
              <a:gd name="connsiteY28" fmla="*/ 2460396 h 2809188"/>
              <a:gd name="connsiteX29" fmla="*/ 258311 w 3501132"/>
              <a:gd name="connsiteY29" fmla="*/ 2432116 h 2809188"/>
              <a:gd name="connsiteX30" fmla="*/ 211177 w 3501132"/>
              <a:gd name="connsiteY30" fmla="*/ 2403835 h 2809188"/>
              <a:gd name="connsiteX31" fmla="*/ 182897 w 3501132"/>
              <a:gd name="connsiteY31" fmla="*/ 2366128 h 2809188"/>
              <a:gd name="connsiteX32" fmla="*/ 154616 w 3501132"/>
              <a:gd name="connsiteY32" fmla="*/ 2281287 h 2809188"/>
              <a:gd name="connsiteX33" fmla="*/ 145190 w 3501132"/>
              <a:gd name="connsiteY33" fmla="*/ 2234153 h 2809188"/>
              <a:gd name="connsiteX34" fmla="*/ 126336 w 3501132"/>
              <a:gd name="connsiteY34" fmla="*/ 2205873 h 2809188"/>
              <a:gd name="connsiteX35" fmla="*/ 116909 w 3501132"/>
              <a:gd name="connsiteY35" fmla="*/ 2121031 h 2809188"/>
              <a:gd name="connsiteX36" fmla="*/ 98055 w 3501132"/>
              <a:gd name="connsiteY36" fmla="*/ 2064470 h 2809188"/>
              <a:gd name="connsiteX37" fmla="*/ 88629 w 3501132"/>
              <a:gd name="connsiteY37" fmla="*/ 1951349 h 2809188"/>
              <a:gd name="connsiteX38" fmla="*/ 41495 w 3501132"/>
              <a:gd name="connsiteY38" fmla="*/ 1857081 h 2809188"/>
              <a:gd name="connsiteX39" fmla="*/ 32068 w 3501132"/>
              <a:gd name="connsiteY39" fmla="*/ 1828800 h 2809188"/>
              <a:gd name="connsiteX40" fmla="*/ 13214 w 3501132"/>
              <a:gd name="connsiteY40" fmla="*/ 1781666 h 2809188"/>
              <a:gd name="connsiteX41" fmla="*/ 79202 w 3501132"/>
              <a:gd name="connsiteY41" fmla="*/ 933254 h 2809188"/>
              <a:gd name="connsiteX42" fmla="*/ 399713 w 3501132"/>
              <a:gd name="connsiteY42" fmla="*/ 452487 h 2809188"/>
              <a:gd name="connsiteX43" fmla="*/ 588249 w 3501132"/>
              <a:gd name="connsiteY43" fmla="*/ 254524 h 2809188"/>
              <a:gd name="connsiteX44" fmla="*/ 767359 w 3501132"/>
              <a:gd name="connsiteY44" fmla="*/ 169683 h 2809188"/>
              <a:gd name="connsiteX45" fmla="*/ 880480 w 3501132"/>
              <a:gd name="connsiteY45" fmla="*/ 141402 h 2809188"/>
              <a:gd name="connsiteX46" fmla="*/ 955895 w 3501132"/>
              <a:gd name="connsiteY46" fmla="*/ 113122 h 2809188"/>
              <a:gd name="connsiteX47" fmla="*/ 1106724 w 3501132"/>
              <a:gd name="connsiteY47" fmla="*/ 75415 h 2809188"/>
              <a:gd name="connsiteX48" fmla="*/ 1248126 w 3501132"/>
              <a:gd name="connsiteY48" fmla="*/ 28281 h 2809188"/>
              <a:gd name="connsiteX49" fmla="*/ 1304686 w 3501132"/>
              <a:gd name="connsiteY49" fmla="*/ 18854 h 2809188"/>
              <a:gd name="connsiteX50" fmla="*/ 1521503 w 3501132"/>
              <a:gd name="connsiteY50" fmla="*/ 0 h 2809188"/>
              <a:gd name="connsiteX51" fmla="*/ 1813734 w 3501132"/>
              <a:gd name="connsiteY51" fmla="*/ 37708 h 2809188"/>
              <a:gd name="connsiteX52" fmla="*/ 1860868 w 3501132"/>
              <a:gd name="connsiteY52" fmla="*/ 75415 h 2809188"/>
              <a:gd name="connsiteX53" fmla="*/ 1973990 w 3501132"/>
              <a:gd name="connsiteY53" fmla="*/ 301658 h 2809188"/>
              <a:gd name="connsiteX54" fmla="*/ 1983416 w 3501132"/>
              <a:gd name="connsiteY54" fmla="*/ 358219 h 2809188"/>
              <a:gd name="connsiteX55" fmla="*/ 2011697 w 3501132"/>
              <a:gd name="connsiteY55" fmla="*/ 461914 h 2809188"/>
              <a:gd name="connsiteX56" fmla="*/ 2068258 w 3501132"/>
              <a:gd name="connsiteY56" fmla="*/ 659877 h 2809188"/>
              <a:gd name="connsiteX57" fmla="*/ 2087111 w 3501132"/>
              <a:gd name="connsiteY57" fmla="*/ 688157 h 2809188"/>
              <a:gd name="connsiteX58" fmla="*/ 2096538 w 3501132"/>
              <a:gd name="connsiteY58" fmla="*/ 716437 h 2809188"/>
              <a:gd name="connsiteX59" fmla="*/ 2285074 w 3501132"/>
              <a:gd name="connsiteY59" fmla="*/ 754145 h 2809188"/>
              <a:gd name="connsiteX60" fmla="*/ 2398196 w 3501132"/>
              <a:gd name="connsiteY60" fmla="*/ 857840 h 2809188"/>
              <a:gd name="connsiteX61" fmla="*/ 2435903 w 3501132"/>
              <a:gd name="connsiteY61" fmla="*/ 914400 h 2809188"/>
              <a:gd name="connsiteX62" fmla="*/ 2520744 w 3501132"/>
              <a:gd name="connsiteY62" fmla="*/ 970961 h 2809188"/>
              <a:gd name="connsiteX63" fmla="*/ 2549025 w 3501132"/>
              <a:gd name="connsiteY63" fmla="*/ 1008668 h 2809188"/>
              <a:gd name="connsiteX64" fmla="*/ 2681000 w 3501132"/>
              <a:gd name="connsiteY64" fmla="*/ 1140644 h 2809188"/>
              <a:gd name="connsiteX65" fmla="*/ 2718707 w 3501132"/>
              <a:gd name="connsiteY65" fmla="*/ 1197204 h 2809188"/>
              <a:gd name="connsiteX66" fmla="*/ 2737561 w 3501132"/>
              <a:gd name="connsiteY66" fmla="*/ 1225485 h 2809188"/>
              <a:gd name="connsiteX67" fmla="*/ 2803548 w 3501132"/>
              <a:gd name="connsiteY67" fmla="*/ 1263192 h 2809188"/>
              <a:gd name="connsiteX68" fmla="*/ 2850682 w 3501132"/>
              <a:gd name="connsiteY68" fmla="*/ 1338607 h 2809188"/>
              <a:gd name="connsiteX69" fmla="*/ 2973231 w 3501132"/>
              <a:gd name="connsiteY69" fmla="*/ 1423448 h 2809188"/>
              <a:gd name="connsiteX70" fmla="*/ 3058072 w 3501132"/>
              <a:gd name="connsiteY70" fmla="*/ 1536569 h 2809188"/>
              <a:gd name="connsiteX71" fmla="*/ 3133486 w 3501132"/>
              <a:gd name="connsiteY71" fmla="*/ 1602557 h 2809188"/>
              <a:gd name="connsiteX72" fmla="*/ 3256035 w 3501132"/>
              <a:gd name="connsiteY72" fmla="*/ 1706252 h 2809188"/>
              <a:gd name="connsiteX73" fmla="*/ 3303169 w 3501132"/>
              <a:gd name="connsiteY73" fmla="*/ 1734532 h 2809188"/>
              <a:gd name="connsiteX74" fmla="*/ 3397437 w 3501132"/>
              <a:gd name="connsiteY74" fmla="*/ 1772240 h 2809188"/>
              <a:gd name="connsiteX75" fmla="*/ 3453998 w 3501132"/>
              <a:gd name="connsiteY75" fmla="*/ 1828800 h 2809188"/>
              <a:gd name="connsiteX76" fmla="*/ 3482278 w 3501132"/>
              <a:gd name="connsiteY76" fmla="*/ 1857081 h 2809188"/>
              <a:gd name="connsiteX77" fmla="*/ 3501132 w 3501132"/>
              <a:gd name="connsiteY77" fmla="*/ 1885361 h 2809188"/>
              <a:gd name="connsiteX78" fmla="*/ 3463425 w 3501132"/>
              <a:gd name="connsiteY78" fmla="*/ 2073897 h 2809188"/>
              <a:gd name="connsiteX79" fmla="*/ 3444571 w 3501132"/>
              <a:gd name="connsiteY79" fmla="*/ 2073897 h 2809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3501132" h="2809188">
                <a:moveTo>
                  <a:pt x="3444571" y="2073897"/>
                </a:moveTo>
                <a:cubicBezTo>
                  <a:pt x="3439858" y="2117889"/>
                  <a:pt x="3443624" y="2250218"/>
                  <a:pt x="3435144" y="2337848"/>
                </a:cubicBezTo>
                <a:cubicBezTo>
                  <a:pt x="3434053" y="2349125"/>
                  <a:pt x="3421358" y="2355995"/>
                  <a:pt x="3416291" y="2366128"/>
                </a:cubicBezTo>
                <a:cubicBezTo>
                  <a:pt x="3411847" y="2375016"/>
                  <a:pt x="3411308" y="2385521"/>
                  <a:pt x="3406864" y="2394409"/>
                </a:cubicBezTo>
                <a:cubicBezTo>
                  <a:pt x="3401797" y="2404542"/>
                  <a:pt x="3393077" y="2412556"/>
                  <a:pt x="3388010" y="2422689"/>
                </a:cubicBezTo>
                <a:cubicBezTo>
                  <a:pt x="3380442" y="2437824"/>
                  <a:pt x="3376029" y="2454360"/>
                  <a:pt x="3369157" y="2469823"/>
                </a:cubicBezTo>
                <a:cubicBezTo>
                  <a:pt x="3361021" y="2488129"/>
                  <a:pt x="3332874" y="2542143"/>
                  <a:pt x="3322023" y="2554664"/>
                </a:cubicBezTo>
                <a:cubicBezTo>
                  <a:pt x="3242866" y="2645999"/>
                  <a:pt x="3192425" y="2689367"/>
                  <a:pt x="3067499" y="2724347"/>
                </a:cubicBezTo>
                <a:cubicBezTo>
                  <a:pt x="2966007" y="2752765"/>
                  <a:pt x="2860109" y="2762054"/>
                  <a:pt x="2756414" y="2780908"/>
                </a:cubicBezTo>
                <a:lnTo>
                  <a:pt x="2407623" y="2771481"/>
                </a:lnTo>
                <a:cubicBezTo>
                  <a:pt x="2379195" y="2770245"/>
                  <a:pt x="2350604" y="2768016"/>
                  <a:pt x="2322781" y="2762054"/>
                </a:cubicBezTo>
                <a:cubicBezTo>
                  <a:pt x="2306235" y="2758508"/>
                  <a:pt x="2291700" y="2748551"/>
                  <a:pt x="2275647" y="2743200"/>
                </a:cubicBezTo>
                <a:cubicBezTo>
                  <a:pt x="2263356" y="2739103"/>
                  <a:pt x="2250509" y="2736916"/>
                  <a:pt x="2237940" y="2733774"/>
                </a:cubicBezTo>
                <a:cubicBezTo>
                  <a:pt x="2222229" y="2724347"/>
                  <a:pt x="2206343" y="2715204"/>
                  <a:pt x="2190806" y="2705493"/>
                </a:cubicBezTo>
                <a:cubicBezTo>
                  <a:pt x="2181199" y="2699488"/>
                  <a:pt x="2162526" y="2686640"/>
                  <a:pt x="2162526" y="2686640"/>
                </a:cubicBezTo>
                <a:cubicBezTo>
                  <a:pt x="2030551" y="2692924"/>
                  <a:pt x="1898182" y="2693531"/>
                  <a:pt x="1766600" y="2705493"/>
                </a:cubicBezTo>
                <a:cubicBezTo>
                  <a:pt x="1612179" y="2719531"/>
                  <a:pt x="1689185" y="2725489"/>
                  <a:pt x="1596917" y="2752627"/>
                </a:cubicBezTo>
                <a:cubicBezTo>
                  <a:pt x="1559629" y="2763594"/>
                  <a:pt x="1521977" y="2773635"/>
                  <a:pt x="1483796" y="2780908"/>
                </a:cubicBezTo>
                <a:cubicBezTo>
                  <a:pt x="1455844" y="2786232"/>
                  <a:pt x="1427267" y="2787503"/>
                  <a:pt x="1398954" y="2790334"/>
                </a:cubicBezTo>
                <a:lnTo>
                  <a:pt x="1200992" y="2809188"/>
                </a:lnTo>
                <a:cubicBezTo>
                  <a:pt x="1103582" y="2806046"/>
                  <a:pt x="1006054" y="2805484"/>
                  <a:pt x="908761" y="2799761"/>
                </a:cubicBezTo>
                <a:cubicBezTo>
                  <a:pt x="898841" y="2799177"/>
                  <a:pt x="888566" y="2796110"/>
                  <a:pt x="880480" y="2790334"/>
                </a:cubicBezTo>
                <a:cubicBezTo>
                  <a:pt x="844139" y="2764376"/>
                  <a:pt x="811094" y="2734084"/>
                  <a:pt x="776785" y="2705493"/>
                </a:cubicBezTo>
                <a:cubicBezTo>
                  <a:pt x="754530" y="2686947"/>
                  <a:pt x="739374" y="2653695"/>
                  <a:pt x="710798" y="2648932"/>
                </a:cubicBezTo>
                <a:lnTo>
                  <a:pt x="541115" y="2620652"/>
                </a:lnTo>
                <a:cubicBezTo>
                  <a:pt x="381297" y="2560719"/>
                  <a:pt x="519182" y="2618941"/>
                  <a:pt x="437420" y="2573518"/>
                </a:cubicBezTo>
                <a:cubicBezTo>
                  <a:pt x="418994" y="2563281"/>
                  <a:pt x="397723" y="2557884"/>
                  <a:pt x="380860" y="2545237"/>
                </a:cubicBezTo>
                <a:cubicBezTo>
                  <a:pt x="359530" y="2529239"/>
                  <a:pt x="345629" y="2504675"/>
                  <a:pt x="324299" y="2488677"/>
                </a:cubicBezTo>
                <a:cubicBezTo>
                  <a:pt x="311730" y="2479250"/>
                  <a:pt x="298521" y="2470621"/>
                  <a:pt x="286592" y="2460396"/>
                </a:cubicBezTo>
                <a:cubicBezTo>
                  <a:pt x="276470" y="2451720"/>
                  <a:pt x="268976" y="2440115"/>
                  <a:pt x="258311" y="2432116"/>
                </a:cubicBezTo>
                <a:cubicBezTo>
                  <a:pt x="243653" y="2421123"/>
                  <a:pt x="226888" y="2413262"/>
                  <a:pt x="211177" y="2403835"/>
                </a:cubicBezTo>
                <a:cubicBezTo>
                  <a:pt x="201750" y="2391266"/>
                  <a:pt x="189481" y="2380393"/>
                  <a:pt x="182897" y="2366128"/>
                </a:cubicBezTo>
                <a:cubicBezTo>
                  <a:pt x="170405" y="2339062"/>
                  <a:pt x="160462" y="2310518"/>
                  <a:pt x="154616" y="2281287"/>
                </a:cubicBezTo>
                <a:cubicBezTo>
                  <a:pt x="151474" y="2265576"/>
                  <a:pt x="150816" y="2249155"/>
                  <a:pt x="145190" y="2234153"/>
                </a:cubicBezTo>
                <a:cubicBezTo>
                  <a:pt x="141212" y="2223545"/>
                  <a:pt x="132621" y="2215300"/>
                  <a:pt x="126336" y="2205873"/>
                </a:cubicBezTo>
                <a:cubicBezTo>
                  <a:pt x="123194" y="2177592"/>
                  <a:pt x="122490" y="2148933"/>
                  <a:pt x="116909" y="2121031"/>
                </a:cubicBezTo>
                <a:cubicBezTo>
                  <a:pt x="113011" y="2101543"/>
                  <a:pt x="101322" y="2084073"/>
                  <a:pt x="98055" y="2064470"/>
                </a:cubicBezTo>
                <a:cubicBezTo>
                  <a:pt x="91835" y="2027147"/>
                  <a:pt x="98585" y="1987853"/>
                  <a:pt x="88629" y="1951349"/>
                </a:cubicBezTo>
                <a:cubicBezTo>
                  <a:pt x="79385" y="1917455"/>
                  <a:pt x="56217" y="1888979"/>
                  <a:pt x="41495" y="1857081"/>
                </a:cubicBezTo>
                <a:cubicBezTo>
                  <a:pt x="37331" y="1848059"/>
                  <a:pt x="35557" y="1838104"/>
                  <a:pt x="32068" y="1828800"/>
                </a:cubicBezTo>
                <a:cubicBezTo>
                  <a:pt x="26126" y="1812956"/>
                  <a:pt x="19499" y="1797377"/>
                  <a:pt x="13214" y="1781666"/>
                </a:cubicBezTo>
                <a:cubicBezTo>
                  <a:pt x="35210" y="1498862"/>
                  <a:pt x="0" y="1205631"/>
                  <a:pt x="79202" y="933254"/>
                </a:cubicBezTo>
                <a:cubicBezTo>
                  <a:pt x="132980" y="748311"/>
                  <a:pt x="266883" y="591958"/>
                  <a:pt x="399713" y="452487"/>
                </a:cubicBezTo>
                <a:cubicBezTo>
                  <a:pt x="462558" y="386499"/>
                  <a:pt x="518765" y="313480"/>
                  <a:pt x="588249" y="254524"/>
                </a:cubicBezTo>
                <a:cubicBezTo>
                  <a:pt x="629367" y="219636"/>
                  <a:pt x="709160" y="185850"/>
                  <a:pt x="767359" y="169683"/>
                </a:cubicBezTo>
                <a:cubicBezTo>
                  <a:pt x="804809" y="159280"/>
                  <a:pt x="843252" y="152571"/>
                  <a:pt x="880480" y="141402"/>
                </a:cubicBezTo>
                <a:cubicBezTo>
                  <a:pt x="906195" y="133687"/>
                  <a:pt x="930121" y="120639"/>
                  <a:pt x="955895" y="113122"/>
                </a:cubicBezTo>
                <a:cubicBezTo>
                  <a:pt x="1005646" y="98612"/>
                  <a:pt x="1056955" y="89864"/>
                  <a:pt x="1106724" y="75415"/>
                </a:cubicBezTo>
                <a:cubicBezTo>
                  <a:pt x="1154437" y="61563"/>
                  <a:pt x="1200354" y="41930"/>
                  <a:pt x="1248126" y="28281"/>
                </a:cubicBezTo>
                <a:cubicBezTo>
                  <a:pt x="1266504" y="23030"/>
                  <a:pt x="1285674" y="20821"/>
                  <a:pt x="1304686" y="18854"/>
                </a:cubicBezTo>
                <a:cubicBezTo>
                  <a:pt x="1376846" y="11389"/>
                  <a:pt x="1449231" y="6285"/>
                  <a:pt x="1521503" y="0"/>
                </a:cubicBezTo>
                <a:cubicBezTo>
                  <a:pt x="1618913" y="12569"/>
                  <a:pt x="1717855" y="16401"/>
                  <a:pt x="1813734" y="37708"/>
                </a:cubicBezTo>
                <a:cubicBezTo>
                  <a:pt x="1833375" y="42073"/>
                  <a:pt x="1850730" y="58036"/>
                  <a:pt x="1860868" y="75415"/>
                </a:cubicBezTo>
                <a:cubicBezTo>
                  <a:pt x="2073864" y="440551"/>
                  <a:pt x="1876612" y="171824"/>
                  <a:pt x="1973990" y="301658"/>
                </a:cubicBezTo>
                <a:cubicBezTo>
                  <a:pt x="1977132" y="320512"/>
                  <a:pt x="1979411" y="339530"/>
                  <a:pt x="1983416" y="358219"/>
                </a:cubicBezTo>
                <a:cubicBezTo>
                  <a:pt x="2009132" y="478229"/>
                  <a:pt x="1992369" y="395646"/>
                  <a:pt x="2011697" y="461914"/>
                </a:cubicBezTo>
                <a:cubicBezTo>
                  <a:pt x="2030913" y="527797"/>
                  <a:pt x="2030190" y="602775"/>
                  <a:pt x="2068258" y="659877"/>
                </a:cubicBezTo>
                <a:cubicBezTo>
                  <a:pt x="2074542" y="669304"/>
                  <a:pt x="2082044" y="678024"/>
                  <a:pt x="2087111" y="688157"/>
                </a:cubicBezTo>
                <a:cubicBezTo>
                  <a:pt x="2091555" y="697045"/>
                  <a:pt x="2087111" y="713295"/>
                  <a:pt x="2096538" y="716437"/>
                </a:cubicBezTo>
                <a:cubicBezTo>
                  <a:pt x="2157339" y="736704"/>
                  <a:pt x="2222229" y="741576"/>
                  <a:pt x="2285074" y="754145"/>
                </a:cubicBezTo>
                <a:cubicBezTo>
                  <a:pt x="2314267" y="779168"/>
                  <a:pt x="2371736" y="825500"/>
                  <a:pt x="2398196" y="857840"/>
                </a:cubicBezTo>
                <a:cubicBezTo>
                  <a:pt x="2412545" y="875377"/>
                  <a:pt x="2419253" y="899031"/>
                  <a:pt x="2435903" y="914400"/>
                </a:cubicBezTo>
                <a:cubicBezTo>
                  <a:pt x="2460878" y="937454"/>
                  <a:pt x="2494633" y="949202"/>
                  <a:pt x="2520744" y="970961"/>
                </a:cubicBezTo>
                <a:cubicBezTo>
                  <a:pt x="2532814" y="981019"/>
                  <a:pt x="2537915" y="997558"/>
                  <a:pt x="2549025" y="1008668"/>
                </a:cubicBezTo>
                <a:cubicBezTo>
                  <a:pt x="2709527" y="1169170"/>
                  <a:pt x="2572466" y="1010402"/>
                  <a:pt x="2681000" y="1140644"/>
                </a:cubicBezTo>
                <a:cubicBezTo>
                  <a:pt x="2697567" y="1190344"/>
                  <a:pt x="2679478" y="1150128"/>
                  <a:pt x="2718707" y="1197204"/>
                </a:cubicBezTo>
                <a:cubicBezTo>
                  <a:pt x="2725960" y="1205908"/>
                  <a:pt x="2729550" y="1217474"/>
                  <a:pt x="2737561" y="1225485"/>
                </a:cubicBezTo>
                <a:cubicBezTo>
                  <a:pt x="2766095" y="1254019"/>
                  <a:pt x="2771192" y="1252406"/>
                  <a:pt x="2803548" y="1263192"/>
                </a:cubicBezTo>
                <a:cubicBezTo>
                  <a:pt x="2819259" y="1288330"/>
                  <a:pt x="2824167" y="1325350"/>
                  <a:pt x="2850682" y="1338607"/>
                </a:cubicBezTo>
                <a:cubicBezTo>
                  <a:pt x="2907588" y="1367059"/>
                  <a:pt x="2926378" y="1370738"/>
                  <a:pt x="2973231" y="1423448"/>
                </a:cubicBezTo>
                <a:cubicBezTo>
                  <a:pt x="3004545" y="1458676"/>
                  <a:pt x="3029135" y="1499364"/>
                  <a:pt x="3058072" y="1536569"/>
                </a:cubicBezTo>
                <a:cubicBezTo>
                  <a:pt x="3106753" y="1599159"/>
                  <a:pt x="3083873" y="1586019"/>
                  <a:pt x="3133486" y="1602557"/>
                </a:cubicBezTo>
                <a:cubicBezTo>
                  <a:pt x="3355430" y="1761087"/>
                  <a:pt x="3047928" y="1535983"/>
                  <a:pt x="3256035" y="1706252"/>
                </a:cubicBezTo>
                <a:cubicBezTo>
                  <a:pt x="3270216" y="1717854"/>
                  <a:pt x="3287084" y="1725758"/>
                  <a:pt x="3303169" y="1734532"/>
                </a:cubicBezTo>
                <a:cubicBezTo>
                  <a:pt x="3360835" y="1765986"/>
                  <a:pt x="3345723" y="1759311"/>
                  <a:pt x="3397437" y="1772240"/>
                </a:cubicBezTo>
                <a:lnTo>
                  <a:pt x="3453998" y="1828800"/>
                </a:lnTo>
                <a:cubicBezTo>
                  <a:pt x="3463425" y="1838227"/>
                  <a:pt x="3474883" y="1845989"/>
                  <a:pt x="3482278" y="1857081"/>
                </a:cubicBezTo>
                <a:lnTo>
                  <a:pt x="3501132" y="1885361"/>
                </a:lnTo>
                <a:cubicBezTo>
                  <a:pt x="3491929" y="1940578"/>
                  <a:pt x="3477773" y="2030854"/>
                  <a:pt x="3463425" y="2073897"/>
                </a:cubicBezTo>
                <a:cubicBezTo>
                  <a:pt x="3451776" y="2108844"/>
                  <a:pt x="3449284" y="2029905"/>
                  <a:pt x="3444571" y="20738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184525" y="574675"/>
            <a:ext cx="2878138" cy="2365375"/>
          </a:xfrm>
          <a:custGeom>
            <a:avLst/>
            <a:gdLst>
              <a:gd name="connsiteX0" fmla="*/ 1265706 w 2878142"/>
              <a:gd name="connsiteY0" fmla="*/ 2337847 h 2365071"/>
              <a:gd name="connsiteX1" fmla="*/ 1595644 w 2878142"/>
              <a:gd name="connsiteY1" fmla="*/ 2318994 h 2365071"/>
              <a:gd name="connsiteX2" fmla="*/ 1633351 w 2878142"/>
              <a:gd name="connsiteY2" fmla="*/ 2309567 h 2365071"/>
              <a:gd name="connsiteX3" fmla="*/ 1689912 w 2878142"/>
              <a:gd name="connsiteY3" fmla="*/ 2281287 h 2365071"/>
              <a:gd name="connsiteX4" fmla="*/ 1765326 w 2878142"/>
              <a:gd name="connsiteY4" fmla="*/ 2234153 h 2365071"/>
              <a:gd name="connsiteX5" fmla="*/ 1878448 w 2878142"/>
              <a:gd name="connsiteY5" fmla="*/ 2121031 h 2365071"/>
              <a:gd name="connsiteX6" fmla="*/ 1944435 w 2878142"/>
              <a:gd name="connsiteY6" fmla="*/ 2064470 h 2365071"/>
              <a:gd name="connsiteX7" fmla="*/ 2000996 w 2878142"/>
              <a:gd name="connsiteY7" fmla="*/ 2007909 h 2365071"/>
              <a:gd name="connsiteX8" fmla="*/ 2057557 w 2878142"/>
              <a:gd name="connsiteY8" fmla="*/ 1970202 h 2365071"/>
              <a:gd name="connsiteX9" fmla="*/ 2170679 w 2878142"/>
              <a:gd name="connsiteY9" fmla="*/ 1885361 h 2365071"/>
              <a:gd name="connsiteX10" fmla="*/ 2198959 w 2878142"/>
              <a:gd name="connsiteY10" fmla="*/ 1857080 h 2365071"/>
              <a:gd name="connsiteX11" fmla="*/ 2396922 w 2878142"/>
              <a:gd name="connsiteY11" fmla="*/ 1800520 h 2365071"/>
              <a:gd name="connsiteX12" fmla="*/ 2425202 w 2878142"/>
              <a:gd name="connsiteY12" fmla="*/ 1781666 h 2365071"/>
              <a:gd name="connsiteX13" fmla="*/ 2453483 w 2878142"/>
              <a:gd name="connsiteY13" fmla="*/ 1772239 h 2365071"/>
              <a:gd name="connsiteX14" fmla="*/ 2510044 w 2878142"/>
              <a:gd name="connsiteY14" fmla="*/ 1696825 h 2365071"/>
              <a:gd name="connsiteX15" fmla="*/ 2566605 w 2878142"/>
              <a:gd name="connsiteY15" fmla="*/ 1630837 h 2365071"/>
              <a:gd name="connsiteX16" fmla="*/ 2594885 w 2878142"/>
              <a:gd name="connsiteY16" fmla="*/ 1574276 h 2365071"/>
              <a:gd name="connsiteX17" fmla="*/ 2642019 w 2878142"/>
              <a:gd name="connsiteY17" fmla="*/ 1498862 h 2365071"/>
              <a:gd name="connsiteX18" fmla="*/ 2651446 w 2878142"/>
              <a:gd name="connsiteY18" fmla="*/ 1470581 h 2365071"/>
              <a:gd name="connsiteX19" fmla="*/ 2670299 w 2878142"/>
              <a:gd name="connsiteY19" fmla="*/ 1442301 h 2365071"/>
              <a:gd name="connsiteX20" fmla="*/ 2679726 w 2878142"/>
              <a:gd name="connsiteY20" fmla="*/ 1414021 h 2365071"/>
              <a:gd name="connsiteX21" fmla="*/ 2708007 w 2878142"/>
              <a:gd name="connsiteY21" fmla="*/ 1404594 h 2365071"/>
              <a:gd name="connsiteX22" fmla="*/ 2783421 w 2878142"/>
              <a:gd name="connsiteY22" fmla="*/ 1291472 h 2365071"/>
              <a:gd name="connsiteX23" fmla="*/ 2849409 w 2878142"/>
              <a:gd name="connsiteY23" fmla="*/ 1178351 h 2365071"/>
              <a:gd name="connsiteX24" fmla="*/ 2868262 w 2878142"/>
              <a:gd name="connsiteY24" fmla="*/ 1131217 h 2365071"/>
              <a:gd name="connsiteX25" fmla="*/ 2877689 w 2878142"/>
              <a:gd name="connsiteY25" fmla="*/ 1065229 h 2365071"/>
              <a:gd name="connsiteX26" fmla="*/ 2858835 w 2878142"/>
              <a:gd name="connsiteY26" fmla="*/ 669303 h 2365071"/>
              <a:gd name="connsiteX27" fmla="*/ 2849409 w 2878142"/>
              <a:gd name="connsiteY27" fmla="*/ 612742 h 2365071"/>
              <a:gd name="connsiteX28" fmla="*/ 2802275 w 2878142"/>
              <a:gd name="connsiteY28" fmla="*/ 537328 h 2365071"/>
              <a:gd name="connsiteX29" fmla="*/ 2717433 w 2878142"/>
              <a:gd name="connsiteY29" fmla="*/ 471340 h 2365071"/>
              <a:gd name="connsiteX30" fmla="*/ 2623165 w 2878142"/>
              <a:gd name="connsiteY30" fmla="*/ 367645 h 2365071"/>
              <a:gd name="connsiteX31" fmla="*/ 2547751 w 2878142"/>
              <a:gd name="connsiteY31" fmla="*/ 311085 h 2365071"/>
              <a:gd name="connsiteX32" fmla="*/ 2434629 w 2878142"/>
              <a:gd name="connsiteY32" fmla="*/ 245097 h 2365071"/>
              <a:gd name="connsiteX33" fmla="*/ 2312081 w 2878142"/>
              <a:gd name="connsiteY33" fmla="*/ 188536 h 2365071"/>
              <a:gd name="connsiteX34" fmla="*/ 2170679 w 2878142"/>
              <a:gd name="connsiteY34" fmla="*/ 103695 h 2365071"/>
              <a:gd name="connsiteX35" fmla="*/ 2123545 w 2878142"/>
              <a:gd name="connsiteY35" fmla="*/ 75414 h 2365071"/>
              <a:gd name="connsiteX36" fmla="*/ 2057557 w 2878142"/>
              <a:gd name="connsiteY36" fmla="*/ 28280 h 2365071"/>
              <a:gd name="connsiteX37" fmla="*/ 2010423 w 2878142"/>
              <a:gd name="connsiteY37" fmla="*/ 18854 h 2365071"/>
              <a:gd name="connsiteX38" fmla="*/ 1944435 w 2878142"/>
              <a:gd name="connsiteY38" fmla="*/ 0 h 2365071"/>
              <a:gd name="connsiteX39" fmla="*/ 1869021 w 2878142"/>
              <a:gd name="connsiteY39" fmla="*/ 18854 h 2365071"/>
              <a:gd name="connsiteX40" fmla="*/ 1727619 w 2878142"/>
              <a:gd name="connsiteY40" fmla="*/ 103695 h 2365071"/>
              <a:gd name="connsiteX41" fmla="*/ 1605070 w 2878142"/>
              <a:gd name="connsiteY41" fmla="*/ 131975 h 2365071"/>
              <a:gd name="connsiteX42" fmla="*/ 1463668 w 2878142"/>
              <a:gd name="connsiteY42" fmla="*/ 150829 h 2365071"/>
              <a:gd name="connsiteX43" fmla="*/ 1407108 w 2878142"/>
              <a:gd name="connsiteY43" fmla="*/ 160256 h 2365071"/>
              <a:gd name="connsiteX44" fmla="*/ 709524 w 2878142"/>
              <a:gd name="connsiteY44" fmla="*/ 141402 h 2365071"/>
              <a:gd name="connsiteX45" fmla="*/ 341879 w 2878142"/>
              <a:gd name="connsiteY45" fmla="*/ 160256 h 2365071"/>
              <a:gd name="connsiteX46" fmla="*/ 275891 w 2878142"/>
              <a:gd name="connsiteY46" fmla="*/ 188536 h 2365071"/>
              <a:gd name="connsiteX47" fmla="*/ 200477 w 2878142"/>
              <a:gd name="connsiteY47" fmla="*/ 263951 h 2365071"/>
              <a:gd name="connsiteX48" fmla="*/ 162769 w 2878142"/>
              <a:gd name="connsiteY48" fmla="*/ 301658 h 2365071"/>
              <a:gd name="connsiteX49" fmla="*/ 134489 w 2878142"/>
              <a:gd name="connsiteY49" fmla="*/ 329938 h 2365071"/>
              <a:gd name="connsiteX50" fmla="*/ 115635 w 2878142"/>
              <a:gd name="connsiteY50" fmla="*/ 358219 h 2365071"/>
              <a:gd name="connsiteX51" fmla="*/ 106209 w 2878142"/>
              <a:gd name="connsiteY51" fmla="*/ 405353 h 2365071"/>
              <a:gd name="connsiteX52" fmla="*/ 77928 w 2878142"/>
              <a:gd name="connsiteY52" fmla="*/ 443060 h 2365071"/>
              <a:gd name="connsiteX53" fmla="*/ 30794 w 2878142"/>
              <a:gd name="connsiteY53" fmla="*/ 527901 h 2365071"/>
              <a:gd name="connsiteX54" fmla="*/ 2514 w 2878142"/>
              <a:gd name="connsiteY54" fmla="*/ 688157 h 2365071"/>
              <a:gd name="connsiteX55" fmla="*/ 11941 w 2878142"/>
              <a:gd name="connsiteY55" fmla="*/ 1140643 h 2365071"/>
              <a:gd name="connsiteX56" fmla="*/ 40221 w 2878142"/>
              <a:gd name="connsiteY56" fmla="*/ 1263192 h 2365071"/>
              <a:gd name="connsiteX57" fmla="*/ 49648 w 2878142"/>
              <a:gd name="connsiteY57" fmla="*/ 1310326 h 2365071"/>
              <a:gd name="connsiteX58" fmla="*/ 68501 w 2878142"/>
              <a:gd name="connsiteY58" fmla="*/ 1348033 h 2365071"/>
              <a:gd name="connsiteX59" fmla="*/ 153343 w 2878142"/>
              <a:gd name="connsiteY59" fmla="*/ 1461155 h 2365071"/>
              <a:gd name="connsiteX60" fmla="*/ 209903 w 2878142"/>
              <a:gd name="connsiteY60" fmla="*/ 1545996 h 2365071"/>
              <a:gd name="connsiteX61" fmla="*/ 266464 w 2878142"/>
              <a:gd name="connsiteY61" fmla="*/ 1630837 h 2365071"/>
              <a:gd name="connsiteX62" fmla="*/ 294745 w 2878142"/>
              <a:gd name="connsiteY62" fmla="*/ 1677971 h 2365071"/>
              <a:gd name="connsiteX63" fmla="*/ 323025 w 2878142"/>
              <a:gd name="connsiteY63" fmla="*/ 1706252 h 2365071"/>
              <a:gd name="connsiteX64" fmla="*/ 379586 w 2878142"/>
              <a:gd name="connsiteY64" fmla="*/ 1734532 h 2365071"/>
              <a:gd name="connsiteX65" fmla="*/ 407866 w 2878142"/>
              <a:gd name="connsiteY65" fmla="*/ 1762812 h 2365071"/>
              <a:gd name="connsiteX66" fmla="*/ 436147 w 2878142"/>
              <a:gd name="connsiteY66" fmla="*/ 1772239 h 2365071"/>
              <a:gd name="connsiteX67" fmla="*/ 473854 w 2878142"/>
              <a:gd name="connsiteY67" fmla="*/ 1791093 h 2365071"/>
              <a:gd name="connsiteX68" fmla="*/ 549268 w 2878142"/>
              <a:gd name="connsiteY68" fmla="*/ 1828800 h 2365071"/>
              <a:gd name="connsiteX69" fmla="*/ 605829 w 2878142"/>
              <a:gd name="connsiteY69" fmla="*/ 1875934 h 2365071"/>
              <a:gd name="connsiteX70" fmla="*/ 643536 w 2878142"/>
              <a:gd name="connsiteY70" fmla="*/ 1885361 h 2365071"/>
              <a:gd name="connsiteX71" fmla="*/ 671817 w 2878142"/>
              <a:gd name="connsiteY71" fmla="*/ 1904214 h 2365071"/>
              <a:gd name="connsiteX72" fmla="*/ 775512 w 2878142"/>
              <a:gd name="connsiteY72" fmla="*/ 1941922 h 2365071"/>
              <a:gd name="connsiteX73" fmla="*/ 888633 w 2878142"/>
              <a:gd name="connsiteY73" fmla="*/ 1998483 h 2365071"/>
              <a:gd name="connsiteX74" fmla="*/ 954621 w 2878142"/>
              <a:gd name="connsiteY74" fmla="*/ 2055043 h 2365071"/>
              <a:gd name="connsiteX75" fmla="*/ 982901 w 2878142"/>
              <a:gd name="connsiteY75" fmla="*/ 2102177 h 2365071"/>
              <a:gd name="connsiteX76" fmla="*/ 1011182 w 2878142"/>
              <a:gd name="connsiteY76" fmla="*/ 2111604 h 2365071"/>
              <a:gd name="connsiteX77" fmla="*/ 1086596 w 2878142"/>
              <a:gd name="connsiteY77" fmla="*/ 2139885 h 2365071"/>
              <a:gd name="connsiteX78" fmla="*/ 1114877 w 2878142"/>
              <a:gd name="connsiteY78" fmla="*/ 2196445 h 2365071"/>
              <a:gd name="connsiteX79" fmla="*/ 1143157 w 2878142"/>
              <a:gd name="connsiteY79" fmla="*/ 2215299 h 2365071"/>
              <a:gd name="connsiteX80" fmla="*/ 1171438 w 2878142"/>
              <a:gd name="connsiteY80" fmla="*/ 2224726 h 2365071"/>
              <a:gd name="connsiteX81" fmla="*/ 1199718 w 2878142"/>
              <a:gd name="connsiteY81" fmla="*/ 2253006 h 2365071"/>
              <a:gd name="connsiteX82" fmla="*/ 1209145 w 2878142"/>
              <a:gd name="connsiteY82" fmla="*/ 2281287 h 2365071"/>
              <a:gd name="connsiteX83" fmla="*/ 1237425 w 2878142"/>
              <a:gd name="connsiteY83" fmla="*/ 2300140 h 2365071"/>
              <a:gd name="connsiteX84" fmla="*/ 1265706 w 2878142"/>
              <a:gd name="connsiteY84" fmla="*/ 2309567 h 2365071"/>
              <a:gd name="connsiteX85" fmla="*/ 1265706 w 2878142"/>
              <a:gd name="connsiteY85" fmla="*/ 2337847 h 236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2878142" h="2365071">
                <a:moveTo>
                  <a:pt x="1265706" y="2337847"/>
                </a:moveTo>
                <a:lnTo>
                  <a:pt x="1595644" y="2318994"/>
                </a:lnTo>
                <a:cubicBezTo>
                  <a:pt x="1608562" y="2318000"/>
                  <a:pt x="1621322" y="2314379"/>
                  <a:pt x="1633351" y="2309567"/>
                </a:cubicBezTo>
                <a:cubicBezTo>
                  <a:pt x="1652922" y="2301739"/>
                  <a:pt x="1671058" y="2290714"/>
                  <a:pt x="1689912" y="2281287"/>
                </a:cubicBezTo>
                <a:cubicBezTo>
                  <a:pt x="1814543" y="2156652"/>
                  <a:pt x="1598704" y="2365071"/>
                  <a:pt x="1765326" y="2234153"/>
                </a:cubicBezTo>
                <a:cubicBezTo>
                  <a:pt x="1916034" y="2115739"/>
                  <a:pt x="1803072" y="2185639"/>
                  <a:pt x="1878448" y="2121031"/>
                </a:cubicBezTo>
                <a:cubicBezTo>
                  <a:pt x="1900444" y="2102177"/>
                  <a:pt x="1923148" y="2084120"/>
                  <a:pt x="1944435" y="2064470"/>
                </a:cubicBezTo>
                <a:cubicBezTo>
                  <a:pt x="1964027" y="2046385"/>
                  <a:pt x="1978811" y="2022699"/>
                  <a:pt x="2000996" y="2007909"/>
                </a:cubicBezTo>
                <a:cubicBezTo>
                  <a:pt x="2019850" y="1995340"/>
                  <a:pt x="2040150" y="1984708"/>
                  <a:pt x="2057557" y="1970202"/>
                </a:cubicBezTo>
                <a:cubicBezTo>
                  <a:pt x="2164756" y="1880870"/>
                  <a:pt x="2062020" y="1939689"/>
                  <a:pt x="2170679" y="1885361"/>
                </a:cubicBezTo>
                <a:cubicBezTo>
                  <a:pt x="2180106" y="1875934"/>
                  <a:pt x="2186776" y="1862495"/>
                  <a:pt x="2198959" y="1857080"/>
                </a:cubicBezTo>
                <a:cubicBezTo>
                  <a:pt x="2294682" y="1814536"/>
                  <a:pt x="2315902" y="1814022"/>
                  <a:pt x="2396922" y="1800520"/>
                </a:cubicBezTo>
                <a:cubicBezTo>
                  <a:pt x="2406349" y="1794235"/>
                  <a:pt x="2415069" y="1786733"/>
                  <a:pt x="2425202" y="1781666"/>
                </a:cubicBezTo>
                <a:cubicBezTo>
                  <a:pt x="2434090" y="1777222"/>
                  <a:pt x="2445215" y="1777751"/>
                  <a:pt x="2453483" y="1772239"/>
                </a:cubicBezTo>
                <a:cubicBezTo>
                  <a:pt x="2483337" y="1752337"/>
                  <a:pt x="2490547" y="1726070"/>
                  <a:pt x="2510044" y="1696825"/>
                </a:cubicBezTo>
                <a:cubicBezTo>
                  <a:pt x="2534231" y="1660544"/>
                  <a:pt x="2537475" y="1659967"/>
                  <a:pt x="2566605" y="1630837"/>
                </a:cubicBezTo>
                <a:cubicBezTo>
                  <a:pt x="2576032" y="1611983"/>
                  <a:pt x="2584648" y="1592702"/>
                  <a:pt x="2594885" y="1574276"/>
                </a:cubicBezTo>
                <a:cubicBezTo>
                  <a:pt x="2632283" y="1506960"/>
                  <a:pt x="2594358" y="1594186"/>
                  <a:pt x="2642019" y="1498862"/>
                </a:cubicBezTo>
                <a:cubicBezTo>
                  <a:pt x="2646463" y="1489974"/>
                  <a:pt x="2647002" y="1479469"/>
                  <a:pt x="2651446" y="1470581"/>
                </a:cubicBezTo>
                <a:cubicBezTo>
                  <a:pt x="2656513" y="1460448"/>
                  <a:pt x="2665232" y="1452434"/>
                  <a:pt x="2670299" y="1442301"/>
                </a:cubicBezTo>
                <a:cubicBezTo>
                  <a:pt x="2674743" y="1433413"/>
                  <a:pt x="2672700" y="1421047"/>
                  <a:pt x="2679726" y="1414021"/>
                </a:cubicBezTo>
                <a:cubicBezTo>
                  <a:pt x="2686753" y="1406995"/>
                  <a:pt x="2698580" y="1407736"/>
                  <a:pt x="2708007" y="1404594"/>
                </a:cubicBezTo>
                <a:cubicBezTo>
                  <a:pt x="2742004" y="1319598"/>
                  <a:pt x="2708340" y="1389078"/>
                  <a:pt x="2783421" y="1291472"/>
                </a:cubicBezTo>
                <a:cubicBezTo>
                  <a:pt x="2812663" y="1253458"/>
                  <a:pt x="2829746" y="1221609"/>
                  <a:pt x="2849409" y="1178351"/>
                </a:cubicBezTo>
                <a:cubicBezTo>
                  <a:pt x="2856411" y="1162946"/>
                  <a:pt x="2861978" y="1146928"/>
                  <a:pt x="2868262" y="1131217"/>
                </a:cubicBezTo>
                <a:cubicBezTo>
                  <a:pt x="2871404" y="1109221"/>
                  <a:pt x="2878142" y="1087444"/>
                  <a:pt x="2877689" y="1065229"/>
                </a:cubicBezTo>
                <a:cubicBezTo>
                  <a:pt x="2874993" y="933132"/>
                  <a:pt x="2867077" y="801171"/>
                  <a:pt x="2858835" y="669303"/>
                </a:cubicBezTo>
                <a:cubicBezTo>
                  <a:pt x="2857643" y="650227"/>
                  <a:pt x="2856938" y="630310"/>
                  <a:pt x="2849409" y="612742"/>
                </a:cubicBezTo>
                <a:cubicBezTo>
                  <a:pt x="2837732" y="585495"/>
                  <a:pt x="2820590" y="560638"/>
                  <a:pt x="2802275" y="537328"/>
                </a:cubicBezTo>
                <a:cubicBezTo>
                  <a:pt x="2757148" y="479894"/>
                  <a:pt x="2764129" y="486905"/>
                  <a:pt x="2717433" y="471340"/>
                </a:cubicBezTo>
                <a:cubicBezTo>
                  <a:pt x="2715486" y="469115"/>
                  <a:pt x="2646001" y="386329"/>
                  <a:pt x="2623165" y="367645"/>
                </a:cubicBezTo>
                <a:cubicBezTo>
                  <a:pt x="2598845" y="347747"/>
                  <a:pt x="2574097" y="328210"/>
                  <a:pt x="2547751" y="311085"/>
                </a:cubicBezTo>
                <a:cubicBezTo>
                  <a:pt x="2511150" y="287294"/>
                  <a:pt x="2470152" y="270470"/>
                  <a:pt x="2434629" y="245097"/>
                </a:cubicBezTo>
                <a:cubicBezTo>
                  <a:pt x="2353089" y="186853"/>
                  <a:pt x="2395305" y="202407"/>
                  <a:pt x="2312081" y="188536"/>
                </a:cubicBezTo>
                <a:lnTo>
                  <a:pt x="2170679" y="103695"/>
                </a:lnTo>
                <a:cubicBezTo>
                  <a:pt x="2154968" y="94268"/>
                  <a:pt x="2138455" y="86064"/>
                  <a:pt x="2123545" y="75414"/>
                </a:cubicBezTo>
                <a:cubicBezTo>
                  <a:pt x="2101549" y="59703"/>
                  <a:pt x="2081734" y="40368"/>
                  <a:pt x="2057557" y="28280"/>
                </a:cubicBezTo>
                <a:cubicBezTo>
                  <a:pt x="2043226" y="21115"/>
                  <a:pt x="2025967" y="22740"/>
                  <a:pt x="2010423" y="18854"/>
                </a:cubicBezTo>
                <a:cubicBezTo>
                  <a:pt x="1988230" y="13306"/>
                  <a:pt x="1966431" y="6285"/>
                  <a:pt x="1944435" y="0"/>
                </a:cubicBezTo>
                <a:cubicBezTo>
                  <a:pt x="1937635" y="1360"/>
                  <a:pt x="1881445" y="10572"/>
                  <a:pt x="1869021" y="18854"/>
                </a:cubicBezTo>
                <a:cubicBezTo>
                  <a:pt x="1790934" y="70913"/>
                  <a:pt x="1915903" y="60246"/>
                  <a:pt x="1727619" y="103695"/>
                </a:cubicBezTo>
                <a:cubicBezTo>
                  <a:pt x="1686769" y="113122"/>
                  <a:pt x="1646340" y="124605"/>
                  <a:pt x="1605070" y="131975"/>
                </a:cubicBezTo>
                <a:cubicBezTo>
                  <a:pt x="1558259" y="140334"/>
                  <a:pt x="1510741" y="144104"/>
                  <a:pt x="1463668" y="150829"/>
                </a:cubicBezTo>
                <a:cubicBezTo>
                  <a:pt x="1444747" y="153532"/>
                  <a:pt x="1425961" y="157114"/>
                  <a:pt x="1407108" y="160256"/>
                </a:cubicBezTo>
                <a:lnTo>
                  <a:pt x="709524" y="141402"/>
                </a:lnTo>
                <a:cubicBezTo>
                  <a:pt x="453714" y="139011"/>
                  <a:pt x="487067" y="136058"/>
                  <a:pt x="341879" y="160256"/>
                </a:cubicBezTo>
                <a:cubicBezTo>
                  <a:pt x="319883" y="169683"/>
                  <a:pt x="295189" y="174384"/>
                  <a:pt x="275891" y="188536"/>
                </a:cubicBezTo>
                <a:cubicBezTo>
                  <a:pt x="247223" y="209559"/>
                  <a:pt x="225615" y="238813"/>
                  <a:pt x="200477" y="263951"/>
                </a:cubicBezTo>
                <a:lnTo>
                  <a:pt x="162769" y="301658"/>
                </a:lnTo>
                <a:cubicBezTo>
                  <a:pt x="153342" y="311085"/>
                  <a:pt x="141884" y="318846"/>
                  <a:pt x="134489" y="329938"/>
                </a:cubicBezTo>
                <a:lnTo>
                  <a:pt x="115635" y="358219"/>
                </a:lnTo>
                <a:cubicBezTo>
                  <a:pt x="112493" y="373930"/>
                  <a:pt x="112716" y="390712"/>
                  <a:pt x="106209" y="405353"/>
                </a:cubicBezTo>
                <a:cubicBezTo>
                  <a:pt x="99828" y="419710"/>
                  <a:pt x="87060" y="430275"/>
                  <a:pt x="77928" y="443060"/>
                </a:cubicBezTo>
                <a:cubicBezTo>
                  <a:pt x="52476" y="478693"/>
                  <a:pt x="54666" y="480159"/>
                  <a:pt x="30794" y="527901"/>
                </a:cubicBezTo>
                <a:cubicBezTo>
                  <a:pt x="22712" y="568310"/>
                  <a:pt x="2905" y="664709"/>
                  <a:pt x="2514" y="688157"/>
                </a:cubicBezTo>
                <a:cubicBezTo>
                  <a:pt x="0" y="838997"/>
                  <a:pt x="6651" y="989874"/>
                  <a:pt x="11941" y="1140643"/>
                </a:cubicBezTo>
                <a:cubicBezTo>
                  <a:pt x="14841" y="1223297"/>
                  <a:pt x="12631" y="1208013"/>
                  <a:pt x="40221" y="1263192"/>
                </a:cubicBezTo>
                <a:cubicBezTo>
                  <a:pt x="43363" y="1278903"/>
                  <a:pt x="44581" y="1295126"/>
                  <a:pt x="49648" y="1310326"/>
                </a:cubicBezTo>
                <a:cubicBezTo>
                  <a:pt x="54092" y="1323657"/>
                  <a:pt x="61271" y="1335983"/>
                  <a:pt x="68501" y="1348033"/>
                </a:cubicBezTo>
                <a:cubicBezTo>
                  <a:pt x="101491" y="1403016"/>
                  <a:pt x="111558" y="1411012"/>
                  <a:pt x="153343" y="1461155"/>
                </a:cubicBezTo>
                <a:cubicBezTo>
                  <a:pt x="172695" y="1519215"/>
                  <a:pt x="151059" y="1465755"/>
                  <a:pt x="209903" y="1545996"/>
                </a:cubicBezTo>
                <a:cubicBezTo>
                  <a:pt x="230003" y="1573405"/>
                  <a:pt x="248977" y="1601692"/>
                  <a:pt x="266464" y="1630837"/>
                </a:cubicBezTo>
                <a:cubicBezTo>
                  <a:pt x="275891" y="1646548"/>
                  <a:pt x="283752" y="1663313"/>
                  <a:pt x="294745" y="1677971"/>
                </a:cubicBezTo>
                <a:cubicBezTo>
                  <a:pt x="302744" y="1688636"/>
                  <a:pt x="311932" y="1698857"/>
                  <a:pt x="323025" y="1706252"/>
                </a:cubicBezTo>
                <a:cubicBezTo>
                  <a:pt x="340564" y="1717945"/>
                  <a:pt x="360732" y="1725105"/>
                  <a:pt x="379586" y="1734532"/>
                </a:cubicBezTo>
                <a:cubicBezTo>
                  <a:pt x="389013" y="1743959"/>
                  <a:pt x="396774" y="1755417"/>
                  <a:pt x="407866" y="1762812"/>
                </a:cubicBezTo>
                <a:cubicBezTo>
                  <a:pt x="416134" y="1768324"/>
                  <a:pt x="427014" y="1768325"/>
                  <a:pt x="436147" y="1772239"/>
                </a:cubicBezTo>
                <a:cubicBezTo>
                  <a:pt x="449063" y="1777775"/>
                  <a:pt x="461570" y="1784268"/>
                  <a:pt x="473854" y="1791093"/>
                </a:cubicBezTo>
                <a:cubicBezTo>
                  <a:pt x="540638" y="1828195"/>
                  <a:pt x="497570" y="1811567"/>
                  <a:pt x="549268" y="1828800"/>
                </a:cubicBezTo>
                <a:cubicBezTo>
                  <a:pt x="566254" y="1845785"/>
                  <a:pt x="582864" y="1866092"/>
                  <a:pt x="605829" y="1875934"/>
                </a:cubicBezTo>
                <a:cubicBezTo>
                  <a:pt x="617737" y="1881038"/>
                  <a:pt x="630967" y="1882219"/>
                  <a:pt x="643536" y="1885361"/>
                </a:cubicBezTo>
                <a:cubicBezTo>
                  <a:pt x="652963" y="1891645"/>
                  <a:pt x="661503" y="1899526"/>
                  <a:pt x="671817" y="1904214"/>
                </a:cubicBezTo>
                <a:cubicBezTo>
                  <a:pt x="810493" y="1967248"/>
                  <a:pt x="701790" y="1912433"/>
                  <a:pt x="775512" y="1941922"/>
                </a:cubicBezTo>
                <a:cubicBezTo>
                  <a:pt x="827381" y="1962669"/>
                  <a:pt x="844683" y="1969183"/>
                  <a:pt x="888633" y="1998483"/>
                </a:cubicBezTo>
                <a:cubicBezTo>
                  <a:pt x="907750" y="2011228"/>
                  <a:pt x="940056" y="2035622"/>
                  <a:pt x="954621" y="2055043"/>
                </a:cubicBezTo>
                <a:cubicBezTo>
                  <a:pt x="965614" y="2069701"/>
                  <a:pt x="969945" y="2089221"/>
                  <a:pt x="982901" y="2102177"/>
                </a:cubicBezTo>
                <a:cubicBezTo>
                  <a:pt x="989927" y="2109203"/>
                  <a:pt x="1001878" y="2108115"/>
                  <a:pt x="1011182" y="2111604"/>
                </a:cubicBezTo>
                <a:cubicBezTo>
                  <a:pt x="1101368" y="2145424"/>
                  <a:pt x="1022400" y="2118485"/>
                  <a:pt x="1086596" y="2139885"/>
                </a:cubicBezTo>
                <a:cubicBezTo>
                  <a:pt x="1094264" y="2162887"/>
                  <a:pt x="1096602" y="2178170"/>
                  <a:pt x="1114877" y="2196445"/>
                </a:cubicBezTo>
                <a:cubicBezTo>
                  <a:pt x="1122888" y="2204456"/>
                  <a:pt x="1133024" y="2210232"/>
                  <a:pt x="1143157" y="2215299"/>
                </a:cubicBezTo>
                <a:cubicBezTo>
                  <a:pt x="1152045" y="2219743"/>
                  <a:pt x="1162011" y="2221584"/>
                  <a:pt x="1171438" y="2224726"/>
                </a:cubicBezTo>
                <a:cubicBezTo>
                  <a:pt x="1180865" y="2234153"/>
                  <a:pt x="1192323" y="2241914"/>
                  <a:pt x="1199718" y="2253006"/>
                </a:cubicBezTo>
                <a:cubicBezTo>
                  <a:pt x="1205230" y="2261274"/>
                  <a:pt x="1202937" y="2273528"/>
                  <a:pt x="1209145" y="2281287"/>
                </a:cubicBezTo>
                <a:cubicBezTo>
                  <a:pt x="1216222" y="2290134"/>
                  <a:pt x="1227292" y="2295073"/>
                  <a:pt x="1237425" y="2300140"/>
                </a:cubicBezTo>
                <a:cubicBezTo>
                  <a:pt x="1246313" y="2304584"/>
                  <a:pt x="1258680" y="2302541"/>
                  <a:pt x="1265706" y="2309567"/>
                </a:cubicBezTo>
                <a:lnTo>
                  <a:pt x="1265706" y="23378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661025" y="962025"/>
            <a:ext cx="3398838" cy="2654300"/>
          </a:xfrm>
          <a:custGeom>
            <a:avLst/>
            <a:gdLst>
              <a:gd name="connsiteX0" fmla="*/ 343098 w 3397383"/>
              <a:gd name="connsiteY0" fmla="*/ 1480008 h 2654586"/>
              <a:gd name="connsiteX1" fmla="*/ 258257 w 3397383"/>
              <a:gd name="connsiteY1" fmla="*/ 1527142 h 2654586"/>
              <a:gd name="connsiteX2" fmla="*/ 201696 w 3397383"/>
              <a:gd name="connsiteY2" fmla="*/ 1602557 h 2654586"/>
              <a:gd name="connsiteX3" fmla="*/ 173416 w 3397383"/>
              <a:gd name="connsiteY3" fmla="*/ 1630837 h 2654586"/>
              <a:gd name="connsiteX4" fmla="*/ 145135 w 3397383"/>
              <a:gd name="connsiteY4" fmla="*/ 1687398 h 2654586"/>
              <a:gd name="connsiteX5" fmla="*/ 126282 w 3397383"/>
              <a:gd name="connsiteY5" fmla="*/ 1715678 h 2654586"/>
              <a:gd name="connsiteX6" fmla="*/ 69721 w 3397383"/>
              <a:gd name="connsiteY6" fmla="*/ 1781666 h 2654586"/>
              <a:gd name="connsiteX7" fmla="*/ 60294 w 3397383"/>
              <a:gd name="connsiteY7" fmla="*/ 1838227 h 2654586"/>
              <a:gd name="connsiteX8" fmla="*/ 41440 w 3397383"/>
              <a:gd name="connsiteY8" fmla="*/ 1866507 h 2654586"/>
              <a:gd name="connsiteX9" fmla="*/ 32014 w 3397383"/>
              <a:gd name="connsiteY9" fmla="*/ 1913641 h 2654586"/>
              <a:gd name="connsiteX10" fmla="*/ 3733 w 3397383"/>
              <a:gd name="connsiteY10" fmla="*/ 2026763 h 2654586"/>
              <a:gd name="connsiteX11" fmla="*/ 22587 w 3397383"/>
              <a:gd name="connsiteY11" fmla="*/ 2309567 h 2654586"/>
              <a:gd name="connsiteX12" fmla="*/ 50867 w 3397383"/>
              <a:gd name="connsiteY12" fmla="*/ 2337847 h 2654586"/>
              <a:gd name="connsiteX13" fmla="*/ 60294 w 3397383"/>
              <a:gd name="connsiteY13" fmla="*/ 2366128 h 2654586"/>
              <a:gd name="connsiteX14" fmla="*/ 116855 w 3397383"/>
              <a:gd name="connsiteY14" fmla="*/ 2422689 h 2654586"/>
              <a:gd name="connsiteX15" fmla="*/ 145135 w 3397383"/>
              <a:gd name="connsiteY15" fmla="*/ 2432115 h 2654586"/>
              <a:gd name="connsiteX16" fmla="*/ 192269 w 3397383"/>
              <a:gd name="connsiteY16" fmla="*/ 2450969 h 2654586"/>
              <a:gd name="connsiteX17" fmla="*/ 277111 w 3397383"/>
              <a:gd name="connsiteY17" fmla="*/ 2479250 h 2654586"/>
              <a:gd name="connsiteX18" fmla="*/ 361952 w 3397383"/>
              <a:gd name="connsiteY18" fmla="*/ 2516957 h 2654586"/>
              <a:gd name="connsiteX19" fmla="*/ 390232 w 3397383"/>
              <a:gd name="connsiteY19" fmla="*/ 2535810 h 2654586"/>
              <a:gd name="connsiteX20" fmla="*/ 503354 w 3397383"/>
              <a:gd name="connsiteY20" fmla="*/ 2573518 h 2654586"/>
              <a:gd name="connsiteX21" fmla="*/ 559915 w 3397383"/>
              <a:gd name="connsiteY21" fmla="*/ 2592371 h 2654586"/>
              <a:gd name="connsiteX22" fmla="*/ 616476 w 3397383"/>
              <a:gd name="connsiteY22" fmla="*/ 2601798 h 2654586"/>
              <a:gd name="connsiteX23" fmla="*/ 710744 w 3397383"/>
              <a:gd name="connsiteY23" fmla="*/ 2630078 h 2654586"/>
              <a:gd name="connsiteX24" fmla="*/ 786158 w 3397383"/>
              <a:gd name="connsiteY24" fmla="*/ 2648932 h 2654586"/>
              <a:gd name="connsiteX25" fmla="*/ 870999 w 3397383"/>
              <a:gd name="connsiteY25" fmla="*/ 2639505 h 2654586"/>
              <a:gd name="connsiteX26" fmla="*/ 936987 w 3397383"/>
              <a:gd name="connsiteY26" fmla="*/ 2554664 h 2654586"/>
              <a:gd name="connsiteX27" fmla="*/ 993548 w 3397383"/>
              <a:gd name="connsiteY27" fmla="*/ 2498103 h 2654586"/>
              <a:gd name="connsiteX28" fmla="*/ 1219791 w 3397383"/>
              <a:gd name="connsiteY28" fmla="*/ 2347274 h 2654586"/>
              <a:gd name="connsiteX29" fmla="*/ 1361193 w 3397383"/>
              <a:gd name="connsiteY29" fmla="*/ 2318994 h 2654586"/>
              <a:gd name="connsiteX30" fmla="*/ 1889094 w 3397383"/>
              <a:gd name="connsiteY30" fmla="*/ 2337847 h 2654586"/>
              <a:gd name="connsiteX31" fmla="*/ 2030496 w 3397383"/>
              <a:gd name="connsiteY31" fmla="*/ 2347274 h 2654586"/>
              <a:gd name="connsiteX32" fmla="*/ 2181325 w 3397383"/>
              <a:gd name="connsiteY32" fmla="*/ 2422689 h 2654586"/>
              <a:gd name="connsiteX33" fmla="*/ 2200179 w 3397383"/>
              <a:gd name="connsiteY33" fmla="*/ 2450969 h 2654586"/>
              <a:gd name="connsiteX34" fmla="*/ 2285020 w 3397383"/>
              <a:gd name="connsiteY34" fmla="*/ 2460396 h 2654586"/>
              <a:gd name="connsiteX35" fmla="*/ 2709226 w 3397383"/>
              <a:gd name="connsiteY35" fmla="*/ 2441542 h 2654586"/>
              <a:gd name="connsiteX36" fmla="*/ 2746933 w 3397383"/>
              <a:gd name="connsiteY36" fmla="*/ 2413262 h 2654586"/>
              <a:gd name="connsiteX37" fmla="*/ 2775214 w 3397383"/>
              <a:gd name="connsiteY37" fmla="*/ 2403835 h 2654586"/>
              <a:gd name="connsiteX38" fmla="*/ 2803494 w 3397383"/>
              <a:gd name="connsiteY38" fmla="*/ 2384981 h 2654586"/>
              <a:gd name="connsiteX39" fmla="*/ 2916616 w 3397383"/>
              <a:gd name="connsiteY39" fmla="*/ 2356701 h 2654586"/>
              <a:gd name="connsiteX40" fmla="*/ 3029737 w 3397383"/>
              <a:gd name="connsiteY40" fmla="*/ 2215299 h 2654586"/>
              <a:gd name="connsiteX41" fmla="*/ 3199420 w 3397383"/>
              <a:gd name="connsiteY41" fmla="*/ 2073897 h 2654586"/>
              <a:gd name="connsiteX42" fmla="*/ 3218273 w 3397383"/>
              <a:gd name="connsiteY42" fmla="*/ 2045617 h 2654586"/>
              <a:gd name="connsiteX43" fmla="*/ 3246554 w 3397383"/>
              <a:gd name="connsiteY43" fmla="*/ 2036190 h 2654586"/>
              <a:gd name="connsiteX44" fmla="*/ 3284261 w 3397383"/>
              <a:gd name="connsiteY44" fmla="*/ 2017336 h 2654586"/>
              <a:gd name="connsiteX45" fmla="*/ 3359676 w 3397383"/>
              <a:gd name="connsiteY45" fmla="*/ 1979629 h 2654586"/>
              <a:gd name="connsiteX46" fmla="*/ 3369102 w 3397383"/>
              <a:gd name="connsiteY46" fmla="*/ 1951348 h 2654586"/>
              <a:gd name="connsiteX47" fmla="*/ 3387956 w 3397383"/>
              <a:gd name="connsiteY47" fmla="*/ 1923068 h 2654586"/>
              <a:gd name="connsiteX48" fmla="*/ 3397383 w 3397383"/>
              <a:gd name="connsiteY48" fmla="*/ 1866507 h 2654586"/>
              <a:gd name="connsiteX49" fmla="*/ 3369102 w 3397383"/>
              <a:gd name="connsiteY49" fmla="*/ 1480008 h 2654586"/>
              <a:gd name="connsiteX50" fmla="*/ 3340822 w 3397383"/>
              <a:gd name="connsiteY50" fmla="*/ 1423447 h 2654586"/>
              <a:gd name="connsiteX51" fmla="*/ 3293688 w 3397383"/>
              <a:gd name="connsiteY51" fmla="*/ 1300899 h 2654586"/>
              <a:gd name="connsiteX52" fmla="*/ 3227700 w 3397383"/>
              <a:gd name="connsiteY52" fmla="*/ 1027522 h 2654586"/>
              <a:gd name="connsiteX53" fmla="*/ 3180566 w 3397383"/>
              <a:gd name="connsiteY53" fmla="*/ 961534 h 2654586"/>
              <a:gd name="connsiteX54" fmla="*/ 3124005 w 3397383"/>
              <a:gd name="connsiteY54" fmla="*/ 820132 h 2654586"/>
              <a:gd name="connsiteX55" fmla="*/ 3086298 w 3397383"/>
              <a:gd name="connsiteY55" fmla="*/ 707010 h 2654586"/>
              <a:gd name="connsiteX56" fmla="*/ 2916616 w 3397383"/>
              <a:gd name="connsiteY56" fmla="*/ 452487 h 2654586"/>
              <a:gd name="connsiteX57" fmla="*/ 2784640 w 3397383"/>
              <a:gd name="connsiteY57" fmla="*/ 292231 h 2654586"/>
              <a:gd name="connsiteX58" fmla="*/ 2662092 w 3397383"/>
              <a:gd name="connsiteY58" fmla="*/ 226243 h 2654586"/>
              <a:gd name="connsiteX59" fmla="*/ 2445276 w 3397383"/>
              <a:gd name="connsiteY59" fmla="*/ 169682 h 2654586"/>
              <a:gd name="connsiteX60" fmla="*/ 2379288 w 3397383"/>
              <a:gd name="connsiteY60" fmla="*/ 141402 h 2654586"/>
              <a:gd name="connsiteX61" fmla="*/ 2237886 w 3397383"/>
              <a:gd name="connsiteY61" fmla="*/ 94268 h 2654586"/>
              <a:gd name="connsiteX62" fmla="*/ 2105911 w 3397383"/>
              <a:gd name="connsiteY62" fmla="*/ 28280 h 2654586"/>
              <a:gd name="connsiteX63" fmla="*/ 1926801 w 3397383"/>
              <a:gd name="connsiteY63" fmla="*/ 0 h 2654586"/>
              <a:gd name="connsiteX64" fmla="*/ 1681704 w 3397383"/>
              <a:gd name="connsiteY64" fmla="*/ 56561 h 2654586"/>
              <a:gd name="connsiteX65" fmla="*/ 1587436 w 3397383"/>
              <a:gd name="connsiteY65" fmla="*/ 141402 h 2654586"/>
              <a:gd name="connsiteX66" fmla="*/ 1483742 w 3397383"/>
              <a:gd name="connsiteY66" fmla="*/ 282804 h 2654586"/>
              <a:gd name="connsiteX67" fmla="*/ 1446034 w 3397383"/>
              <a:gd name="connsiteY67" fmla="*/ 329938 h 2654586"/>
              <a:gd name="connsiteX68" fmla="*/ 1389473 w 3397383"/>
              <a:gd name="connsiteY68" fmla="*/ 386499 h 2654586"/>
              <a:gd name="connsiteX69" fmla="*/ 1229218 w 3397383"/>
              <a:gd name="connsiteY69" fmla="*/ 480767 h 2654586"/>
              <a:gd name="connsiteX70" fmla="*/ 1078389 w 3397383"/>
              <a:gd name="connsiteY70" fmla="*/ 584462 h 2654586"/>
              <a:gd name="connsiteX71" fmla="*/ 1021828 w 3397383"/>
              <a:gd name="connsiteY71" fmla="*/ 612742 h 2654586"/>
              <a:gd name="connsiteX72" fmla="*/ 861572 w 3397383"/>
              <a:gd name="connsiteY72" fmla="*/ 725864 h 2654586"/>
              <a:gd name="connsiteX73" fmla="*/ 833292 w 3397383"/>
              <a:gd name="connsiteY73" fmla="*/ 754144 h 2654586"/>
              <a:gd name="connsiteX74" fmla="*/ 767304 w 3397383"/>
              <a:gd name="connsiteY74" fmla="*/ 791852 h 2654586"/>
              <a:gd name="connsiteX75" fmla="*/ 720170 w 3397383"/>
              <a:gd name="connsiteY75" fmla="*/ 867266 h 2654586"/>
              <a:gd name="connsiteX76" fmla="*/ 682463 w 3397383"/>
              <a:gd name="connsiteY76" fmla="*/ 904973 h 2654586"/>
              <a:gd name="connsiteX77" fmla="*/ 597622 w 3397383"/>
              <a:gd name="connsiteY77" fmla="*/ 1008668 h 2654586"/>
              <a:gd name="connsiteX78" fmla="*/ 578768 w 3397383"/>
              <a:gd name="connsiteY78" fmla="*/ 1036948 h 2654586"/>
              <a:gd name="connsiteX79" fmla="*/ 550488 w 3397383"/>
              <a:gd name="connsiteY79" fmla="*/ 1102936 h 2654586"/>
              <a:gd name="connsiteX80" fmla="*/ 541061 w 3397383"/>
              <a:gd name="connsiteY80" fmla="*/ 1131217 h 2654586"/>
              <a:gd name="connsiteX81" fmla="*/ 512781 w 3397383"/>
              <a:gd name="connsiteY81" fmla="*/ 1178351 h 2654586"/>
              <a:gd name="connsiteX82" fmla="*/ 465647 w 3397383"/>
              <a:gd name="connsiteY82" fmla="*/ 1263192 h 2654586"/>
              <a:gd name="connsiteX83" fmla="*/ 427939 w 3397383"/>
              <a:gd name="connsiteY83" fmla="*/ 1300899 h 2654586"/>
              <a:gd name="connsiteX84" fmla="*/ 399659 w 3397383"/>
              <a:gd name="connsiteY84" fmla="*/ 1357460 h 2654586"/>
              <a:gd name="connsiteX85" fmla="*/ 352525 w 3397383"/>
              <a:gd name="connsiteY85" fmla="*/ 1414021 h 2654586"/>
              <a:gd name="connsiteX86" fmla="*/ 324245 w 3397383"/>
              <a:gd name="connsiteY86" fmla="*/ 1470581 h 2654586"/>
              <a:gd name="connsiteX87" fmla="*/ 343098 w 3397383"/>
              <a:gd name="connsiteY87" fmla="*/ 1480008 h 2654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397383" h="2654586">
                <a:moveTo>
                  <a:pt x="343098" y="1480008"/>
                </a:moveTo>
                <a:cubicBezTo>
                  <a:pt x="332100" y="1489435"/>
                  <a:pt x="285175" y="1509196"/>
                  <a:pt x="258257" y="1527142"/>
                </a:cubicBezTo>
                <a:cubicBezTo>
                  <a:pt x="224858" y="1549408"/>
                  <a:pt x="226066" y="1570064"/>
                  <a:pt x="201696" y="1602557"/>
                </a:cubicBezTo>
                <a:cubicBezTo>
                  <a:pt x="193697" y="1613222"/>
                  <a:pt x="181950" y="1620596"/>
                  <a:pt x="173416" y="1630837"/>
                </a:cubicBezTo>
                <a:cubicBezTo>
                  <a:pt x="139647" y="1671360"/>
                  <a:pt x="166392" y="1644884"/>
                  <a:pt x="145135" y="1687398"/>
                </a:cubicBezTo>
                <a:cubicBezTo>
                  <a:pt x="140068" y="1697531"/>
                  <a:pt x="132867" y="1706459"/>
                  <a:pt x="126282" y="1715678"/>
                </a:cubicBezTo>
                <a:cubicBezTo>
                  <a:pt x="96049" y="1758004"/>
                  <a:pt x="103980" y="1747407"/>
                  <a:pt x="69721" y="1781666"/>
                </a:cubicBezTo>
                <a:cubicBezTo>
                  <a:pt x="66579" y="1800520"/>
                  <a:pt x="66338" y="1820094"/>
                  <a:pt x="60294" y="1838227"/>
                </a:cubicBezTo>
                <a:cubicBezTo>
                  <a:pt x="56711" y="1848975"/>
                  <a:pt x="45418" y="1855899"/>
                  <a:pt x="41440" y="1866507"/>
                </a:cubicBezTo>
                <a:cubicBezTo>
                  <a:pt x="35814" y="1881509"/>
                  <a:pt x="36230" y="1898183"/>
                  <a:pt x="32014" y="1913641"/>
                </a:cubicBezTo>
                <a:cubicBezTo>
                  <a:pt x="0" y="2031027"/>
                  <a:pt x="23271" y="1909539"/>
                  <a:pt x="3733" y="2026763"/>
                </a:cubicBezTo>
                <a:cubicBezTo>
                  <a:pt x="10018" y="2121031"/>
                  <a:pt x="8434" y="2216156"/>
                  <a:pt x="22587" y="2309567"/>
                </a:cubicBezTo>
                <a:cubicBezTo>
                  <a:pt x="24584" y="2322748"/>
                  <a:pt x="43472" y="2326755"/>
                  <a:pt x="50867" y="2337847"/>
                </a:cubicBezTo>
                <a:cubicBezTo>
                  <a:pt x="56379" y="2346115"/>
                  <a:pt x="54193" y="2358284"/>
                  <a:pt x="60294" y="2366128"/>
                </a:cubicBezTo>
                <a:cubicBezTo>
                  <a:pt x="76664" y="2387175"/>
                  <a:pt x="91560" y="2414258"/>
                  <a:pt x="116855" y="2422689"/>
                </a:cubicBezTo>
                <a:cubicBezTo>
                  <a:pt x="126282" y="2425831"/>
                  <a:pt x="135831" y="2428626"/>
                  <a:pt x="145135" y="2432115"/>
                </a:cubicBezTo>
                <a:cubicBezTo>
                  <a:pt x="160979" y="2438057"/>
                  <a:pt x="176216" y="2445618"/>
                  <a:pt x="192269" y="2450969"/>
                </a:cubicBezTo>
                <a:cubicBezTo>
                  <a:pt x="314048" y="2491562"/>
                  <a:pt x="129587" y="2420239"/>
                  <a:pt x="277111" y="2479250"/>
                </a:cubicBezTo>
                <a:cubicBezTo>
                  <a:pt x="331061" y="2533200"/>
                  <a:pt x="274814" y="2487911"/>
                  <a:pt x="361952" y="2516957"/>
                </a:cubicBezTo>
                <a:cubicBezTo>
                  <a:pt x="372700" y="2520540"/>
                  <a:pt x="379713" y="2531602"/>
                  <a:pt x="390232" y="2535810"/>
                </a:cubicBezTo>
                <a:cubicBezTo>
                  <a:pt x="427136" y="2550572"/>
                  <a:pt x="465647" y="2560949"/>
                  <a:pt x="503354" y="2573518"/>
                </a:cubicBezTo>
                <a:cubicBezTo>
                  <a:pt x="522208" y="2579803"/>
                  <a:pt x="540312" y="2589104"/>
                  <a:pt x="559915" y="2592371"/>
                </a:cubicBezTo>
                <a:cubicBezTo>
                  <a:pt x="578769" y="2595513"/>
                  <a:pt x="597852" y="2597500"/>
                  <a:pt x="616476" y="2601798"/>
                </a:cubicBezTo>
                <a:cubicBezTo>
                  <a:pt x="759229" y="2634742"/>
                  <a:pt x="631565" y="2608484"/>
                  <a:pt x="710744" y="2630078"/>
                </a:cubicBezTo>
                <a:cubicBezTo>
                  <a:pt x="735743" y="2636896"/>
                  <a:pt x="761020" y="2642647"/>
                  <a:pt x="786158" y="2648932"/>
                </a:cubicBezTo>
                <a:cubicBezTo>
                  <a:pt x="814438" y="2645790"/>
                  <a:pt x="846870" y="2654586"/>
                  <a:pt x="870999" y="2639505"/>
                </a:cubicBezTo>
                <a:cubicBezTo>
                  <a:pt x="901381" y="2620517"/>
                  <a:pt x="913522" y="2581738"/>
                  <a:pt x="936987" y="2554664"/>
                </a:cubicBezTo>
                <a:cubicBezTo>
                  <a:pt x="954450" y="2534515"/>
                  <a:pt x="972992" y="2515084"/>
                  <a:pt x="993548" y="2498103"/>
                </a:cubicBezTo>
                <a:cubicBezTo>
                  <a:pt x="1051785" y="2449994"/>
                  <a:pt x="1135063" y="2370382"/>
                  <a:pt x="1219791" y="2347274"/>
                </a:cubicBezTo>
                <a:cubicBezTo>
                  <a:pt x="1266165" y="2334627"/>
                  <a:pt x="1314059" y="2328421"/>
                  <a:pt x="1361193" y="2318994"/>
                </a:cubicBezTo>
                <a:lnTo>
                  <a:pt x="1889094" y="2337847"/>
                </a:lnTo>
                <a:cubicBezTo>
                  <a:pt x="1936291" y="2339841"/>
                  <a:pt x="1984382" y="2337026"/>
                  <a:pt x="2030496" y="2347274"/>
                </a:cubicBezTo>
                <a:cubicBezTo>
                  <a:pt x="2067397" y="2355474"/>
                  <a:pt x="2145833" y="2387197"/>
                  <a:pt x="2181325" y="2422689"/>
                </a:cubicBezTo>
                <a:cubicBezTo>
                  <a:pt x="2189336" y="2430700"/>
                  <a:pt x="2189532" y="2447097"/>
                  <a:pt x="2200179" y="2450969"/>
                </a:cubicBezTo>
                <a:cubicBezTo>
                  <a:pt x="2226920" y="2460693"/>
                  <a:pt x="2256740" y="2457254"/>
                  <a:pt x="2285020" y="2460396"/>
                </a:cubicBezTo>
                <a:cubicBezTo>
                  <a:pt x="2426422" y="2454111"/>
                  <a:pt x="2568416" y="2455910"/>
                  <a:pt x="2709226" y="2441542"/>
                </a:cubicBezTo>
                <a:cubicBezTo>
                  <a:pt x="2724856" y="2439947"/>
                  <a:pt x="2733292" y="2421057"/>
                  <a:pt x="2746933" y="2413262"/>
                </a:cubicBezTo>
                <a:cubicBezTo>
                  <a:pt x="2755561" y="2408332"/>
                  <a:pt x="2765787" y="2406977"/>
                  <a:pt x="2775214" y="2403835"/>
                </a:cubicBezTo>
                <a:cubicBezTo>
                  <a:pt x="2784641" y="2397550"/>
                  <a:pt x="2792746" y="2388564"/>
                  <a:pt x="2803494" y="2384981"/>
                </a:cubicBezTo>
                <a:cubicBezTo>
                  <a:pt x="2840367" y="2372690"/>
                  <a:pt x="2883287" y="2376698"/>
                  <a:pt x="2916616" y="2356701"/>
                </a:cubicBezTo>
                <a:cubicBezTo>
                  <a:pt x="2996321" y="2308878"/>
                  <a:pt x="2977487" y="2271033"/>
                  <a:pt x="3029737" y="2215299"/>
                </a:cubicBezTo>
                <a:cubicBezTo>
                  <a:pt x="3098119" y="2142358"/>
                  <a:pt x="3127428" y="2125320"/>
                  <a:pt x="3199420" y="2073897"/>
                </a:cubicBezTo>
                <a:cubicBezTo>
                  <a:pt x="3205704" y="2064470"/>
                  <a:pt x="3209426" y="2052694"/>
                  <a:pt x="3218273" y="2045617"/>
                </a:cubicBezTo>
                <a:cubicBezTo>
                  <a:pt x="3226032" y="2039409"/>
                  <a:pt x="3237421" y="2040104"/>
                  <a:pt x="3246554" y="2036190"/>
                </a:cubicBezTo>
                <a:cubicBezTo>
                  <a:pt x="3259470" y="2030654"/>
                  <a:pt x="3271977" y="2024161"/>
                  <a:pt x="3284261" y="2017336"/>
                </a:cubicBezTo>
                <a:cubicBezTo>
                  <a:pt x="3351044" y="1980234"/>
                  <a:pt x="3307978" y="1996862"/>
                  <a:pt x="3359676" y="1979629"/>
                </a:cubicBezTo>
                <a:cubicBezTo>
                  <a:pt x="3362818" y="1970202"/>
                  <a:pt x="3364658" y="1960236"/>
                  <a:pt x="3369102" y="1951348"/>
                </a:cubicBezTo>
                <a:cubicBezTo>
                  <a:pt x="3374169" y="1941214"/>
                  <a:pt x="3384373" y="1933816"/>
                  <a:pt x="3387956" y="1923068"/>
                </a:cubicBezTo>
                <a:cubicBezTo>
                  <a:pt x="3394000" y="1904935"/>
                  <a:pt x="3394241" y="1885361"/>
                  <a:pt x="3397383" y="1866507"/>
                </a:cubicBezTo>
                <a:cubicBezTo>
                  <a:pt x="3387956" y="1737674"/>
                  <a:pt x="3385460" y="1608146"/>
                  <a:pt x="3369102" y="1480008"/>
                </a:cubicBezTo>
                <a:cubicBezTo>
                  <a:pt x="3366433" y="1459099"/>
                  <a:pt x="3349002" y="1442874"/>
                  <a:pt x="3340822" y="1423447"/>
                </a:cubicBezTo>
                <a:cubicBezTo>
                  <a:pt x="3323838" y="1383110"/>
                  <a:pt x="3309399" y="1341748"/>
                  <a:pt x="3293688" y="1300899"/>
                </a:cubicBezTo>
                <a:cubicBezTo>
                  <a:pt x="3280292" y="1220522"/>
                  <a:pt x="3256613" y="1068001"/>
                  <a:pt x="3227700" y="1027522"/>
                </a:cubicBezTo>
                <a:lnTo>
                  <a:pt x="3180566" y="961534"/>
                </a:lnTo>
                <a:cubicBezTo>
                  <a:pt x="3159942" y="858415"/>
                  <a:pt x="3187749" y="975950"/>
                  <a:pt x="3124005" y="820132"/>
                </a:cubicBezTo>
                <a:cubicBezTo>
                  <a:pt x="3108956" y="783344"/>
                  <a:pt x="3100704" y="744054"/>
                  <a:pt x="3086298" y="707010"/>
                </a:cubicBezTo>
                <a:cubicBezTo>
                  <a:pt x="3054395" y="624974"/>
                  <a:pt x="2944688" y="486574"/>
                  <a:pt x="2916616" y="452487"/>
                </a:cubicBezTo>
                <a:cubicBezTo>
                  <a:pt x="2872624" y="399068"/>
                  <a:pt x="2845570" y="325040"/>
                  <a:pt x="2784640" y="292231"/>
                </a:cubicBezTo>
                <a:cubicBezTo>
                  <a:pt x="2743791" y="270235"/>
                  <a:pt x="2705729" y="242001"/>
                  <a:pt x="2662092" y="226243"/>
                </a:cubicBezTo>
                <a:cubicBezTo>
                  <a:pt x="2591841" y="200875"/>
                  <a:pt x="2513928" y="199104"/>
                  <a:pt x="2445276" y="169682"/>
                </a:cubicBezTo>
                <a:cubicBezTo>
                  <a:pt x="2423280" y="160255"/>
                  <a:pt x="2401778" y="149580"/>
                  <a:pt x="2379288" y="141402"/>
                </a:cubicBezTo>
                <a:cubicBezTo>
                  <a:pt x="2332596" y="124423"/>
                  <a:pt x="2283794" y="113265"/>
                  <a:pt x="2237886" y="94268"/>
                </a:cubicBezTo>
                <a:cubicBezTo>
                  <a:pt x="2192439" y="75462"/>
                  <a:pt x="2152982" y="42544"/>
                  <a:pt x="2105911" y="28280"/>
                </a:cubicBezTo>
                <a:cubicBezTo>
                  <a:pt x="2048066" y="10751"/>
                  <a:pt x="1986504" y="9427"/>
                  <a:pt x="1926801" y="0"/>
                </a:cubicBezTo>
                <a:cubicBezTo>
                  <a:pt x="1845102" y="18854"/>
                  <a:pt x="1759101" y="24312"/>
                  <a:pt x="1681704" y="56561"/>
                </a:cubicBezTo>
                <a:cubicBezTo>
                  <a:pt x="1642681" y="72821"/>
                  <a:pt x="1617329" y="111509"/>
                  <a:pt x="1587436" y="141402"/>
                </a:cubicBezTo>
                <a:cubicBezTo>
                  <a:pt x="1540320" y="188518"/>
                  <a:pt x="1523755" y="226785"/>
                  <a:pt x="1483742" y="282804"/>
                </a:cubicBezTo>
                <a:cubicBezTo>
                  <a:pt x="1472047" y="299177"/>
                  <a:pt x="1459569" y="315050"/>
                  <a:pt x="1446034" y="329938"/>
                </a:cubicBezTo>
                <a:cubicBezTo>
                  <a:pt x="1428098" y="349667"/>
                  <a:pt x="1411361" y="371273"/>
                  <a:pt x="1389473" y="386499"/>
                </a:cubicBezTo>
                <a:cubicBezTo>
                  <a:pt x="1338597" y="421891"/>
                  <a:pt x="1281504" y="447494"/>
                  <a:pt x="1229218" y="480767"/>
                </a:cubicBezTo>
                <a:cubicBezTo>
                  <a:pt x="1177745" y="513523"/>
                  <a:pt x="1129862" y="551706"/>
                  <a:pt x="1078389" y="584462"/>
                </a:cubicBezTo>
                <a:cubicBezTo>
                  <a:pt x="1060605" y="595779"/>
                  <a:pt x="1039903" y="601897"/>
                  <a:pt x="1021828" y="612742"/>
                </a:cubicBezTo>
                <a:cubicBezTo>
                  <a:pt x="979440" y="638175"/>
                  <a:pt x="900758" y="693803"/>
                  <a:pt x="861572" y="725864"/>
                </a:cubicBezTo>
                <a:cubicBezTo>
                  <a:pt x="851254" y="734306"/>
                  <a:pt x="844213" y="746499"/>
                  <a:pt x="833292" y="754144"/>
                </a:cubicBezTo>
                <a:cubicBezTo>
                  <a:pt x="812538" y="768672"/>
                  <a:pt x="789300" y="779283"/>
                  <a:pt x="767304" y="791852"/>
                </a:cubicBezTo>
                <a:cubicBezTo>
                  <a:pt x="764474" y="796568"/>
                  <a:pt x="729846" y="855977"/>
                  <a:pt x="720170" y="867266"/>
                </a:cubicBezTo>
                <a:cubicBezTo>
                  <a:pt x="708602" y="880762"/>
                  <a:pt x="694105" y="891540"/>
                  <a:pt x="682463" y="904973"/>
                </a:cubicBezTo>
                <a:cubicBezTo>
                  <a:pt x="653214" y="938722"/>
                  <a:pt x="622396" y="971509"/>
                  <a:pt x="597622" y="1008668"/>
                </a:cubicBezTo>
                <a:cubicBezTo>
                  <a:pt x="591337" y="1018095"/>
                  <a:pt x="583835" y="1026815"/>
                  <a:pt x="578768" y="1036948"/>
                </a:cubicBezTo>
                <a:cubicBezTo>
                  <a:pt x="568066" y="1058352"/>
                  <a:pt x="559376" y="1080717"/>
                  <a:pt x="550488" y="1102936"/>
                </a:cubicBezTo>
                <a:cubicBezTo>
                  <a:pt x="546798" y="1112162"/>
                  <a:pt x="545505" y="1122329"/>
                  <a:pt x="541061" y="1131217"/>
                </a:cubicBezTo>
                <a:cubicBezTo>
                  <a:pt x="532867" y="1147605"/>
                  <a:pt x="521679" y="1162334"/>
                  <a:pt x="512781" y="1178351"/>
                </a:cubicBezTo>
                <a:cubicBezTo>
                  <a:pt x="495392" y="1209650"/>
                  <a:pt x="488562" y="1233730"/>
                  <a:pt x="465647" y="1263192"/>
                </a:cubicBezTo>
                <a:cubicBezTo>
                  <a:pt x="454734" y="1277223"/>
                  <a:pt x="439507" y="1287403"/>
                  <a:pt x="427939" y="1300899"/>
                </a:cubicBezTo>
                <a:cubicBezTo>
                  <a:pt x="361199" y="1378761"/>
                  <a:pt x="449836" y="1282195"/>
                  <a:pt x="399659" y="1357460"/>
                </a:cubicBezTo>
                <a:cubicBezTo>
                  <a:pt x="357958" y="1420011"/>
                  <a:pt x="383371" y="1352330"/>
                  <a:pt x="352525" y="1414021"/>
                </a:cubicBezTo>
                <a:cubicBezTo>
                  <a:pt x="337192" y="1444687"/>
                  <a:pt x="351259" y="1443567"/>
                  <a:pt x="324245" y="1470581"/>
                </a:cubicBezTo>
                <a:cubicBezTo>
                  <a:pt x="322023" y="1472803"/>
                  <a:pt x="354096" y="1470581"/>
                  <a:pt x="343098" y="14800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979738" y="4324350"/>
            <a:ext cx="3048000" cy="2339975"/>
          </a:xfrm>
          <a:custGeom>
            <a:avLst/>
            <a:gdLst>
              <a:gd name="connsiteX0" fmla="*/ 1459711 w 3047461"/>
              <a:gd name="connsiteY0" fmla="*/ 12569 h 2340990"/>
              <a:gd name="connsiteX1" fmla="*/ 1487991 w 3047461"/>
              <a:gd name="connsiteY1" fmla="*/ 21996 h 2340990"/>
              <a:gd name="connsiteX2" fmla="*/ 1553979 w 3047461"/>
              <a:gd name="connsiteY2" fmla="*/ 50276 h 2340990"/>
              <a:gd name="connsiteX3" fmla="*/ 1610540 w 3047461"/>
              <a:gd name="connsiteY3" fmla="*/ 59703 h 2340990"/>
              <a:gd name="connsiteX4" fmla="*/ 1770795 w 3047461"/>
              <a:gd name="connsiteY4" fmla="*/ 87983 h 2340990"/>
              <a:gd name="connsiteX5" fmla="*/ 2006465 w 3047461"/>
              <a:gd name="connsiteY5" fmla="*/ 116264 h 2340990"/>
              <a:gd name="connsiteX6" fmla="*/ 2081880 w 3047461"/>
              <a:gd name="connsiteY6" fmla="*/ 144544 h 2340990"/>
              <a:gd name="connsiteX7" fmla="*/ 2421245 w 3047461"/>
              <a:gd name="connsiteY7" fmla="*/ 248239 h 2340990"/>
              <a:gd name="connsiteX8" fmla="*/ 2572074 w 3047461"/>
              <a:gd name="connsiteY8" fmla="*/ 389641 h 2340990"/>
              <a:gd name="connsiteX9" fmla="*/ 2628634 w 3047461"/>
              <a:gd name="connsiteY9" fmla="*/ 427348 h 2340990"/>
              <a:gd name="connsiteX10" fmla="*/ 2704049 w 3047461"/>
              <a:gd name="connsiteY10" fmla="*/ 512190 h 2340990"/>
              <a:gd name="connsiteX11" fmla="*/ 2713476 w 3047461"/>
              <a:gd name="connsiteY11" fmla="*/ 823274 h 2340990"/>
              <a:gd name="connsiteX12" fmla="*/ 2760610 w 3047461"/>
              <a:gd name="connsiteY12" fmla="*/ 926969 h 2340990"/>
              <a:gd name="connsiteX13" fmla="*/ 2788890 w 3047461"/>
              <a:gd name="connsiteY13" fmla="*/ 992957 h 2340990"/>
              <a:gd name="connsiteX14" fmla="*/ 2817171 w 3047461"/>
              <a:gd name="connsiteY14" fmla="*/ 1040091 h 2340990"/>
              <a:gd name="connsiteX15" fmla="*/ 2826597 w 3047461"/>
              <a:gd name="connsiteY15" fmla="*/ 1068371 h 2340990"/>
              <a:gd name="connsiteX16" fmla="*/ 2845451 w 3047461"/>
              <a:gd name="connsiteY16" fmla="*/ 1106078 h 2340990"/>
              <a:gd name="connsiteX17" fmla="*/ 2873731 w 3047461"/>
              <a:gd name="connsiteY17" fmla="*/ 1209773 h 2340990"/>
              <a:gd name="connsiteX18" fmla="*/ 2930292 w 3047461"/>
              <a:gd name="connsiteY18" fmla="*/ 1360602 h 2340990"/>
              <a:gd name="connsiteX19" fmla="*/ 2939719 w 3047461"/>
              <a:gd name="connsiteY19" fmla="*/ 1436016 h 2340990"/>
              <a:gd name="connsiteX20" fmla="*/ 2967999 w 3047461"/>
              <a:gd name="connsiteY20" fmla="*/ 1464297 h 2340990"/>
              <a:gd name="connsiteX21" fmla="*/ 3015133 w 3047461"/>
              <a:gd name="connsiteY21" fmla="*/ 1520858 h 2340990"/>
              <a:gd name="connsiteX22" fmla="*/ 3024560 w 3047461"/>
              <a:gd name="connsiteY22" fmla="*/ 1577418 h 2340990"/>
              <a:gd name="connsiteX23" fmla="*/ 3043414 w 3047461"/>
              <a:gd name="connsiteY23" fmla="*/ 1671686 h 2340990"/>
              <a:gd name="connsiteX24" fmla="*/ 3033987 w 3047461"/>
              <a:gd name="connsiteY24" fmla="*/ 1869649 h 2340990"/>
              <a:gd name="connsiteX25" fmla="*/ 2939719 w 3047461"/>
              <a:gd name="connsiteY25" fmla="*/ 1926210 h 2340990"/>
              <a:gd name="connsiteX26" fmla="*/ 2741756 w 3047461"/>
              <a:gd name="connsiteY26" fmla="*/ 1973344 h 2340990"/>
              <a:gd name="connsiteX27" fmla="*/ 2600354 w 3047461"/>
              <a:gd name="connsiteY27" fmla="*/ 2029905 h 2340990"/>
              <a:gd name="connsiteX28" fmla="*/ 2553220 w 3047461"/>
              <a:gd name="connsiteY28" fmla="*/ 2039332 h 2340990"/>
              <a:gd name="connsiteX29" fmla="*/ 2440098 w 3047461"/>
              <a:gd name="connsiteY29" fmla="*/ 2124173 h 2340990"/>
              <a:gd name="connsiteX30" fmla="*/ 2411818 w 3047461"/>
              <a:gd name="connsiteY30" fmla="*/ 2152453 h 2340990"/>
              <a:gd name="connsiteX31" fmla="*/ 2298696 w 3047461"/>
              <a:gd name="connsiteY31" fmla="*/ 2171307 h 2340990"/>
              <a:gd name="connsiteX32" fmla="*/ 2176148 w 3047461"/>
              <a:gd name="connsiteY32" fmla="*/ 2180734 h 2340990"/>
              <a:gd name="connsiteX33" fmla="*/ 2044173 w 3047461"/>
              <a:gd name="connsiteY33" fmla="*/ 2199587 h 2340990"/>
              <a:gd name="connsiteX34" fmla="*/ 1978185 w 3047461"/>
              <a:gd name="connsiteY34" fmla="*/ 2227868 h 2340990"/>
              <a:gd name="connsiteX35" fmla="*/ 1931051 w 3047461"/>
              <a:gd name="connsiteY35" fmla="*/ 2237295 h 2340990"/>
              <a:gd name="connsiteX36" fmla="*/ 1789649 w 3047461"/>
              <a:gd name="connsiteY36" fmla="*/ 2284429 h 2340990"/>
              <a:gd name="connsiteX37" fmla="*/ 1751942 w 3047461"/>
              <a:gd name="connsiteY37" fmla="*/ 2312709 h 2340990"/>
              <a:gd name="connsiteX38" fmla="*/ 1667100 w 3047461"/>
              <a:gd name="connsiteY38" fmla="*/ 2340990 h 2340990"/>
              <a:gd name="connsiteX39" fmla="*/ 1356016 w 3047461"/>
              <a:gd name="connsiteY39" fmla="*/ 2331563 h 2340990"/>
              <a:gd name="connsiteX40" fmla="*/ 1186333 w 3047461"/>
              <a:gd name="connsiteY40" fmla="*/ 2303282 h 2340990"/>
              <a:gd name="connsiteX41" fmla="*/ 733847 w 3047461"/>
              <a:gd name="connsiteY41" fmla="*/ 2275002 h 2340990"/>
              <a:gd name="connsiteX42" fmla="*/ 686713 w 3047461"/>
              <a:gd name="connsiteY42" fmla="*/ 2265575 h 2340990"/>
              <a:gd name="connsiteX43" fmla="*/ 620725 w 3047461"/>
              <a:gd name="connsiteY43" fmla="*/ 2237295 h 2340990"/>
              <a:gd name="connsiteX44" fmla="*/ 488750 w 3047461"/>
              <a:gd name="connsiteY44" fmla="*/ 2218441 h 2340990"/>
              <a:gd name="connsiteX45" fmla="*/ 347348 w 3047461"/>
              <a:gd name="connsiteY45" fmla="*/ 2180734 h 2340990"/>
              <a:gd name="connsiteX46" fmla="*/ 253080 w 3047461"/>
              <a:gd name="connsiteY46" fmla="*/ 2152453 h 2340990"/>
              <a:gd name="connsiteX47" fmla="*/ 205946 w 3047461"/>
              <a:gd name="connsiteY47" fmla="*/ 2095893 h 2340990"/>
              <a:gd name="connsiteX48" fmla="*/ 196519 w 3047461"/>
              <a:gd name="connsiteY48" fmla="*/ 2048759 h 2340990"/>
              <a:gd name="connsiteX49" fmla="*/ 168239 w 3047461"/>
              <a:gd name="connsiteY49" fmla="*/ 1992198 h 2340990"/>
              <a:gd name="connsiteX50" fmla="*/ 139958 w 3047461"/>
              <a:gd name="connsiteY50" fmla="*/ 1926210 h 2340990"/>
              <a:gd name="connsiteX51" fmla="*/ 83397 w 3047461"/>
              <a:gd name="connsiteY51" fmla="*/ 1502004 h 2340990"/>
              <a:gd name="connsiteX52" fmla="*/ 36263 w 3047461"/>
              <a:gd name="connsiteY52" fmla="*/ 1200346 h 2340990"/>
              <a:gd name="connsiteX53" fmla="*/ 7983 w 3047461"/>
              <a:gd name="connsiteY53" fmla="*/ 992957 h 2340990"/>
              <a:gd name="connsiteX54" fmla="*/ 17410 w 3047461"/>
              <a:gd name="connsiteY54" fmla="*/ 710152 h 2340990"/>
              <a:gd name="connsiteX55" fmla="*/ 26837 w 3047461"/>
              <a:gd name="connsiteY55" fmla="*/ 663018 h 2340990"/>
              <a:gd name="connsiteX56" fmla="*/ 130531 w 3047461"/>
              <a:gd name="connsiteY56" fmla="*/ 578177 h 2340990"/>
              <a:gd name="connsiteX57" fmla="*/ 215373 w 3047461"/>
              <a:gd name="connsiteY57" fmla="*/ 512190 h 2340990"/>
              <a:gd name="connsiteX58" fmla="*/ 243653 w 3047461"/>
              <a:gd name="connsiteY58" fmla="*/ 493336 h 2340990"/>
              <a:gd name="connsiteX59" fmla="*/ 479323 w 3047461"/>
              <a:gd name="connsiteY59" fmla="*/ 483909 h 2340990"/>
              <a:gd name="connsiteX60" fmla="*/ 592445 w 3047461"/>
              <a:gd name="connsiteY60" fmla="*/ 408495 h 2340990"/>
              <a:gd name="connsiteX61" fmla="*/ 667859 w 3047461"/>
              <a:gd name="connsiteY61" fmla="*/ 399068 h 2340990"/>
              <a:gd name="connsiteX62" fmla="*/ 762127 w 3047461"/>
              <a:gd name="connsiteY62" fmla="*/ 370787 h 2340990"/>
              <a:gd name="connsiteX63" fmla="*/ 837542 w 3047461"/>
              <a:gd name="connsiteY63" fmla="*/ 323653 h 2340990"/>
              <a:gd name="connsiteX64" fmla="*/ 922383 w 3047461"/>
              <a:gd name="connsiteY64" fmla="*/ 314227 h 2340990"/>
              <a:gd name="connsiteX65" fmla="*/ 1035505 w 3047461"/>
              <a:gd name="connsiteY65" fmla="*/ 238812 h 2340990"/>
              <a:gd name="connsiteX66" fmla="*/ 1092065 w 3047461"/>
              <a:gd name="connsiteY66" fmla="*/ 229385 h 2340990"/>
              <a:gd name="connsiteX67" fmla="*/ 1148626 w 3047461"/>
              <a:gd name="connsiteY67" fmla="*/ 210532 h 2340990"/>
              <a:gd name="connsiteX68" fmla="*/ 1299455 w 3047461"/>
              <a:gd name="connsiteY68" fmla="*/ 201105 h 2340990"/>
              <a:gd name="connsiteX69" fmla="*/ 1356016 w 3047461"/>
              <a:gd name="connsiteY69" fmla="*/ 172825 h 2340990"/>
              <a:gd name="connsiteX70" fmla="*/ 1412577 w 3047461"/>
              <a:gd name="connsiteY70" fmla="*/ 144544 h 2340990"/>
              <a:gd name="connsiteX71" fmla="*/ 1431430 w 3047461"/>
              <a:gd name="connsiteY71" fmla="*/ 116264 h 2340990"/>
              <a:gd name="connsiteX72" fmla="*/ 1459711 w 3047461"/>
              <a:gd name="connsiteY72" fmla="*/ 97410 h 2340990"/>
              <a:gd name="connsiteX73" fmla="*/ 1459711 w 3047461"/>
              <a:gd name="connsiteY73" fmla="*/ 12569 h 2340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047461" h="2340990">
                <a:moveTo>
                  <a:pt x="1459711" y="12569"/>
                </a:moveTo>
                <a:cubicBezTo>
                  <a:pt x="1464424" y="0"/>
                  <a:pt x="1478765" y="18306"/>
                  <a:pt x="1487991" y="21996"/>
                </a:cubicBezTo>
                <a:cubicBezTo>
                  <a:pt x="1510210" y="30884"/>
                  <a:pt x="1531106" y="43238"/>
                  <a:pt x="1553979" y="50276"/>
                </a:cubicBezTo>
                <a:cubicBezTo>
                  <a:pt x="1572248" y="55897"/>
                  <a:pt x="1591797" y="55954"/>
                  <a:pt x="1610540" y="59703"/>
                </a:cubicBezTo>
                <a:cubicBezTo>
                  <a:pt x="1752572" y="88110"/>
                  <a:pt x="1638248" y="71416"/>
                  <a:pt x="1770795" y="87983"/>
                </a:cubicBezTo>
                <a:cubicBezTo>
                  <a:pt x="1878837" y="142006"/>
                  <a:pt x="1741589" y="79730"/>
                  <a:pt x="2006465" y="116264"/>
                </a:cubicBezTo>
                <a:cubicBezTo>
                  <a:pt x="2033061" y="119932"/>
                  <a:pt x="2056742" y="135117"/>
                  <a:pt x="2081880" y="144544"/>
                </a:cubicBezTo>
                <a:cubicBezTo>
                  <a:pt x="2240367" y="271335"/>
                  <a:pt x="2136172" y="215347"/>
                  <a:pt x="2421245" y="248239"/>
                </a:cubicBezTo>
                <a:cubicBezTo>
                  <a:pt x="2478126" y="305120"/>
                  <a:pt x="2511606" y="344290"/>
                  <a:pt x="2572074" y="389641"/>
                </a:cubicBezTo>
                <a:cubicBezTo>
                  <a:pt x="2590201" y="403236"/>
                  <a:pt x="2611227" y="412842"/>
                  <a:pt x="2628634" y="427348"/>
                </a:cubicBezTo>
                <a:cubicBezTo>
                  <a:pt x="2677064" y="467706"/>
                  <a:pt x="2677264" y="472013"/>
                  <a:pt x="2704049" y="512190"/>
                </a:cubicBezTo>
                <a:cubicBezTo>
                  <a:pt x="2707191" y="615885"/>
                  <a:pt x="2705519" y="719837"/>
                  <a:pt x="2713476" y="823274"/>
                </a:cubicBezTo>
                <a:cubicBezTo>
                  <a:pt x="2716982" y="868859"/>
                  <a:pt x="2741595" y="888939"/>
                  <a:pt x="2760610" y="926969"/>
                </a:cubicBezTo>
                <a:cubicBezTo>
                  <a:pt x="2827371" y="1060487"/>
                  <a:pt x="2690794" y="816383"/>
                  <a:pt x="2788890" y="992957"/>
                </a:cubicBezTo>
                <a:cubicBezTo>
                  <a:pt x="2797788" y="1008974"/>
                  <a:pt x="2808977" y="1023703"/>
                  <a:pt x="2817171" y="1040091"/>
                </a:cubicBezTo>
                <a:cubicBezTo>
                  <a:pt x="2821615" y="1048978"/>
                  <a:pt x="2822683" y="1059238"/>
                  <a:pt x="2826597" y="1068371"/>
                </a:cubicBezTo>
                <a:cubicBezTo>
                  <a:pt x="2832133" y="1081287"/>
                  <a:pt x="2841007" y="1092746"/>
                  <a:pt x="2845451" y="1106078"/>
                </a:cubicBezTo>
                <a:cubicBezTo>
                  <a:pt x="2856781" y="1140067"/>
                  <a:pt x="2863299" y="1175498"/>
                  <a:pt x="2873731" y="1209773"/>
                </a:cubicBezTo>
                <a:cubicBezTo>
                  <a:pt x="2906514" y="1317488"/>
                  <a:pt x="2896976" y="1293969"/>
                  <a:pt x="2930292" y="1360602"/>
                </a:cubicBezTo>
                <a:cubicBezTo>
                  <a:pt x="2933434" y="1385740"/>
                  <a:pt x="2931061" y="1412208"/>
                  <a:pt x="2939719" y="1436016"/>
                </a:cubicBezTo>
                <a:cubicBezTo>
                  <a:pt x="2944275" y="1448545"/>
                  <a:pt x="2959464" y="1454055"/>
                  <a:pt x="2967999" y="1464297"/>
                </a:cubicBezTo>
                <a:cubicBezTo>
                  <a:pt x="3033621" y="1543043"/>
                  <a:pt x="2932512" y="1438234"/>
                  <a:pt x="3015133" y="1520858"/>
                </a:cubicBezTo>
                <a:cubicBezTo>
                  <a:pt x="3018275" y="1539711"/>
                  <a:pt x="3021038" y="1558632"/>
                  <a:pt x="3024560" y="1577418"/>
                </a:cubicBezTo>
                <a:cubicBezTo>
                  <a:pt x="3030466" y="1608914"/>
                  <a:pt x="3042381" y="1639658"/>
                  <a:pt x="3043414" y="1671686"/>
                </a:cubicBezTo>
                <a:cubicBezTo>
                  <a:pt x="3045544" y="1737714"/>
                  <a:pt x="3047461" y="1804975"/>
                  <a:pt x="3033987" y="1869649"/>
                </a:cubicBezTo>
                <a:cubicBezTo>
                  <a:pt x="3030855" y="1884683"/>
                  <a:pt x="2941322" y="1925644"/>
                  <a:pt x="2939719" y="1926210"/>
                </a:cubicBezTo>
                <a:cubicBezTo>
                  <a:pt x="2799036" y="1975863"/>
                  <a:pt x="2876587" y="1935891"/>
                  <a:pt x="2741756" y="1973344"/>
                </a:cubicBezTo>
                <a:cubicBezTo>
                  <a:pt x="2640780" y="2001393"/>
                  <a:pt x="2693831" y="1998746"/>
                  <a:pt x="2600354" y="2029905"/>
                </a:cubicBezTo>
                <a:cubicBezTo>
                  <a:pt x="2585154" y="2034972"/>
                  <a:pt x="2568931" y="2036190"/>
                  <a:pt x="2553220" y="2039332"/>
                </a:cubicBezTo>
                <a:cubicBezTo>
                  <a:pt x="2472811" y="2079536"/>
                  <a:pt x="2511564" y="2052707"/>
                  <a:pt x="2440098" y="2124173"/>
                </a:cubicBezTo>
                <a:cubicBezTo>
                  <a:pt x="2430671" y="2133600"/>
                  <a:pt x="2424968" y="2150261"/>
                  <a:pt x="2411818" y="2152453"/>
                </a:cubicBezTo>
                <a:cubicBezTo>
                  <a:pt x="2374111" y="2158738"/>
                  <a:pt x="2336651" y="2166752"/>
                  <a:pt x="2298696" y="2171307"/>
                </a:cubicBezTo>
                <a:cubicBezTo>
                  <a:pt x="2258018" y="2176188"/>
                  <a:pt x="2216867" y="2176210"/>
                  <a:pt x="2176148" y="2180734"/>
                </a:cubicBezTo>
                <a:cubicBezTo>
                  <a:pt x="2131982" y="2185641"/>
                  <a:pt x="2088165" y="2193303"/>
                  <a:pt x="2044173" y="2199587"/>
                </a:cubicBezTo>
                <a:cubicBezTo>
                  <a:pt x="2022177" y="2209014"/>
                  <a:pt x="2000888" y="2220300"/>
                  <a:pt x="1978185" y="2227868"/>
                </a:cubicBezTo>
                <a:cubicBezTo>
                  <a:pt x="1962985" y="2232935"/>
                  <a:pt x="1946532" y="2233167"/>
                  <a:pt x="1931051" y="2237295"/>
                </a:cubicBezTo>
                <a:cubicBezTo>
                  <a:pt x="1914318" y="2241757"/>
                  <a:pt x="1818889" y="2268184"/>
                  <a:pt x="1789649" y="2284429"/>
                </a:cubicBezTo>
                <a:cubicBezTo>
                  <a:pt x="1775915" y="2292059"/>
                  <a:pt x="1766207" y="2306125"/>
                  <a:pt x="1751942" y="2312709"/>
                </a:cubicBezTo>
                <a:cubicBezTo>
                  <a:pt x="1724875" y="2325201"/>
                  <a:pt x="1667100" y="2340990"/>
                  <a:pt x="1667100" y="2340990"/>
                </a:cubicBezTo>
                <a:cubicBezTo>
                  <a:pt x="1563405" y="2337848"/>
                  <a:pt x="1459441" y="2339675"/>
                  <a:pt x="1356016" y="2331563"/>
                </a:cubicBezTo>
                <a:cubicBezTo>
                  <a:pt x="1298850" y="2327079"/>
                  <a:pt x="1243563" y="2306859"/>
                  <a:pt x="1186333" y="2303282"/>
                </a:cubicBezTo>
                <a:lnTo>
                  <a:pt x="733847" y="2275002"/>
                </a:lnTo>
                <a:cubicBezTo>
                  <a:pt x="718136" y="2271860"/>
                  <a:pt x="701913" y="2270642"/>
                  <a:pt x="686713" y="2265575"/>
                </a:cubicBezTo>
                <a:cubicBezTo>
                  <a:pt x="664010" y="2258007"/>
                  <a:pt x="644005" y="2242838"/>
                  <a:pt x="620725" y="2237295"/>
                </a:cubicBezTo>
                <a:cubicBezTo>
                  <a:pt x="577495" y="2227002"/>
                  <a:pt x="532389" y="2226833"/>
                  <a:pt x="488750" y="2218441"/>
                </a:cubicBezTo>
                <a:cubicBezTo>
                  <a:pt x="352854" y="2192307"/>
                  <a:pt x="415859" y="2201288"/>
                  <a:pt x="347348" y="2180734"/>
                </a:cubicBezTo>
                <a:cubicBezTo>
                  <a:pt x="239431" y="2148358"/>
                  <a:pt x="317125" y="2173802"/>
                  <a:pt x="253080" y="2152453"/>
                </a:cubicBezTo>
                <a:cubicBezTo>
                  <a:pt x="237369" y="2133600"/>
                  <a:pt x="217698" y="2117438"/>
                  <a:pt x="205946" y="2095893"/>
                </a:cubicBezTo>
                <a:cubicBezTo>
                  <a:pt x="198274" y="2081827"/>
                  <a:pt x="201995" y="2063817"/>
                  <a:pt x="196519" y="2048759"/>
                </a:cubicBezTo>
                <a:cubicBezTo>
                  <a:pt x="189315" y="2028949"/>
                  <a:pt x="177072" y="2011337"/>
                  <a:pt x="168239" y="1992198"/>
                </a:cubicBezTo>
                <a:cubicBezTo>
                  <a:pt x="158211" y="1970470"/>
                  <a:pt x="149385" y="1948206"/>
                  <a:pt x="139958" y="1926210"/>
                </a:cubicBezTo>
                <a:cubicBezTo>
                  <a:pt x="70166" y="1507454"/>
                  <a:pt x="158917" y="2058963"/>
                  <a:pt x="83397" y="1502004"/>
                </a:cubicBezTo>
                <a:cubicBezTo>
                  <a:pt x="69722" y="1401154"/>
                  <a:pt x="50014" y="1301185"/>
                  <a:pt x="36263" y="1200346"/>
                </a:cubicBezTo>
                <a:cubicBezTo>
                  <a:pt x="0" y="934412"/>
                  <a:pt x="54733" y="1226701"/>
                  <a:pt x="7983" y="992957"/>
                </a:cubicBezTo>
                <a:cubicBezTo>
                  <a:pt x="11125" y="898689"/>
                  <a:pt x="12029" y="804319"/>
                  <a:pt x="17410" y="710152"/>
                </a:cubicBezTo>
                <a:cubicBezTo>
                  <a:pt x="18324" y="694156"/>
                  <a:pt x="21211" y="678020"/>
                  <a:pt x="26837" y="663018"/>
                </a:cubicBezTo>
                <a:cubicBezTo>
                  <a:pt x="43103" y="619642"/>
                  <a:pt x="100587" y="601467"/>
                  <a:pt x="130531" y="578177"/>
                </a:cubicBezTo>
                <a:cubicBezTo>
                  <a:pt x="158812" y="556181"/>
                  <a:pt x="185563" y="532064"/>
                  <a:pt x="215373" y="512190"/>
                </a:cubicBezTo>
                <a:cubicBezTo>
                  <a:pt x="224800" y="505905"/>
                  <a:pt x="232388" y="494543"/>
                  <a:pt x="243653" y="493336"/>
                </a:cubicBezTo>
                <a:cubicBezTo>
                  <a:pt x="321825" y="484960"/>
                  <a:pt x="400766" y="487051"/>
                  <a:pt x="479323" y="483909"/>
                </a:cubicBezTo>
                <a:cubicBezTo>
                  <a:pt x="516309" y="453087"/>
                  <a:pt x="544654" y="422150"/>
                  <a:pt x="592445" y="408495"/>
                </a:cubicBezTo>
                <a:cubicBezTo>
                  <a:pt x="616804" y="401535"/>
                  <a:pt x="642721" y="402210"/>
                  <a:pt x="667859" y="399068"/>
                </a:cubicBezTo>
                <a:cubicBezTo>
                  <a:pt x="699282" y="389641"/>
                  <a:pt x="732148" y="384111"/>
                  <a:pt x="762127" y="370787"/>
                </a:cubicBezTo>
                <a:cubicBezTo>
                  <a:pt x="789216" y="358747"/>
                  <a:pt x="808079" y="326926"/>
                  <a:pt x="837542" y="323653"/>
                </a:cubicBezTo>
                <a:lnTo>
                  <a:pt x="922383" y="314227"/>
                </a:lnTo>
                <a:cubicBezTo>
                  <a:pt x="946854" y="295873"/>
                  <a:pt x="1016486" y="241982"/>
                  <a:pt x="1035505" y="238812"/>
                </a:cubicBezTo>
                <a:cubicBezTo>
                  <a:pt x="1054358" y="235670"/>
                  <a:pt x="1073522" y="234021"/>
                  <a:pt x="1092065" y="229385"/>
                </a:cubicBezTo>
                <a:cubicBezTo>
                  <a:pt x="1111345" y="224565"/>
                  <a:pt x="1128935" y="213217"/>
                  <a:pt x="1148626" y="210532"/>
                </a:cubicBezTo>
                <a:cubicBezTo>
                  <a:pt x="1198539" y="203726"/>
                  <a:pt x="1249179" y="204247"/>
                  <a:pt x="1299455" y="201105"/>
                </a:cubicBezTo>
                <a:cubicBezTo>
                  <a:pt x="1380501" y="147072"/>
                  <a:pt x="1277959" y="211853"/>
                  <a:pt x="1356016" y="172825"/>
                </a:cubicBezTo>
                <a:cubicBezTo>
                  <a:pt x="1429121" y="136273"/>
                  <a:pt x="1341484" y="168242"/>
                  <a:pt x="1412577" y="144544"/>
                </a:cubicBezTo>
                <a:cubicBezTo>
                  <a:pt x="1418861" y="135117"/>
                  <a:pt x="1423419" y="124275"/>
                  <a:pt x="1431430" y="116264"/>
                </a:cubicBezTo>
                <a:cubicBezTo>
                  <a:pt x="1439441" y="108253"/>
                  <a:pt x="1454644" y="107544"/>
                  <a:pt x="1459711" y="97410"/>
                </a:cubicBezTo>
                <a:cubicBezTo>
                  <a:pt x="1498511" y="19810"/>
                  <a:pt x="1454998" y="25138"/>
                  <a:pt x="1459711" y="125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01625" y="3868738"/>
            <a:ext cx="3262313" cy="2098675"/>
          </a:xfrm>
          <a:custGeom>
            <a:avLst/>
            <a:gdLst>
              <a:gd name="connsiteX0" fmla="*/ 3044857 w 3261674"/>
              <a:gd name="connsiteY0" fmla="*/ 33813 h 2098283"/>
              <a:gd name="connsiteX1" fmla="*/ 3073138 w 3261674"/>
              <a:gd name="connsiteY1" fmla="*/ 52667 h 2098283"/>
              <a:gd name="connsiteX2" fmla="*/ 3091991 w 3261674"/>
              <a:gd name="connsiteY2" fmla="*/ 80947 h 2098283"/>
              <a:gd name="connsiteX3" fmla="*/ 3120272 w 3261674"/>
              <a:gd name="connsiteY3" fmla="*/ 90374 h 2098283"/>
              <a:gd name="connsiteX4" fmla="*/ 3157979 w 3261674"/>
              <a:gd name="connsiteY4" fmla="*/ 137508 h 2098283"/>
              <a:gd name="connsiteX5" fmla="*/ 3205113 w 3261674"/>
              <a:gd name="connsiteY5" fmla="*/ 175215 h 2098283"/>
              <a:gd name="connsiteX6" fmla="*/ 3214540 w 3261674"/>
              <a:gd name="connsiteY6" fmla="*/ 222349 h 2098283"/>
              <a:gd name="connsiteX7" fmla="*/ 3233394 w 3261674"/>
              <a:gd name="connsiteY7" fmla="*/ 260056 h 2098283"/>
              <a:gd name="connsiteX8" fmla="*/ 3261674 w 3261674"/>
              <a:gd name="connsiteY8" fmla="*/ 316617 h 2098283"/>
              <a:gd name="connsiteX9" fmla="*/ 3252247 w 3261674"/>
              <a:gd name="connsiteY9" fmla="*/ 505153 h 2098283"/>
              <a:gd name="connsiteX10" fmla="*/ 3242820 w 3261674"/>
              <a:gd name="connsiteY10" fmla="*/ 533434 h 2098283"/>
              <a:gd name="connsiteX11" fmla="*/ 3223967 w 3261674"/>
              <a:gd name="connsiteY11" fmla="*/ 561714 h 2098283"/>
              <a:gd name="connsiteX12" fmla="*/ 3195686 w 3261674"/>
              <a:gd name="connsiteY12" fmla="*/ 618275 h 2098283"/>
              <a:gd name="connsiteX13" fmla="*/ 3167406 w 3261674"/>
              <a:gd name="connsiteY13" fmla="*/ 627702 h 2098283"/>
              <a:gd name="connsiteX14" fmla="*/ 3129699 w 3261674"/>
              <a:gd name="connsiteY14" fmla="*/ 655982 h 2098283"/>
              <a:gd name="connsiteX15" fmla="*/ 3101418 w 3261674"/>
              <a:gd name="connsiteY15" fmla="*/ 674836 h 2098283"/>
              <a:gd name="connsiteX16" fmla="*/ 3073138 w 3261674"/>
              <a:gd name="connsiteY16" fmla="*/ 703116 h 2098283"/>
              <a:gd name="connsiteX17" fmla="*/ 3044857 w 3261674"/>
              <a:gd name="connsiteY17" fmla="*/ 712543 h 2098283"/>
              <a:gd name="connsiteX18" fmla="*/ 2960016 w 3261674"/>
              <a:gd name="connsiteY18" fmla="*/ 740823 h 2098283"/>
              <a:gd name="connsiteX19" fmla="*/ 2884602 w 3261674"/>
              <a:gd name="connsiteY19" fmla="*/ 769104 h 2098283"/>
              <a:gd name="connsiteX20" fmla="*/ 2828041 w 3261674"/>
              <a:gd name="connsiteY20" fmla="*/ 816238 h 2098283"/>
              <a:gd name="connsiteX21" fmla="*/ 2799761 w 3261674"/>
              <a:gd name="connsiteY21" fmla="*/ 825664 h 2098283"/>
              <a:gd name="connsiteX22" fmla="*/ 2771480 w 3261674"/>
              <a:gd name="connsiteY22" fmla="*/ 882225 h 2098283"/>
              <a:gd name="connsiteX23" fmla="*/ 2762053 w 3261674"/>
              <a:gd name="connsiteY23" fmla="*/ 910506 h 2098283"/>
              <a:gd name="connsiteX24" fmla="*/ 2733773 w 3261674"/>
              <a:gd name="connsiteY24" fmla="*/ 938786 h 2098283"/>
              <a:gd name="connsiteX25" fmla="*/ 2714919 w 3261674"/>
              <a:gd name="connsiteY25" fmla="*/ 967067 h 2098283"/>
              <a:gd name="connsiteX26" fmla="*/ 2677212 w 3261674"/>
              <a:gd name="connsiteY26" fmla="*/ 1042481 h 2098283"/>
              <a:gd name="connsiteX27" fmla="*/ 2658358 w 3261674"/>
              <a:gd name="connsiteY27" fmla="*/ 1070761 h 2098283"/>
              <a:gd name="connsiteX28" fmla="*/ 2630078 w 3261674"/>
              <a:gd name="connsiteY28" fmla="*/ 1099042 h 2098283"/>
              <a:gd name="connsiteX29" fmla="*/ 2620651 w 3261674"/>
              <a:gd name="connsiteY29" fmla="*/ 1127322 h 2098283"/>
              <a:gd name="connsiteX30" fmla="*/ 2573517 w 3261674"/>
              <a:gd name="connsiteY30" fmla="*/ 1183883 h 2098283"/>
              <a:gd name="connsiteX31" fmla="*/ 2564090 w 3261674"/>
              <a:gd name="connsiteY31" fmla="*/ 1212163 h 2098283"/>
              <a:gd name="connsiteX32" fmla="*/ 2545237 w 3261674"/>
              <a:gd name="connsiteY32" fmla="*/ 1240444 h 2098283"/>
              <a:gd name="connsiteX33" fmla="*/ 2516956 w 3261674"/>
              <a:gd name="connsiteY33" fmla="*/ 1297005 h 2098283"/>
              <a:gd name="connsiteX34" fmla="*/ 2488676 w 3261674"/>
              <a:gd name="connsiteY34" fmla="*/ 1381846 h 2098283"/>
              <a:gd name="connsiteX35" fmla="*/ 2460396 w 3261674"/>
              <a:gd name="connsiteY35" fmla="*/ 1438407 h 2098283"/>
              <a:gd name="connsiteX36" fmla="*/ 2432115 w 3261674"/>
              <a:gd name="connsiteY36" fmla="*/ 1523248 h 2098283"/>
              <a:gd name="connsiteX37" fmla="*/ 2403835 w 3261674"/>
              <a:gd name="connsiteY37" fmla="*/ 1579809 h 2098283"/>
              <a:gd name="connsiteX38" fmla="*/ 2375554 w 3261674"/>
              <a:gd name="connsiteY38" fmla="*/ 1636370 h 2098283"/>
              <a:gd name="connsiteX39" fmla="*/ 2262433 w 3261674"/>
              <a:gd name="connsiteY39" fmla="*/ 1730638 h 2098283"/>
              <a:gd name="connsiteX40" fmla="*/ 2055043 w 3261674"/>
              <a:gd name="connsiteY40" fmla="*/ 1834332 h 2098283"/>
              <a:gd name="connsiteX41" fmla="*/ 1857080 w 3261674"/>
              <a:gd name="connsiteY41" fmla="*/ 1890893 h 2098283"/>
              <a:gd name="connsiteX42" fmla="*/ 1668544 w 3261674"/>
              <a:gd name="connsiteY42" fmla="*/ 1928601 h 2098283"/>
              <a:gd name="connsiteX43" fmla="*/ 1442301 w 3261674"/>
              <a:gd name="connsiteY43" fmla="*/ 2013442 h 2098283"/>
              <a:gd name="connsiteX44" fmla="*/ 1150070 w 3261674"/>
              <a:gd name="connsiteY44" fmla="*/ 2070003 h 2098283"/>
              <a:gd name="connsiteX45" fmla="*/ 1046375 w 3261674"/>
              <a:gd name="connsiteY45" fmla="*/ 2098283 h 2098283"/>
              <a:gd name="connsiteX46" fmla="*/ 509047 w 3261674"/>
              <a:gd name="connsiteY46" fmla="*/ 2079429 h 2098283"/>
              <a:gd name="connsiteX47" fmla="*/ 424206 w 3261674"/>
              <a:gd name="connsiteY47" fmla="*/ 2041722 h 2098283"/>
              <a:gd name="connsiteX48" fmla="*/ 301657 w 3261674"/>
              <a:gd name="connsiteY48" fmla="*/ 1956881 h 2098283"/>
              <a:gd name="connsiteX49" fmla="*/ 216816 w 3261674"/>
              <a:gd name="connsiteY49" fmla="*/ 1853186 h 2098283"/>
              <a:gd name="connsiteX50" fmla="*/ 160255 w 3261674"/>
              <a:gd name="connsiteY50" fmla="*/ 1768345 h 2098283"/>
              <a:gd name="connsiteX51" fmla="*/ 131975 w 3261674"/>
              <a:gd name="connsiteY51" fmla="*/ 1740064 h 2098283"/>
              <a:gd name="connsiteX52" fmla="*/ 103695 w 3261674"/>
              <a:gd name="connsiteY52" fmla="*/ 1683504 h 2098283"/>
              <a:gd name="connsiteX53" fmla="*/ 56561 w 3261674"/>
              <a:gd name="connsiteY53" fmla="*/ 1617516 h 2098283"/>
              <a:gd name="connsiteX54" fmla="*/ 47134 w 3261674"/>
              <a:gd name="connsiteY54" fmla="*/ 1589236 h 2098283"/>
              <a:gd name="connsiteX55" fmla="*/ 18853 w 3261674"/>
              <a:gd name="connsiteY55" fmla="*/ 1391273 h 2098283"/>
              <a:gd name="connsiteX56" fmla="*/ 0 w 3261674"/>
              <a:gd name="connsiteY56" fmla="*/ 1165029 h 2098283"/>
              <a:gd name="connsiteX57" fmla="*/ 37707 w 3261674"/>
              <a:gd name="connsiteY57" fmla="*/ 599421 h 2098283"/>
              <a:gd name="connsiteX58" fmla="*/ 65987 w 3261674"/>
              <a:gd name="connsiteY58" fmla="*/ 429739 h 2098283"/>
              <a:gd name="connsiteX59" fmla="*/ 94268 w 3261674"/>
              <a:gd name="connsiteY59" fmla="*/ 354324 h 2098283"/>
              <a:gd name="connsiteX60" fmla="*/ 103695 w 3261674"/>
              <a:gd name="connsiteY60" fmla="*/ 288337 h 2098283"/>
              <a:gd name="connsiteX61" fmla="*/ 160255 w 3261674"/>
              <a:gd name="connsiteY61" fmla="*/ 260056 h 2098283"/>
              <a:gd name="connsiteX62" fmla="*/ 320511 w 3261674"/>
              <a:gd name="connsiteY62" fmla="*/ 231776 h 2098283"/>
              <a:gd name="connsiteX63" fmla="*/ 499620 w 3261674"/>
              <a:gd name="connsiteY63" fmla="*/ 203495 h 2098283"/>
              <a:gd name="connsiteX64" fmla="*/ 584462 w 3261674"/>
              <a:gd name="connsiteY64" fmla="*/ 184642 h 2098283"/>
              <a:gd name="connsiteX65" fmla="*/ 725864 w 3261674"/>
              <a:gd name="connsiteY65" fmla="*/ 175215 h 2098283"/>
              <a:gd name="connsiteX66" fmla="*/ 810705 w 3261674"/>
              <a:gd name="connsiteY66" fmla="*/ 146935 h 2098283"/>
              <a:gd name="connsiteX67" fmla="*/ 895546 w 3261674"/>
              <a:gd name="connsiteY67" fmla="*/ 118654 h 2098283"/>
              <a:gd name="connsiteX68" fmla="*/ 1065229 w 3261674"/>
              <a:gd name="connsiteY68" fmla="*/ 99801 h 2098283"/>
              <a:gd name="connsiteX69" fmla="*/ 1875934 w 3261674"/>
              <a:gd name="connsiteY69" fmla="*/ 71520 h 2098283"/>
              <a:gd name="connsiteX70" fmla="*/ 1970202 w 3261674"/>
              <a:gd name="connsiteY70" fmla="*/ 43240 h 2098283"/>
              <a:gd name="connsiteX71" fmla="*/ 2073897 w 3261674"/>
              <a:gd name="connsiteY71" fmla="*/ 33813 h 2098283"/>
              <a:gd name="connsiteX72" fmla="*/ 2187018 w 3261674"/>
              <a:gd name="connsiteY72" fmla="*/ 14959 h 2098283"/>
              <a:gd name="connsiteX73" fmla="*/ 2582944 w 3261674"/>
              <a:gd name="connsiteY73" fmla="*/ 24386 h 2098283"/>
              <a:gd name="connsiteX74" fmla="*/ 2620651 w 3261674"/>
              <a:gd name="connsiteY74" fmla="*/ 33813 h 2098283"/>
              <a:gd name="connsiteX75" fmla="*/ 2705493 w 3261674"/>
              <a:gd name="connsiteY75" fmla="*/ 52667 h 2098283"/>
              <a:gd name="connsiteX76" fmla="*/ 2875175 w 3261674"/>
              <a:gd name="connsiteY76" fmla="*/ 43240 h 2098283"/>
              <a:gd name="connsiteX77" fmla="*/ 2903455 w 3261674"/>
              <a:gd name="connsiteY77" fmla="*/ 33813 h 2098283"/>
              <a:gd name="connsiteX78" fmla="*/ 2978870 w 3261674"/>
              <a:gd name="connsiteY78" fmla="*/ 5532 h 2098283"/>
              <a:gd name="connsiteX79" fmla="*/ 3044857 w 3261674"/>
              <a:gd name="connsiteY79" fmla="*/ 33813 h 209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3261674" h="2098283">
                <a:moveTo>
                  <a:pt x="3044857" y="33813"/>
                </a:moveTo>
                <a:cubicBezTo>
                  <a:pt x="3054284" y="40098"/>
                  <a:pt x="3065127" y="44656"/>
                  <a:pt x="3073138" y="52667"/>
                </a:cubicBezTo>
                <a:cubicBezTo>
                  <a:pt x="3081149" y="60678"/>
                  <a:pt x="3083144" y="73870"/>
                  <a:pt x="3091991" y="80947"/>
                </a:cubicBezTo>
                <a:cubicBezTo>
                  <a:pt x="3099750" y="87155"/>
                  <a:pt x="3110845" y="87232"/>
                  <a:pt x="3120272" y="90374"/>
                </a:cubicBezTo>
                <a:cubicBezTo>
                  <a:pt x="3138624" y="145428"/>
                  <a:pt x="3115340" y="94869"/>
                  <a:pt x="3157979" y="137508"/>
                </a:cubicBezTo>
                <a:cubicBezTo>
                  <a:pt x="3200618" y="180147"/>
                  <a:pt x="3150059" y="156863"/>
                  <a:pt x="3205113" y="175215"/>
                </a:cubicBezTo>
                <a:cubicBezTo>
                  <a:pt x="3208255" y="190926"/>
                  <a:pt x="3209473" y="207149"/>
                  <a:pt x="3214540" y="222349"/>
                </a:cubicBezTo>
                <a:cubicBezTo>
                  <a:pt x="3218984" y="235680"/>
                  <a:pt x="3227858" y="247140"/>
                  <a:pt x="3233394" y="260056"/>
                </a:cubicBezTo>
                <a:cubicBezTo>
                  <a:pt x="3256812" y="314699"/>
                  <a:pt x="3225439" y="262267"/>
                  <a:pt x="3261674" y="316617"/>
                </a:cubicBezTo>
                <a:cubicBezTo>
                  <a:pt x="3258532" y="379462"/>
                  <a:pt x="3257698" y="442466"/>
                  <a:pt x="3252247" y="505153"/>
                </a:cubicBezTo>
                <a:cubicBezTo>
                  <a:pt x="3251386" y="515053"/>
                  <a:pt x="3247264" y="524546"/>
                  <a:pt x="3242820" y="533434"/>
                </a:cubicBezTo>
                <a:cubicBezTo>
                  <a:pt x="3237753" y="543567"/>
                  <a:pt x="3229034" y="551581"/>
                  <a:pt x="3223967" y="561714"/>
                </a:cubicBezTo>
                <a:cubicBezTo>
                  <a:pt x="3212582" y="584484"/>
                  <a:pt x="3218199" y="600264"/>
                  <a:pt x="3195686" y="618275"/>
                </a:cubicBezTo>
                <a:cubicBezTo>
                  <a:pt x="3187927" y="624482"/>
                  <a:pt x="3176833" y="624560"/>
                  <a:pt x="3167406" y="627702"/>
                </a:cubicBezTo>
                <a:cubicBezTo>
                  <a:pt x="3154837" y="637129"/>
                  <a:pt x="3142484" y="646850"/>
                  <a:pt x="3129699" y="655982"/>
                </a:cubicBezTo>
                <a:cubicBezTo>
                  <a:pt x="3120480" y="662567"/>
                  <a:pt x="3110122" y="667583"/>
                  <a:pt x="3101418" y="674836"/>
                </a:cubicBezTo>
                <a:cubicBezTo>
                  <a:pt x="3091177" y="683370"/>
                  <a:pt x="3084230" y="695721"/>
                  <a:pt x="3073138" y="703116"/>
                </a:cubicBezTo>
                <a:cubicBezTo>
                  <a:pt x="3064870" y="708628"/>
                  <a:pt x="3054161" y="709054"/>
                  <a:pt x="3044857" y="712543"/>
                </a:cubicBezTo>
                <a:cubicBezTo>
                  <a:pt x="2973862" y="739166"/>
                  <a:pt x="3023198" y="725027"/>
                  <a:pt x="2960016" y="740823"/>
                </a:cubicBezTo>
                <a:cubicBezTo>
                  <a:pt x="2893699" y="785036"/>
                  <a:pt x="2977785" y="734161"/>
                  <a:pt x="2884602" y="769104"/>
                </a:cubicBezTo>
                <a:cubicBezTo>
                  <a:pt x="2849348" y="782324"/>
                  <a:pt x="2859485" y="795275"/>
                  <a:pt x="2828041" y="816238"/>
                </a:cubicBezTo>
                <a:cubicBezTo>
                  <a:pt x="2819773" y="821750"/>
                  <a:pt x="2809188" y="822522"/>
                  <a:pt x="2799761" y="825664"/>
                </a:cubicBezTo>
                <a:cubicBezTo>
                  <a:pt x="2776066" y="896750"/>
                  <a:pt x="2808029" y="809128"/>
                  <a:pt x="2771480" y="882225"/>
                </a:cubicBezTo>
                <a:cubicBezTo>
                  <a:pt x="2767036" y="891113"/>
                  <a:pt x="2767565" y="902238"/>
                  <a:pt x="2762053" y="910506"/>
                </a:cubicBezTo>
                <a:cubicBezTo>
                  <a:pt x="2754658" y="921598"/>
                  <a:pt x="2742307" y="928545"/>
                  <a:pt x="2733773" y="938786"/>
                </a:cubicBezTo>
                <a:cubicBezTo>
                  <a:pt x="2726520" y="947490"/>
                  <a:pt x="2721204" y="957640"/>
                  <a:pt x="2714919" y="967067"/>
                </a:cubicBezTo>
                <a:cubicBezTo>
                  <a:pt x="2700562" y="1010142"/>
                  <a:pt x="2709015" y="991597"/>
                  <a:pt x="2677212" y="1042481"/>
                </a:cubicBezTo>
                <a:cubicBezTo>
                  <a:pt x="2671207" y="1052088"/>
                  <a:pt x="2665611" y="1062057"/>
                  <a:pt x="2658358" y="1070761"/>
                </a:cubicBezTo>
                <a:cubicBezTo>
                  <a:pt x="2649823" y="1081003"/>
                  <a:pt x="2639505" y="1089615"/>
                  <a:pt x="2630078" y="1099042"/>
                </a:cubicBezTo>
                <a:cubicBezTo>
                  <a:pt x="2626936" y="1108469"/>
                  <a:pt x="2626163" y="1119054"/>
                  <a:pt x="2620651" y="1127322"/>
                </a:cubicBezTo>
                <a:cubicBezTo>
                  <a:pt x="2578956" y="1189865"/>
                  <a:pt x="2604359" y="1122202"/>
                  <a:pt x="2573517" y="1183883"/>
                </a:cubicBezTo>
                <a:cubicBezTo>
                  <a:pt x="2569073" y="1192771"/>
                  <a:pt x="2568534" y="1203275"/>
                  <a:pt x="2564090" y="1212163"/>
                </a:cubicBezTo>
                <a:cubicBezTo>
                  <a:pt x="2559023" y="1222297"/>
                  <a:pt x="2550304" y="1230310"/>
                  <a:pt x="2545237" y="1240444"/>
                </a:cubicBezTo>
                <a:cubicBezTo>
                  <a:pt x="2506213" y="1318494"/>
                  <a:pt x="2570984" y="1215963"/>
                  <a:pt x="2516956" y="1297005"/>
                </a:cubicBezTo>
                <a:cubicBezTo>
                  <a:pt x="2506445" y="1339052"/>
                  <a:pt x="2508399" y="1338456"/>
                  <a:pt x="2488676" y="1381846"/>
                </a:cubicBezTo>
                <a:cubicBezTo>
                  <a:pt x="2479953" y="1401036"/>
                  <a:pt x="2468225" y="1418836"/>
                  <a:pt x="2460396" y="1438407"/>
                </a:cubicBezTo>
                <a:cubicBezTo>
                  <a:pt x="2449325" y="1466085"/>
                  <a:pt x="2445446" y="1496585"/>
                  <a:pt x="2432115" y="1523248"/>
                </a:cubicBezTo>
                <a:cubicBezTo>
                  <a:pt x="2422688" y="1542102"/>
                  <a:pt x="2412396" y="1560547"/>
                  <a:pt x="2403835" y="1579809"/>
                </a:cubicBezTo>
                <a:cubicBezTo>
                  <a:pt x="2389276" y="1612566"/>
                  <a:pt x="2401686" y="1606972"/>
                  <a:pt x="2375554" y="1636370"/>
                </a:cubicBezTo>
                <a:cubicBezTo>
                  <a:pt x="2335304" y="1681651"/>
                  <a:pt x="2313700" y="1701342"/>
                  <a:pt x="2262433" y="1730638"/>
                </a:cubicBezTo>
                <a:cubicBezTo>
                  <a:pt x="2234773" y="1746444"/>
                  <a:pt x="2109716" y="1816759"/>
                  <a:pt x="2055043" y="1834332"/>
                </a:cubicBezTo>
                <a:cubicBezTo>
                  <a:pt x="1989707" y="1855333"/>
                  <a:pt x="1923754" y="1874631"/>
                  <a:pt x="1857080" y="1890893"/>
                </a:cubicBezTo>
                <a:cubicBezTo>
                  <a:pt x="1794815" y="1906080"/>
                  <a:pt x="1730845" y="1913563"/>
                  <a:pt x="1668544" y="1928601"/>
                </a:cubicBezTo>
                <a:cubicBezTo>
                  <a:pt x="1590859" y="1947353"/>
                  <a:pt x="1517181" y="1989374"/>
                  <a:pt x="1442301" y="2013442"/>
                </a:cubicBezTo>
                <a:cubicBezTo>
                  <a:pt x="1350926" y="2042812"/>
                  <a:pt x="1242046" y="2050973"/>
                  <a:pt x="1150070" y="2070003"/>
                </a:cubicBezTo>
                <a:cubicBezTo>
                  <a:pt x="1114986" y="2077262"/>
                  <a:pt x="1080940" y="2088856"/>
                  <a:pt x="1046375" y="2098283"/>
                </a:cubicBezTo>
                <a:lnTo>
                  <a:pt x="509047" y="2079429"/>
                </a:lnTo>
                <a:cubicBezTo>
                  <a:pt x="491327" y="2078543"/>
                  <a:pt x="424831" y="2042190"/>
                  <a:pt x="424206" y="2041722"/>
                </a:cubicBezTo>
                <a:cubicBezTo>
                  <a:pt x="293573" y="1943747"/>
                  <a:pt x="443446" y="2017646"/>
                  <a:pt x="301657" y="1956881"/>
                </a:cubicBezTo>
                <a:cubicBezTo>
                  <a:pt x="256635" y="1911859"/>
                  <a:pt x="268465" y="1926355"/>
                  <a:pt x="216816" y="1853186"/>
                </a:cubicBezTo>
                <a:cubicBezTo>
                  <a:pt x="197215" y="1825418"/>
                  <a:pt x="180648" y="1795536"/>
                  <a:pt x="160255" y="1768345"/>
                </a:cubicBezTo>
                <a:cubicBezTo>
                  <a:pt x="152256" y="1757680"/>
                  <a:pt x="139370" y="1751157"/>
                  <a:pt x="131975" y="1740064"/>
                </a:cubicBezTo>
                <a:cubicBezTo>
                  <a:pt x="120283" y="1722525"/>
                  <a:pt x="113932" y="1701930"/>
                  <a:pt x="103695" y="1683504"/>
                </a:cubicBezTo>
                <a:cubicBezTo>
                  <a:pt x="93849" y="1665782"/>
                  <a:pt x="67062" y="1631517"/>
                  <a:pt x="56561" y="1617516"/>
                </a:cubicBezTo>
                <a:cubicBezTo>
                  <a:pt x="53419" y="1608089"/>
                  <a:pt x="49216" y="1598952"/>
                  <a:pt x="47134" y="1589236"/>
                </a:cubicBezTo>
                <a:cubicBezTo>
                  <a:pt x="28570" y="1502604"/>
                  <a:pt x="26438" y="1477232"/>
                  <a:pt x="18853" y="1391273"/>
                </a:cubicBezTo>
                <a:cubicBezTo>
                  <a:pt x="12202" y="1315890"/>
                  <a:pt x="6284" y="1240444"/>
                  <a:pt x="0" y="1165029"/>
                </a:cubicBezTo>
                <a:cubicBezTo>
                  <a:pt x="12120" y="801433"/>
                  <a:pt x="507" y="962122"/>
                  <a:pt x="37707" y="599421"/>
                </a:cubicBezTo>
                <a:cubicBezTo>
                  <a:pt x="44583" y="532379"/>
                  <a:pt x="46816" y="494921"/>
                  <a:pt x="65987" y="429739"/>
                </a:cubicBezTo>
                <a:cubicBezTo>
                  <a:pt x="73563" y="403982"/>
                  <a:pt x="84841" y="379462"/>
                  <a:pt x="94268" y="354324"/>
                </a:cubicBezTo>
                <a:cubicBezTo>
                  <a:pt x="97410" y="332328"/>
                  <a:pt x="94671" y="308641"/>
                  <a:pt x="103695" y="288337"/>
                </a:cubicBezTo>
                <a:cubicBezTo>
                  <a:pt x="111414" y="270970"/>
                  <a:pt x="146511" y="266928"/>
                  <a:pt x="160255" y="260056"/>
                </a:cubicBezTo>
                <a:cubicBezTo>
                  <a:pt x="250499" y="214935"/>
                  <a:pt x="78881" y="249036"/>
                  <a:pt x="320511" y="231776"/>
                </a:cubicBezTo>
                <a:cubicBezTo>
                  <a:pt x="661636" y="163549"/>
                  <a:pt x="188508" y="255346"/>
                  <a:pt x="499620" y="203495"/>
                </a:cubicBezTo>
                <a:cubicBezTo>
                  <a:pt x="528196" y="198732"/>
                  <a:pt x="555715" y="188235"/>
                  <a:pt x="584462" y="184642"/>
                </a:cubicBezTo>
                <a:cubicBezTo>
                  <a:pt x="631336" y="178783"/>
                  <a:pt x="678730" y="178357"/>
                  <a:pt x="725864" y="175215"/>
                </a:cubicBezTo>
                <a:cubicBezTo>
                  <a:pt x="873392" y="116203"/>
                  <a:pt x="688927" y="187527"/>
                  <a:pt x="810705" y="146935"/>
                </a:cubicBezTo>
                <a:cubicBezTo>
                  <a:pt x="849110" y="134134"/>
                  <a:pt x="857316" y="123867"/>
                  <a:pt x="895546" y="118654"/>
                </a:cubicBezTo>
                <a:cubicBezTo>
                  <a:pt x="951933" y="110965"/>
                  <a:pt x="1008668" y="106085"/>
                  <a:pt x="1065229" y="99801"/>
                </a:cubicBezTo>
                <a:cubicBezTo>
                  <a:pt x="1490416" y="113973"/>
                  <a:pt x="1317424" y="118063"/>
                  <a:pt x="1875934" y="71520"/>
                </a:cubicBezTo>
                <a:cubicBezTo>
                  <a:pt x="1906532" y="68970"/>
                  <a:pt x="1941829" y="48247"/>
                  <a:pt x="1970202" y="43240"/>
                </a:cubicBezTo>
                <a:cubicBezTo>
                  <a:pt x="2004381" y="37208"/>
                  <a:pt x="2039481" y="38302"/>
                  <a:pt x="2073897" y="33813"/>
                </a:cubicBezTo>
                <a:cubicBezTo>
                  <a:pt x="2111803" y="28869"/>
                  <a:pt x="2149311" y="21244"/>
                  <a:pt x="2187018" y="14959"/>
                </a:cubicBezTo>
                <a:lnTo>
                  <a:pt x="2582944" y="24386"/>
                </a:lnTo>
                <a:cubicBezTo>
                  <a:pt x="2595888" y="24949"/>
                  <a:pt x="2608027" y="30900"/>
                  <a:pt x="2620651" y="33813"/>
                </a:cubicBezTo>
                <a:lnTo>
                  <a:pt x="2705493" y="52667"/>
                </a:lnTo>
                <a:cubicBezTo>
                  <a:pt x="2762054" y="49525"/>
                  <a:pt x="2818782" y="48611"/>
                  <a:pt x="2875175" y="43240"/>
                </a:cubicBezTo>
                <a:cubicBezTo>
                  <a:pt x="2885067" y="42298"/>
                  <a:pt x="2894151" y="37302"/>
                  <a:pt x="2903455" y="33813"/>
                </a:cubicBezTo>
                <a:cubicBezTo>
                  <a:pt x="2993621" y="0"/>
                  <a:pt x="2914684" y="26927"/>
                  <a:pt x="2978870" y="5532"/>
                </a:cubicBezTo>
                <a:lnTo>
                  <a:pt x="3044857" y="338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Oval 4"/>
          <p:cNvSpPr/>
          <p:nvPr/>
        </p:nvSpPr>
        <p:spPr>
          <a:xfrm>
            <a:off x="6389688" y="3175000"/>
            <a:ext cx="2311400" cy="83026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22860" tIns="22860" rIns="22860" bIns="22860" anchor="ctr">
            <a:prstTxWarp prst="textNoShape">
              <a:avLst/>
            </a:prstTxWarp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>
                <a:solidFill>
                  <a:srgbClr val="000000"/>
                </a:solidFill>
                <a:latin typeface="Myriad Pro" charset="0"/>
                <a:ea typeface="ＭＳ Ｐゴシック" charset="-128"/>
                <a:cs typeface="ＭＳ Ｐゴシック" charset="-128"/>
              </a:rPr>
              <a:t>Effective method for educating doctors</a:t>
            </a:r>
          </a:p>
        </p:txBody>
      </p:sp>
      <p:sp>
        <p:nvSpPr>
          <p:cNvPr id="39945" name="Rectangle 22"/>
          <p:cNvSpPr>
            <a:spLocks noChangeArrowheads="1"/>
          </p:cNvSpPr>
          <p:nvPr/>
        </p:nvSpPr>
        <p:spPr bwMode="auto">
          <a:xfrm>
            <a:off x="4260850" y="5437188"/>
            <a:ext cx="2366963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US">
                <a:latin typeface="Myriad Pro" charset="0"/>
              </a:rPr>
              <a:t>Doctors required to attend workshops</a:t>
            </a:r>
          </a:p>
        </p:txBody>
      </p:sp>
      <p:sp>
        <p:nvSpPr>
          <p:cNvPr id="39946" name="Rectangle 23"/>
          <p:cNvSpPr>
            <a:spLocks noChangeArrowheads="1"/>
          </p:cNvSpPr>
          <p:nvPr/>
        </p:nvSpPr>
        <p:spPr bwMode="auto">
          <a:xfrm>
            <a:off x="3536950" y="4500563"/>
            <a:ext cx="2665413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US">
                <a:latin typeface="Myriad Pro" charset="0"/>
              </a:rPr>
              <a:t>Workshop must be approved by ACOG</a:t>
            </a:r>
          </a:p>
        </p:txBody>
      </p:sp>
      <p:sp>
        <p:nvSpPr>
          <p:cNvPr id="39947" name="Rectangle 24"/>
          <p:cNvSpPr>
            <a:spLocks noChangeArrowheads="1"/>
          </p:cNvSpPr>
          <p:nvPr/>
        </p:nvSpPr>
        <p:spPr bwMode="auto">
          <a:xfrm>
            <a:off x="6796088" y="5783263"/>
            <a:ext cx="2347912" cy="59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US">
                <a:latin typeface="Myriad Pro" charset="0"/>
              </a:rPr>
              <a:t>Taught by objective medical experts</a:t>
            </a:r>
          </a:p>
        </p:txBody>
      </p:sp>
      <p:sp>
        <p:nvSpPr>
          <p:cNvPr id="18" name="Oval 17"/>
          <p:cNvSpPr/>
          <p:nvPr/>
        </p:nvSpPr>
        <p:spPr>
          <a:xfrm>
            <a:off x="153988" y="153987"/>
            <a:ext cx="455612" cy="455613"/>
          </a:xfrm>
          <a:prstGeom prst="ellipse">
            <a:avLst/>
          </a:prstGeom>
          <a:gradFill flip="none" rotWithShape="1">
            <a:gsLst>
              <a:gs pos="0">
                <a:srgbClr val="FF6FCF">
                  <a:alpha val="50000"/>
                </a:srgbClr>
              </a:gs>
              <a:gs pos="100000">
                <a:srgbClr val="FFFFFF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>
            <a:reflection stA="50000" endPos="50000" dist="127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9949" name="TextBox 9"/>
          <p:cNvSpPr txBox="1">
            <a:spLocks noChangeArrowheads="1"/>
          </p:cNvSpPr>
          <p:nvPr/>
        </p:nvSpPr>
        <p:spPr bwMode="auto">
          <a:xfrm>
            <a:off x="152400" y="152400"/>
            <a:ext cx="1708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b="1">
                <a:solidFill>
                  <a:srgbClr val="595959"/>
                </a:solidFill>
                <a:latin typeface="Myriad Pro" charset="0"/>
                <a:ea typeface="Myriad Pro" charset="0"/>
                <a:cs typeface="Myriad Pro" charset="0"/>
              </a:rPr>
              <a:t>MammOptics</a:t>
            </a:r>
          </a:p>
        </p:txBody>
      </p:sp>
      <p:sp>
        <p:nvSpPr>
          <p:cNvPr id="39950" name="TextBox 10"/>
          <p:cNvSpPr txBox="1">
            <a:spLocks noChangeArrowheads="1"/>
          </p:cNvSpPr>
          <p:nvPr/>
        </p:nvSpPr>
        <p:spPr bwMode="auto">
          <a:xfrm>
            <a:off x="609600" y="381000"/>
            <a:ext cx="196215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595959"/>
                </a:solidFill>
                <a:latin typeface="Myriad Pro" charset="0"/>
              </a:rPr>
              <a:t>Marketing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Customer Relationships </a:t>
            </a:r>
            <a:br>
              <a:rPr lang="en-US" dirty="0" smtClean="0"/>
            </a:br>
            <a:r>
              <a:rPr lang="en-US" sz="2800" dirty="0" smtClean="0">
                <a:solidFill>
                  <a:srgbClr val="FF0000"/>
                </a:solidFill>
              </a:rPr>
              <a:t>Physical &amp; Web Mobile </a:t>
            </a:r>
            <a:r>
              <a:rPr lang="en-US" sz="2800" b="1" dirty="0" smtClean="0">
                <a:solidFill>
                  <a:srgbClr val="FF0000"/>
                </a:solidFill>
              </a:rPr>
              <a:t>Are Different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4000089"/>
            <a:ext cx="4470400" cy="29955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219200"/>
            <a:ext cx="4749800" cy="30684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82116" y="6604084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© 2012 Steve Blank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136688" y="886121"/>
          <a:ext cx="8870623" cy="5731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Freeform 11"/>
          <p:cNvSpPr/>
          <p:nvPr/>
        </p:nvSpPr>
        <p:spPr>
          <a:xfrm>
            <a:off x="119063" y="801688"/>
            <a:ext cx="3500437" cy="2808287"/>
          </a:xfrm>
          <a:custGeom>
            <a:avLst/>
            <a:gdLst>
              <a:gd name="connsiteX0" fmla="*/ 3444571 w 3501132"/>
              <a:gd name="connsiteY0" fmla="*/ 2073897 h 2809188"/>
              <a:gd name="connsiteX1" fmla="*/ 3435144 w 3501132"/>
              <a:gd name="connsiteY1" fmla="*/ 2337848 h 2809188"/>
              <a:gd name="connsiteX2" fmla="*/ 3416291 w 3501132"/>
              <a:gd name="connsiteY2" fmla="*/ 2366128 h 2809188"/>
              <a:gd name="connsiteX3" fmla="*/ 3406864 w 3501132"/>
              <a:gd name="connsiteY3" fmla="*/ 2394409 h 2809188"/>
              <a:gd name="connsiteX4" fmla="*/ 3388010 w 3501132"/>
              <a:gd name="connsiteY4" fmla="*/ 2422689 h 2809188"/>
              <a:gd name="connsiteX5" fmla="*/ 3369157 w 3501132"/>
              <a:gd name="connsiteY5" fmla="*/ 2469823 h 2809188"/>
              <a:gd name="connsiteX6" fmla="*/ 3322023 w 3501132"/>
              <a:gd name="connsiteY6" fmla="*/ 2554664 h 2809188"/>
              <a:gd name="connsiteX7" fmla="*/ 3067499 w 3501132"/>
              <a:gd name="connsiteY7" fmla="*/ 2724347 h 2809188"/>
              <a:gd name="connsiteX8" fmla="*/ 2756414 w 3501132"/>
              <a:gd name="connsiteY8" fmla="*/ 2780908 h 2809188"/>
              <a:gd name="connsiteX9" fmla="*/ 2407623 w 3501132"/>
              <a:gd name="connsiteY9" fmla="*/ 2771481 h 2809188"/>
              <a:gd name="connsiteX10" fmla="*/ 2322781 w 3501132"/>
              <a:gd name="connsiteY10" fmla="*/ 2762054 h 2809188"/>
              <a:gd name="connsiteX11" fmla="*/ 2275647 w 3501132"/>
              <a:gd name="connsiteY11" fmla="*/ 2743200 h 2809188"/>
              <a:gd name="connsiteX12" fmla="*/ 2237940 w 3501132"/>
              <a:gd name="connsiteY12" fmla="*/ 2733774 h 2809188"/>
              <a:gd name="connsiteX13" fmla="*/ 2190806 w 3501132"/>
              <a:gd name="connsiteY13" fmla="*/ 2705493 h 2809188"/>
              <a:gd name="connsiteX14" fmla="*/ 2162526 w 3501132"/>
              <a:gd name="connsiteY14" fmla="*/ 2686640 h 2809188"/>
              <a:gd name="connsiteX15" fmla="*/ 1766600 w 3501132"/>
              <a:gd name="connsiteY15" fmla="*/ 2705493 h 2809188"/>
              <a:gd name="connsiteX16" fmla="*/ 1596917 w 3501132"/>
              <a:gd name="connsiteY16" fmla="*/ 2752627 h 2809188"/>
              <a:gd name="connsiteX17" fmla="*/ 1483796 w 3501132"/>
              <a:gd name="connsiteY17" fmla="*/ 2780908 h 2809188"/>
              <a:gd name="connsiteX18" fmla="*/ 1398954 w 3501132"/>
              <a:gd name="connsiteY18" fmla="*/ 2790334 h 2809188"/>
              <a:gd name="connsiteX19" fmla="*/ 1200992 w 3501132"/>
              <a:gd name="connsiteY19" fmla="*/ 2809188 h 2809188"/>
              <a:gd name="connsiteX20" fmla="*/ 908761 w 3501132"/>
              <a:gd name="connsiteY20" fmla="*/ 2799761 h 2809188"/>
              <a:gd name="connsiteX21" fmla="*/ 880480 w 3501132"/>
              <a:gd name="connsiteY21" fmla="*/ 2790334 h 2809188"/>
              <a:gd name="connsiteX22" fmla="*/ 776785 w 3501132"/>
              <a:gd name="connsiteY22" fmla="*/ 2705493 h 2809188"/>
              <a:gd name="connsiteX23" fmla="*/ 710798 w 3501132"/>
              <a:gd name="connsiteY23" fmla="*/ 2648932 h 2809188"/>
              <a:gd name="connsiteX24" fmla="*/ 541115 w 3501132"/>
              <a:gd name="connsiteY24" fmla="*/ 2620652 h 2809188"/>
              <a:gd name="connsiteX25" fmla="*/ 437420 w 3501132"/>
              <a:gd name="connsiteY25" fmla="*/ 2573518 h 2809188"/>
              <a:gd name="connsiteX26" fmla="*/ 380860 w 3501132"/>
              <a:gd name="connsiteY26" fmla="*/ 2545237 h 2809188"/>
              <a:gd name="connsiteX27" fmla="*/ 324299 w 3501132"/>
              <a:gd name="connsiteY27" fmla="*/ 2488677 h 2809188"/>
              <a:gd name="connsiteX28" fmla="*/ 286592 w 3501132"/>
              <a:gd name="connsiteY28" fmla="*/ 2460396 h 2809188"/>
              <a:gd name="connsiteX29" fmla="*/ 258311 w 3501132"/>
              <a:gd name="connsiteY29" fmla="*/ 2432116 h 2809188"/>
              <a:gd name="connsiteX30" fmla="*/ 211177 w 3501132"/>
              <a:gd name="connsiteY30" fmla="*/ 2403835 h 2809188"/>
              <a:gd name="connsiteX31" fmla="*/ 182897 w 3501132"/>
              <a:gd name="connsiteY31" fmla="*/ 2366128 h 2809188"/>
              <a:gd name="connsiteX32" fmla="*/ 154616 w 3501132"/>
              <a:gd name="connsiteY32" fmla="*/ 2281287 h 2809188"/>
              <a:gd name="connsiteX33" fmla="*/ 145190 w 3501132"/>
              <a:gd name="connsiteY33" fmla="*/ 2234153 h 2809188"/>
              <a:gd name="connsiteX34" fmla="*/ 126336 w 3501132"/>
              <a:gd name="connsiteY34" fmla="*/ 2205873 h 2809188"/>
              <a:gd name="connsiteX35" fmla="*/ 116909 w 3501132"/>
              <a:gd name="connsiteY35" fmla="*/ 2121031 h 2809188"/>
              <a:gd name="connsiteX36" fmla="*/ 98055 w 3501132"/>
              <a:gd name="connsiteY36" fmla="*/ 2064470 h 2809188"/>
              <a:gd name="connsiteX37" fmla="*/ 88629 w 3501132"/>
              <a:gd name="connsiteY37" fmla="*/ 1951349 h 2809188"/>
              <a:gd name="connsiteX38" fmla="*/ 41495 w 3501132"/>
              <a:gd name="connsiteY38" fmla="*/ 1857081 h 2809188"/>
              <a:gd name="connsiteX39" fmla="*/ 32068 w 3501132"/>
              <a:gd name="connsiteY39" fmla="*/ 1828800 h 2809188"/>
              <a:gd name="connsiteX40" fmla="*/ 13214 w 3501132"/>
              <a:gd name="connsiteY40" fmla="*/ 1781666 h 2809188"/>
              <a:gd name="connsiteX41" fmla="*/ 79202 w 3501132"/>
              <a:gd name="connsiteY41" fmla="*/ 933254 h 2809188"/>
              <a:gd name="connsiteX42" fmla="*/ 399713 w 3501132"/>
              <a:gd name="connsiteY42" fmla="*/ 452487 h 2809188"/>
              <a:gd name="connsiteX43" fmla="*/ 588249 w 3501132"/>
              <a:gd name="connsiteY43" fmla="*/ 254524 h 2809188"/>
              <a:gd name="connsiteX44" fmla="*/ 767359 w 3501132"/>
              <a:gd name="connsiteY44" fmla="*/ 169683 h 2809188"/>
              <a:gd name="connsiteX45" fmla="*/ 880480 w 3501132"/>
              <a:gd name="connsiteY45" fmla="*/ 141402 h 2809188"/>
              <a:gd name="connsiteX46" fmla="*/ 955895 w 3501132"/>
              <a:gd name="connsiteY46" fmla="*/ 113122 h 2809188"/>
              <a:gd name="connsiteX47" fmla="*/ 1106724 w 3501132"/>
              <a:gd name="connsiteY47" fmla="*/ 75415 h 2809188"/>
              <a:gd name="connsiteX48" fmla="*/ 1248126 w 3501132"/>
              <a:gd name="connsiteY48" fmla="*/ 28281 h 2809188"/>
              <a:gd name="connsiteX49" fmla="*/ 1304686 w 3501132"/>
              <a:gd name="connsiteY49" fmla="*/ 18854 h 2809188"/>
              <a:gd name="connsiteX50" fmla="*/ 1521503 w 3501132"/>
              <a:gd name="connsiteY50" fmla="*/ 0 h 2809188"/>
              <a:gd name="connsiteX51" fmla="*/ 1813734 w 3501132"/>
              <a:gd name="connsiteY51" fmla="*/ 37708 h 2809188"/>
              <a:gd name="connsiteX52" fmla="*/ 1860868 w 3501132"/>
              <a:gd name="connsiteY52" fmla="*/ 75415 h 2809188"/>
              <a:gd name="connsiteX53" fmla="*/ 1973990 w 3501132"/>
              <a:gd name="connsiteY53" fmla="*/ 301658 h 2809188"/>
              <a:gd name="connsiteX54" fmla="*/ 1983416 w 3501132"/>
              <a:gd name="connsiteY54" fmla="*/ 358219 h 2809188"/>
              <a:gd name="connsiteX55" fmla="*/ 2011697 w 3501132"/>
              <a:gd name="connsiteY55" fmla="*/ 461914 h 2809188"/>
              <a:gd name="connsiteX56" fmla="*/ 2068258 w 3501132"/>
              <a:gd name="connsiteY56" fmla="*/ 659877 h 2809188"/>
              <a:gd name="connsiteX57" fmla="*/ 2087111 w 3501132"/>
              <a:gd name="connsiteY57" fmla="*/ 688157 h 2809188"/>
              <a:gd name="connsiteX58" fmla="*/ 2096538 w 3501132"/>
              <a:gd name="connsiteY58" fmla="*/ 716437 h 2809188"/>
              <a:gd name="connsiteX59" fmla="*/ 2285074 w 3501132"/>
              <a:gd name="connsiteY59" fmla="*/ 754145 h 2809188"/>
              <a:gd name="connsiteX60" fmla="*/ 2398196 w 3501132"/>
              <a:gd name="connsiteY60" fmla="*/ 857840 h 2809188"/>
              <a:gd name="connsiteX61" fmla="*/ 2435903 w 3501132"/>
              <a:gd name="connsiteY61" fmla="*/ 914400 h 2809188"/>
              <a:gd name="connsiteX62" fmla="*/ 2520744 w 3501132"/>
              <a:gd name="connsiteY62" fmla="*/ 970961 h 2809188"/>
              <a:gd name="connsiteX63" fmla="*/ 2549025 w 3501132"/>
              <a:gd name="connsiteY63" fmla="*/ 1008668 h 2809188"/>
              <a:gd name="connsiteX64" fmla="*/ 2681000 w 3501132"/>
              <a:gd name="connsiteY64" fmla="*/ 1140644 h 2809188"/>
              <a:gd name="connsiteX65" fmla="*/ 2718707 w 3501132"/>
              <a:gd name="connsiteY65" fmla="*/ 1197204 h 2809188"/>
              <a:gd name="connsiteX66" fmla="*/ 2737561 w 3501132"/>
              <a:gd name="connsiteY66" fmla="*/ 1225485 h 2809188"/>
              <a:gd name="connsiteX67" fmla="*/ 2803548 w 3501132"/>
              <a:gd name="connsiteY67" fmla="*/ 1263192 h 2809188"/>
              <a:gd name="connsiteX68" fmla="*/ 2850682 w 3501132"/>
              <a:gd name="connsiteY68" fmla="*/ 1338607 h 2809188"/>
              <a:gd name="connsiteX69" fmla="*/ 2973231 w 3501132"/>
              <a:gd name="connsiteY69" fmla="*/ 1423448 h 2809188"/>
              <a:gd name="connsiteX70" fmla="*/ 3058072 w 3501132"/>
              <a:gd name="connsiteY70" fmla="*/ 1536569 h 2809188"/>
              <a:gd name="connsiteX71" fmla="*/ 3133486 w 3501132"/>
              <a:gd name="connsiteY71" fmla="*/ 1602557 h 2809188"/>
              <a:gd name="connsiteX72" fmla="*/ 3256035 w 3501132"/>
              <a:gd name="connsiteY72" fmla="*/ 1706252 h 2809188"/>
              <a:gd name="connsiteX73" fmla="*/ 3303169 w 3501132"/>
              <a:gd name="connsiteY73" fmla="*/ 1734532 h 2809188"/>
              <a:gd name="connsiteX74" fmla="*/ 3397437 w 3501132"/>
              <a:gd name="connsiteY74" fmla="*/ 1772240 h 2809188"/>
              <a:gd name="connsiteX75" fmla="*/ 3453998 w 3501132"/>
              <a:gd name="connsiteY75" fmla="*/ 1828800 h 2809188"/>
              <a:gd name="connsiteX76" fmla="*/ 3482278 w 3501132"/>
              <a:gd name="connsiteY76" fmla="*/ 1857081 h 2809188"/>
              <a:gd name="connsiteX77" fmla="*/ 3501132 w 3501132"/>
              <a:gd name="connsiteY77" fmla="*/ 1885361 h 2809188"/>
              <a:gd name="connsiteX78" fmla="*/ 3463425 w 3501132"/>
              <a:gd name="connsiteY78" fmla="*/ 2073897 h 2809188"/>
              <a:gd name="connsiteX79" fmla="*/ 3444571 w 3501132"/>
              <a:gd name="connsiteY79" fmla="*/ 2073897 h 2809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3501132" h="2809188">
                <a:moveTo>
                  <a:pt x="3444571" y="2073897"/>
                </a:moveTo>
                <a:cubicBezTo>
                  <a:pt x="3439858" y="2117889"/>
                  <a:pt x="3443624" y="2250218"/>
                  <a:pt x="3435144" y="2337848"/>
                </a:cubicBezTo>
                <a:cubicBezTo>
                  <a:pt x="3434053" y="2349125"/>
                  <a:pt x="3421358" y="2355995"/>
                  <a:pt x="3416291" y="2366128"/>
                </a:cubicBezTo>
                <a:cubicBezTo>
                  <a:pt x="3411847" y="2375016"/>
                  <a:pt x="3411308" y="2385521"/>
                  <a:pt x="3406864" y="2394409"/>
                </a:cubicBezTo>
                <a:cubicBezTo>
                  <a:pt x="3401797" y="2404542"/>
                  <a:pt x="3393077" y="2412556"/>
                  <a:pt x="3388010" y="2422689"/>
                </a:cubicBezTo>
                <a:cubicBezTo>
                  <a:pt x="3380442" y="2437824"/>
                  <a:pt x="3376029" y="2454360"/>
                  <a:pt x="3369157" y="2469823"/>
                </a:cubicBezTo>
                <a:cubicBezTo>
                  <a:pt x="3361021" y="2488129"/>
                  <a:pt x="3332874" y="2542143"/>
                  <a:pt x="3322023" y="2554664"/>
                </a:cubicBezTo>
                <a:cubicBezTo>
                  <a:pt x="3242866" y="2645999"/>
                  <a:pt x="3192425" y="2689367"/>
                  <a:pt x="3067499" y="2724347"/>
                </a:cubicBezTo>
                <a:cubicBezTo>
                  <a:pt x="2966007" y="2752765"/>
                  <a:pt x="2860109" y="2762054"/>
                  <a:pt x="2756414" y="2780908"/>
                </a:cubicBezTo>
                <a:lnTo>
                  <a:pt x="2407623" y="2771481"/>
                </a:lnTo>
                <a:cubicBezTo>
                  <a:pt x="2379195" y="2770245"/>
                  <a:pt x="2350604" y="2768016"/>
                  <a:pt x="2322781" y="2762054"/>
                </a:cubicBezTo>
                <a:cubicBezTo>
                  <a:pt x="2306235" y="2758508"/>
                  <a:pt x="2291700" y="2748551"/>
                  <a:pt x="2275647" y="2743200"/>
                </a:cubicBezTo>
                <a:cubicBezTo>
                  <a:pt x="2263356" y="2739103"/>
                  <a:pt x="2250509" y="2736916"/>
                  <a:pt x="2237940" y="2733774"/>
                </a:cubicBezTo>
                <a:cubicBezTo>
                  <a:pt x="2222229" y="2724347"/>
                  <a:pt x="2206343" y="2715204"/>
                  <a:pt x="2190806" y="2705493"/>
                </a:cubicBezTo>
                <a:cubicBezTo>
                  <a:pt x="2181199" y="2699488"/>
                  <a:pt x="2162526" y="2686640"/>
                  <a:pt x="2162526" y="2686640"/>
                </a:cubicBezTo>
                <a:cubicBezTo>
                  <a:pt x="2030551" y="2692924"/>
                  <a:pt x="1898182" y="2693531"/>
                  <a:pt x="1766600" y="2705493"/>
                </a:cubicBezTo>
                <a:cubicBezTo>
                  <a:pt x="1612179" y="2719531"/>
                  <a:pt x="1689185" y="2725489"/>
                  <a:pt x="1596917" y="2752627"/>
                </a:cubicBezTo>
                <a:cubicBezTo>
                  <a:pt x="1559629" y="2763594"/>
                  <a:pt x="1521977" y="2773635"/>
                  <a:pt x="1483796" y="2780908"/>
                </a:cubicBezTo>
                <a:cubicBezTo>
                  <a:pt x="1455844" y="2786232"/>
                  <a:pt x="1427267" y="2787503"/>
                  <a:pt x="1398954" y="2790334"/>
                </a:cubicBezTo>
                <a:lnTo>
                  <a:pt x="1200992" y="2809188"/>
                </a:lnTo>
                <a:cubicBezTo>
                  <a:pt x="1103582" y="2806046"/>
                  <a:pt x="1006054" y="2805484"/>
                  <a:pt x="908761" y="2799761"/>
                </a:cubicBezTo>
                <a:cubicBezTo>
                  <a:pt x="898841" y="2799177"/>
                  <a:pt x="888566" y="2796110"/>
                  <a:pt x="880480" y="2790334"/>
                </a:cubicBezTo>
                <a:cubicBezTo>
                  <a:pt x="844139" y="2764376"/>
                  <a:pt x="811094" y="2734084"/>
                  <a:pt x="776785" y="2705493"/>
                </a:cubicBezTo>
                <a:cubicBezTo>
                  <a:pt x="754530" y="2686947"/>
                  <a:pt x="739374" y="2653695"/>
                  <a:pt x="710798" y="2648932"/>
                </a:cubicBezTo>
                <a:lnTo>
                  <a:pt x="541115" y="2620652"/>
                </a:lnTo>
                <a:cubicBezTo>
                  <a:pt x="381297" y="2560719"/>
                  <a:pt x="519182" y="2618941"/>
                  <a:pt x="437420" y="2573518"/>
                </a:cubicBezTo>
                <a:cubicBezTo>
                  <a:pt x="418994" y="2563281"/>
                  <a:pt x="397723" y="2557884"/>
                  <a:pt x="380860" y="2545237"/>
                </a:cubicBezTo>
                <a:cubicBezTo>
                  <a:pt x="359530" y="2529239"/>
                  <a:pt x="345629" y="2504675"/>
                  <a:pt x="324299" y="2488677"/>
                </a:cubicBezTo>
                <a:cubicBezTo>
                  <a:pt x="311730" y="2479250"/>
                  <a:pt x="298521" y="2470621"/>
                  <a:pt x="286592" y="2460396"/>
                </a:cubicBezTo>
                <a:cubicBezTo>
                  <a:pt x="276470" y="2451720"/>
                  <a:pt x="268976" y="2440115"/>
                  <a:pt x="258311" y="2432116"/>
                </a:cubicBezTo>
                <a:cubicBezTo>
                  <a:pt x="243653" y="2421123"/>
                  <a:pt x="226888" y="2413262"/>
                  <a:pt x="211177" y="2403835"/>
                </a:cubicBezTo>
                <a:cubicBezTo>
                  <a:pt x="201750" y="2391266"/>
                  <a:pt x="189481" y="2380393"/>
                  <a:pt x="182897" y="2366128"/>
                </a:cubicBezTo>
                <a:cubicBezTo>
                  <a:pt x="170405" y="2339062"/>
                  <a:pt x="160462" y="2310518"/>
                  <a:pt x="154616" y="2281287"/>
                </a:cubicBezTo>
                <a:cubicBezTo>
                  <a:pt x="151474" y="2265576"/>
                  <a:pt x="150816" y="2249155"/>
                  <a:pt x="145190" y="2234153"/>
                </a:cubicBezTo>
                <a:cubicBezTo>
                  <a:pt x="141212" y="2223545"/>
                  <a:pt x="132621" y="2215300"/>
                  <a:pt x="126336" y="2205873"/>
                </a:cubicBezTo>
                <a:cubicBezTo>
                  <a:pt x="123194" y="2177592"/>
                  <a:pt x="122490" y="2148933"/>
                  <a:pt x="116909" y="2121031"/>
                </a:cubicBezTo>
                <a:cubicBezTo>
                  <a:pt x="113011" y="2101543"/>
                  <a:pt x="101322" y="2084073"/>
                  <a:pt x="98055" y="2064470"/>
                </a:cubicBezTo>
                <a:cubicBezTo>
                  <a:pt x="91835" y="2027147"/>
                  <a:pt x="98585" y="1987853"/>
                  <a:pt x="88629" y="1951349"/>
                </a:cubicBezTo>
                <a:cubicBezTo>
                  <a:pt x="79385" y="1917455"/>
                  <a:pt x="56217" y="1888979"/>
                  <a:pt x="41495" y="1857081"/>
                </a:cubicBezTo>
                <a:cubicBezTo>
                  <a:pt x="37331" y="1848059"/>
                  <a:pt x="35557" y="1838104"/>
                  <a:pt x="32068" y="1828800"/>
                </a:cubicBezTo>
                <a:cubicBezTo>
                  <a:pt x="26126" y="1812956"/>
                  <a:pt x="19499" y="1797377"/>
                  <a:pt x="13214" y="1781666"/>
                </a:cubicBezTo>
                <a:cubicBezTo>
                  <a:pt x="35210" y="1498862"/>
                  <a:pt x="0" y="1205631"/>
                  <a:pt x="79202" y="933254"/>
                </a:cubicBezTo>
                <a:cubicBezTo>
                  <a:pt x="132980" y="748311"/>
                  <a:pt x="266883" y="591958"/>
                  <a:pt x="399713" y="452487"/>
                </a:cubicBezTo>
                <a:cubicBezTo>
                  <a:pt x="462558" y="386499"/>
                  <a:pt x="518765" y="313480"/>
                  <a:pt x="588249" y="254524"/>
                </a:cubicBezTo>
                <a:cubicBezTo>
                  <a:pt x="629367" y="219636"/>
                  <a:pt x="709160" y="185850"/>
                  <a:pt x="767359" y="169683"/>
                </a:cubicBezTo>
                <a:cubicBezTo>
                  <a:pt x="804809" y="159280"/>
                  <a:pt x="843252" y="152571"/>
                  <a:pt x="880480" y="141402"/>
                </a:cubicBezTo>
                <a:cubicBezTo>
                  <a:pt x="906195" y="133687"/>
                  <a:pt x="930121" y="120639"/>
                  <a:pt x="955895" y="113122"/>
                </a:cubicBezTo>
                <a:cubicBezTo>
                  <a:pt x="1005646" y="98612"/>
                  <a:pt x="1056955" y="89864"/>
                  <a:pt x="1106724" y="75415"/>
                </a:cubicBezTo>
                <a:cubicBezTo>
                  <a:pt x="1154437" y="61563"/>
                  <a:pt x="1200354" y="41930"/>
                  <a:pt x="1248126" y="28281"/>
                </a:cubicBezTo>
                <a:cubicBezTo>
                  <a:pt x="1266504" y="23030"/>
                  <a:pt x="1285674" y="20821"/>
                  <a:pt x="1304686" y="18854"/>
                </a:cubicBezTo>
                <a:cubicBezTo>
                  <a:pt x="1376846" y="11389"/>
                  <a:pt x="1449231" y="6285"/>
                  <a:pt x="1521503" y="0"/>
                </a:cubicBezTo>
                <a:cubicBezTo>
                  <a:pt x="1618913" y="12569"/>
                  <a:pt x="1717855" y="16401"/>
                  <a:pt x="1813734" y="37708"/>
                </a:cubicBezTo>
                <a:cubicBezTo>
                  <a:pt x="1833375" y="42073"/>
                  <a:pt x="1850730" y="58036"/>
                  <a:pt x="1860868" y="75415"/>
                </a:cubicBezTo>
                <a:cubicBezTo>
                  <a:pt x="2073864" y="440551"/>
                  <a:pt x="1876612" y="171824"/>
                  <a:pt x="1973990" y="301658"/>
                </a:cubicBezTo>
                <a:cubicBezTo>
                  <a:pt x="1977132" y="320512"/>
                  <a:pt x="1979411" y="339530"/>
                  <a:pt x="1983416" y="358219"/>
                </a:cubicBezTo>
                <a:cubicBezTo>
                  <a:pt x="2009132" y="478229"/>
                  <a:pt x="1992369" y="395646"/>
                  <a:pt x="2011697" y="461914"/>
                </a:cubicBezTo>
                <a:cubicBezTo>
                  <a:pt x="2030913" y="527797"/>
                  <a:pt x="2030190" y="602775"/>
                  <a:pt x="2068258" y="659877"/>
                </a:cubicBezTo>
                <a:cubicBezTo>
                  <a:pt x="2074542" y="669304"/>
                  <a:pt x="2082044" y="678024"/>
                  <a:pt x="2087111" y="688157"/>
                </a:cubicBezTo>
                <a:cubicBezTo>
                  <a:pt x="2091555" y="697045"/>
                  <a:pt x="2087111" y="713295"/>
                  <a:pt x="2096538" y="716437"/>
                </a:cubicBezTo>
                <a:cubicBezTo>
                  <a:pt x="2157339" y="736704"/>
                  <a:pt x="2222229" y="741576"/>
                  <a:pt x="2285074" y="754145"/>
                </a:cubicBezTo>
                <a:cubicBezTo>
                  <a:pt x="2314267" y="779168"/>
                  <a:pt x="2371736" y="825500"/>
                  <a:pt x="2398196" y="857840"/>
                </a:cubicBezTo>
                <a:cubicBezTo>
                  <a:pt x="2412545" y="875377"/>
                  <a:pt x="2419253" y="899031"/>
                  <a:pt x="2435903" y="914400"/>
                </a:cubicBezTo>
                <a:cubicBezTo>
                  <a:pt x="2460878" y="937454"/>
                  <a:pt x="2494633" y="949202"/>
                  <a:pt x="2520744" y="970961"/>
                </a:cubicBezTo>
                <a:cubicBezTo>
                  <a:pt x="2532814" y="981019"/>
                  <a:pt x="2537915" y="997558"/>
                  <a:pt x="2549025" y="1008668"/>
                </a:cubicBezTo>
                <a:cubicBezTo>
                  <a:pt x="2709527" y="1169170"/>
                  <a:pt x="2572466" y="1010402"/>
                  <a:pt x="2681000" y="1140644"/>
                </a:cubicBezTo>
                <a:cubicBezTo>
                  <a:pt x="2697567" y="1190344"/>
                  <a:pt x="2679478" y="1150128"/>
                  <a:pt x="2718707" y="1197204"/>
                </a:cubicBezTo>
                <a:cubicBezTo>
                  <a:pt x="2725960" y="1205908"/>
                  <a:pt x="2729550" y="1217474"/>
                  <a:pt x="2737561" y="1225485"/>
                </a:cubicBezTo>
                <a:cubicBezTo>
                  <a:pt x="2766095" y="1254019"/>
                  <a:pt x="2771192" y="1252406"/>
                  <a:pt x="2803548" y="1263192"/>
                </a:cubicBezTo>
                <a:cubicBezTo>
                  <a:pt x="2819259" y="1288330"/>
                  <a:pt x="2824167" y="1325350"/>
                  <a:pt x="2850682" y="1338607"/>
                </a:cubicBezTo>
                <a:cubicBezTo>
                  <a:pt x="2907588" y="1367059"/>
                  <a:pt x="2926378" y="1370738"/>
                  <a:pt x="2973231" y="1423448"/>
                </a:cubicBezTo>
                <a:cubicBezTo>
                  <a:pt x="3004545" y="1458676"/>
                  <a:pt x="3029135" y="1499364"/>
                  <a:pt x="3058072" y="1536569"/>
                </a:cubicBezTo>
                <a:cubicBezTo>
                  <a:pt x="3106753" y="1599159"/>
                  <a:pt x="3083873" y="1586019"/>
                  <a:pt x="3133486" y="1602557"/>
                </a:cubicBezTo>
                <a:cubicBezTo>
                  <a:pt x="3355430" y="1761087"/>
                  <a:pt x="3047928" y="1535983"/>
                  <a:pt x="3256035" y="1706252"/>
                </a:cubicBezTo>
                <a:cubicBezTo>
                  <a:pt x="3270216" y="1717854"/>
                  <a:pt x="3287084" y="1725758"/>
                  <a:pt x="3303169" y="1734532"/>
                </a:cubicBezTo>
                <a:cubicBezTo>
                  <a:pt x="3360835" y="1765986"/>
                  <a:pt x="3345723" y="1759311"/>
                  <a:pt x="3397437" y="1772240"/>
                </a:cubicBezTo>
                <a:lnTo>
                  <a:pt x="3453998" y="1828800"/>
                </a:lnTo>
                <a:cubicBezTo>
                  <a:pt x="3463425" y="1838227"/>
                  <a:pt x="3474883" y="1845989"/>
                  <a:pt x="3482278" y="1857081"/>
                </a:cubicBezTo>
                <a:lnTo>
                  <a:pt x="3501132" y="1885361"/>
                </a:lnTo>
                <a:cubicBezTo>
                  <a:pt x="3491929" y="1940578"/>
                  <a:pt x="3477773" y="2030854"/>
                  <a:pt x="3463425" y="2073897"/>
                </a:cubicBezTo>
                <a:cubicBezTo>
                  <a:pt x="3451776" y="2108844"/>
                  <a:pt x="3449284" y="2029905"/>
                  <a:pt x="3444571" y="20738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184525" y="574675"/>
            <a:ext cx="2878138" cy="2365375"/>
          </a:xfrm>
          <a:custGeom>
            <a:avLst/>
            <a:gdLst>
              <a:gd name="connsiteX0" fmla="*/ 1265706 w 2878142"/>
              <a:gd name="connsiteY0" fmla="*/ 2337847 h 2365071"/>
              <a:gd name="connsiteX1" fmla="*/ 1595644 w 2878142"/>
              <a:gd name="connsiteY1" fmla="*/ 2318994 h 2365071"/>
              <a:gd name="connsiteX2" fmla="*/ 1633351 w 2878142"/>
              <a:gd name="connsiteY2" fmla="*/ 2309567 h 2365071"/>
              <a:gd name="connsiteX3" fmla="*/ 1689912 w 2878142"/>
              <a:gd name="connsiteY3" fmla="*/ 2281287 h 2365071"/>
              <a:gd name="connsiteX4" fmla="*/ 1765326 w 2878142"/>
              <a:gd name="connsiteY4" fmla="*/ 2234153 h 2365071"/>
              <a:gd name="connsiteX5" fmla="*/ 1878448 w 2878142"/>
              <a:gd name="connsiteY5" fmla="*/ 2121031 h 2365071"/>
              <a:gd name="connsiteX6" fmla="*/ 1944435 w 2878142"/>
              <a:gd name="connsiteY6" fmla="*/ 2064470 h 2365071"/>
              <a:gd name="connsiteX7" fmla="*/ 2000996 w 2878142"/>
              <a:gd name="connsiteY7" fmla="*/ 2007909 h 2365071"/>
              <a:gd name="connsiteX8" fmla="*/ 2057557 w 2878142"/>
              <a:gd name="connsiteY8" fmla="*/ 1970202 h 2365071"/>
              <a:gd name="connsiteX9" fmla="*/ 2170679 w 2878142"/>
              <a:gd name="connsiteY9" fmla="*/ 1885361 h 2365071"/>
              <a:gd name="connsiteX10" fmla="*/ 2198959 w 2878142"/>
              <a:gd name="connsiteY10" fmla="*/ 1857080 h 2365071"/>
              <a:gd name="connsiteX11" fmla="*/ 2396922 w 2878142"/>
              <a:gd name="connsiteY11" fmla="*/ 1800520 h 2365071"/>
              <a:gd name="connsiteX12" fmla="*/ 2425202 w 2878142"/>
              <a:gd name="connsiteY12" fmla="*/ 1781666 h 2365071"/>
              <a:gd name="connsiteX13" fmla="*/ 2453483 w 2878142"/>
              <a:gd name="connsiteY13" fmla="*/ 1772239 h 2365071"/>
              <a:gd name="connsiteX14" fmla="*/ 2510044 w 2878142"/>
              <a:gd name="connsiteY14" fmla="*/ 1696825 h 2365071"/>
              <a:gd name="connsiteX15" fmla="*/ 2566605 w 2878142"/>
              <a:gd name="connsiteY15" fmla="*/ 1630837 h 2365071"/>
              <a:gd name="connsiteX16" fmla="*/ 2594885 w 2878142"/>
              <a:gd name="connsiteY16" fmla="*/ 1574276 h 2365071"/>
              <a:gd name="connsiteX17" fmla="*/ 2642019 w 2878142"/>
              <a:gd name="connsiteY17" fmla="*/ 1498862 h 2365071"/>
              <a:gd name="connsiteX18" fmla="*/ 2651446 w 2878142"/>
              <a:gd name="connsiteY18" fmla="*/ 1470581 h 2365071"/>
              <a:gd name="connsiteX19" fmla="*/ 2670299 w 2878142"/>
              <a:gd name="connsiteY19" fmla="*/ 1442301 h 2365071"/>
              <a:gd name="connsiteX20" fmla="*/ 2679726 w 2878142"/>
              <a:gd name="connsiteY20" fmla="*/ 1414021 h 2365071"/>
              <a:gd name="connsiteX21" fmla="*/ 2708007 w 2878142"/>
              <a:gd name="connsiteY21" fmla="*/ 1404594 h 2365071"/>
              <a:gd name="connsiteX22" fmla="*/ 2783421 w 2878142"/>
              <a:gd name="connsiteY22" fmla="*/ 1291472 h 2365071"/>
              <a:gd name="connsiteX23" fmla="*/ 2849409 w 2878142"/>
              <a:gd name="connsiteY23" fmla="*/ 1178351 h 2365071"/>
              <a:gd name="connsiteX24" fmla="*/ 2868262 w 2878142"/>
              <a:gd name="connsiteY24" fmla="*/ 1131217 h 2365071"/>
              <a:gd name="connsiteX25" fmla="*/ 2877689 w 2878142"/>
              <a:gd name="connsiteY25" fmla="*/ 1065229 h 2365071"/>
              <a:gd name="connsiteX26" fmla="*/ 2858835 w 2878142"/>
              <a:gd name="connsiteY26" fmla="*/ 669303 h 2365071"/>
              <a:gd name="connsiteX27" fmla="*/ 2849409 w 2878142"/>
              <a:gd name="connsiteY27" fmla="*/ 612742 h 2365071"/>
              <a:gd name="connsiteX28" fmla="*/ 2802275 w 2878142"/>
              <a:gd name="connsiteY28" fmla="*/ 537328 h 2365071"/>
              <a:gd name="connsiteX29" fmla="*/ 2717433 w 2878142"/>
              <a:gd name="connsiteY29" fmla="*/ 471340 h 2365071"/>
              <a:gd name="connsiteX30" fmla="*/ 2623165 w 2878142"/>
              <a:gd name="connsiteY30" fmla="*/ 367645 h 2365071"/>
              <a:gd name="connsiteX31" fmla="*/ 2547751 w 2878142"/>
              <a:gd name="connsiteY31" fmla="*/ 311085 h 2365071"/>
              <a:gd name="connsiteX32" fmla="*/ 2434629 w 2878142"/>
              <a:gd name="connsiteY32" fmla="*/ 245097 h 2365071"/>
              <a:gd name="connsiteX33" fmla="*/ 2312081 w 2878142"/>
              <a:gd name="connsiteY33" fmla="*/ 188536 h 2365071"/>
              <a:gd name="connsiteX34" fmla="*/ 2170679 w 2878142"/>
              <a:gd name="connsiteY34" fmla="*/ 103695 h 2365071"/>
              <a:gd name="connsiteX35" fmla="*/ 2123545 w 2878142"/>
              <a:gd name="connsiteY35" fmla="*/ 75414 h 2365071"/>
              <a:gd name="connsiteX36" fmla="*/ 2057557 w 2878142"/>
              <a:gd name="connsiteY36" fmla="*/ 28280 h 2365071"/>
              <a:gd name="connsiteX37" fmla="*/ 2010423 w 2878142"/>
              <a:gd name="connsiteY37" fmla="*/ 18854 h 2365071"/>
              <a:gd name="connsiteX38" fmla="*/ 1944435 w 2878142"/>
              <a:gd name="connsiteY38" fmla="*/ 0 h 2365071"/>
              <a:gd name="connsiteX39" fmla="*/ 1869021 w 2878142"/>
              <a:gd name="connsiteY39" fmla="*/ 18854 h 2365071"/>
              <a:gd name="connsiteX40" fmla="*/ 1727619 w 2878142"/>
              <a:gd name="connsiteY40" fmla="*/ 103695 h 2365071"/>
              <a:gd name="connsiteX41" fmla="*/ 1605070 w 2878142"/>
              <a:gd name="connsiteY41" fmla="*/ 131975 h 2365071"/>
              <a:gd name="connsiteX42" fmla="*/ 1463668 w 2878142"/>
              <a:gd name="connsiteY42" fmla="*/ 150829 h 2365071"/>
              <a:gd name="connsiteX43" fmla="*/ 1407108 w 2878142"/>
              <a:gd name="connsiteY43" fmla="*/ 160256 h 2365071"/>
              <a:gd name="connsiteX44" fmla="*/ 709524 w 2878142"/>
              <a:gd name="connsiteY44" fmla="*/ 141402 h 2365071"/>
              <a:gd name="connsiteX45" fmla="*/ 341879 w 2878142"/>
              <a:gd name="connsiteY45" fmla="*/ 160256 h 2365071"/>
              <a:gd name="connsiteX46" fmla="*/ 275891 w 2878142"/>
              <a:gd name="connsiteY46" fmla="*/ 188536 h 2365071"/>
              <a:gd name="connsiteX47" fmla="*/ 200477 w 2878142"/>
              <a:gd name="connsiteY47" fmla="*/ 263951 h 2365071"/>
              <a:gd name="connsiteX48" fmla="*/ 162769 w 2878142"/>
              <a:gd name="connsiteY48" fmla="*/ 301658 h 2365071"/>
              <a:gd name="connsiteX49" fmla="*/ 134489 w 2878142"/>
              <a:gd name="connsiteY49" fmla="*/ 329938 h 2365071"/>
              <a:gd name="connsiteX50" fmla="*/ 115635 w 2878142"/>
              <a:gd name="connsiteY50" fmla="*/ 358219 h 2365071"/>
              <a:gd name="connsiteX51" fmla="*/ 106209 w 2878142"/>
              <a:gd name="connsiteY51" fmla="*/ 405353 h 2365071"/>
              <a:gd name="connsiteX52" fmla="*/ 77928 w 2878142"/>
              <a:gd name="connsiteY52" fmla="*/ 443060 h 2365071"/>
              <a:gd name="connsiteX53" fmla="*/ 30794 w 2878142"/>
              <a:gd name="connsiteY53" fmla="*/ 527901 h 2365071"/>
              <a:gd name="connsiteX54" fmla="*/ 2514 w 2878142"/>
              <a:gd name="connsiteY54" fmla="*/ 688157 h 2365071"/>
              <a:gd name="connsiteX55" fmla="*/ 11941 w 2878142"/>
              <a:gd name="connsiteY55" fmla="*/ 1140643 h 2365071"/>
              <a:gd name="connsiteX56" fmla="*/ 40221 w 2878142"/>
              <a:gd name="connsiteY56" fmla="*/ 1263192 h 2365071"/>
              <a:gd name="connsiteX57" fmla="*/ 49648 w 2878142"/>
              <a:gd name="connsiteY57" fmla="*/ 1310326 h 2365071"/>
              <a:gd name="connsiteX58" fmla="*/ 68501 w 2878142"/>
              <a:gd name="connsiteY58" fmla="*/ 1348033 h 2365071"/>
              <a:gd name="connsiteX59" fmla="*/ 153343 w 2878142"/>
              <a:gd name="connsiteY59" fmla="*/ 1461155 h 2365071"/>
              <a:gd name="connsiteX60" fmla="*/ 209903 w 2878142"/>
              <a:gd name="connsiteY60" fmla="*/ 1545996 h 2365071"/>
              <a:gd name="connsiteX61" fmla="*/ 266464 w 2878142"/>
              <a:gd name="connsiteY61" fmla="*/ 1630837 h 2365071"/>
              <a:gd name="connsiteX62" fmla="*/ 294745 w 2878142"/>
              <a:gd name="connsiteY62" fmla="*/ 1677971 h 2365071"/>
              <a:gd name="connsiteX63" fmla="*/ 323025 w 2878142"/>
              <a:gd name="connsiteY63" fmla="*/ 1706252 h 2365071"/>
              <a:gd name="connsiteX64" fmla="*/ 379586 w 2878142"/>
              <a:gd name="connsiteY64" fmla="*/ 1734532 h 2365071"/>
              <a:gd name="connsiteX65" fmla="*/ 407866 w 2878142"/>
              <a:gd name="connsiteY65" fmla="*/ 1762812 h 2365071"/>
              <a:gd name="connsiteX66" fmla="*/ 436147 w 2878142"/>
              <a:gd name="connsiteY66" fmla="*/ 1772239 h 2365071"/>
              <a:gd name="connsiteX67" fmla="*/ 473854 w 2878142"/>
              <a:gd name="connsiteY67" fmla="*/ 1791093 h 2365071"/>
              <a:gd name="connsiteX68" fmla="*/ 549268 w 2878142"/>
              <a:gd name="connsiteY68" fmla="*/ 1828800 h 2365071"/>
              <a:gd name="connsiteX69" fmla="*/ 605829 w 2878142"/>
              <a:gd name="connsiteY69" fmla="*/ 1875934 h 2365071"/>
              <a:gd name="connsiteX70" fmla="*/ 643536 w 2878142"/>
              <a:gd name="connsiteY70" fmla="*/ 1885361 h 2365071"/>
              <a:gd name="connsiteX71" fmla="*/ 671817 w 2878142"/>
              <a:gd name="connsiteY71" fmla="*/ 1904214 h 2365071"/>
              <a:gd name="connsiteX72" fmla="*/ 775512 w 2878142"/>
              <a:gd name="connsiteY72" fmla="*/ 1941922 h 2365071"/>
              <a:gd name="connsiteX73" fmla="*/ 888633 w 2878142"/>
              <a:gd name="connsiteY73" fmla="*/ 1998483 h 2365071"/>
              <a:gd name="connsiteX74" fmla="*/ 954621 w 2878142"/>
              <a:gd name="connsiteY74" fmla="*/ 2055043 h 2365071"/>
              <a:gd name="connsiteX75" fmla="*/ 982901 w 2878142"/>
              <a:gd name="connsiteY75" fmla="*/ 2102177 h 2365071"/>
              <a:gd name="connsiteX76" fmla="*/ 1011182 w 2878142"/>
              <a:gd name="connsiteY76" fmla="*/ 2111604 h 2365071"/>
              <a:gd name="connsiteX77" fmla="*/ 1086596 w 2878142"/>
              <a:gd name="connsiteY77" fmla="*/ 2139885 h 2365071"/>
              <a:gd name="connsiteX78" fmla="*/ 1114877 w 2878142"/>
              <a:gd name="connsiteY78" fmla="*/ 2196445 h 2365071"/>
              <a:gd name="connsiteX79" fmla="*/ 1143157 w 2878142"/>
              <a:gd name="connsiteY79" fmla="*/ 2215299 h 2365071"/>
              <a:gd name="connsiteX80" fmla="*/ 1171438 w 2878142"/>
              <a:gd name="connsiteY80" fmla="*/ 2224726 h 2365071"/>
              <a:gd name="connsiteX81" fmla="*/ 1199718 w 2878142"/>
              <a:gd name="connsiteY81" fmla="*/ 2253006 h 2365071"/>
              <a:gd name="connsiteX82" fmla="*/ 1209145 w 2878142"/>
              <a:gd name="connsiteY82" fmla="*/ 2281287 h 2365071"/>
              <a:gd name="connsiteX83" fmla="*/ 1237425 w 2878142"/>
              <a:gd name="connsiteY83" fmla="*/ 2300140 h 2365071"/>
              <a:gd name="connsiteX84" fmla="*/ 1265706 w 2878142"/>
              <a:gd name="connsiteY84" fmla="*/ 2309567 h 2365071"/>
              <a:gd name="connsiteX85" fmla="*/ 1265706 w 2878142"/>
              <a:gd name="connsiteY85" fmla="*/ 2337847 h 236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2878142" h="2365071">
                <a:moveTo>
                  <a:pt x="1265706" y="2337847"/>
                </a:moveTo>
                <a:lnTo>
                  <a:pt x="1595644" y="2318994"/>
                </a:lnTo>
                <a:cubicBezTo>
                  <a:pt x="1608562" y="2318000"/>
                  <a:pt x="1621322" y="2314379"/>
                  <a:pt x="1633351" y="2309567"/>
                </a:cubicBezTo>
                <a:cubicBezTo>
                  <a:pt x="1652922" y="2301739"/>
                  <a:pt x="1671058" y="2290714"/>
                  <a:pt x="1689912" y="2281287"/>
                </a:cubicBezTo>
                <a:cubicBezTo>
                  <a:pt x="1814543" y="2156652"/>
                  <a:pt x="1598704" y="2365071"/>
                  <a:pt x="1765326" y="2234153"/>
                </a:cubicBezTo>
                <a:cubicBezTo>
                  <a:pt x="1916034" y="2115739"/>
                  <a:pt x="1803072" y="2185639"/>
                  <a:pt x="1878448" y="2121031"/>
                </a:cubicBezTo>
                <a:cubicBezTo>
                  <a:pt x="1900444" y="2102177"/>
                  <a:pt x="1923148" y="2084120"/>
                  <a:pt x="1944435" y="2064470"/>
                </a:cubicBezTo>
                <a:cubicBezTo>
                  <a:pt x="1964027" y="2046385"/>
                  <a:pt x="1978811" y="2022699"/>
                  <a:pt x="2000996" y="2007909"/>
                </a:cubicBezTo>
                <a:cubicBezTo>
                  <a:pt x="2019850" y="1995340"/>
                  <a:pt x="2040150" y="1984708"/>
                  <a:pt x="2057557" y="1970202"/>
                </a:cubicBezTo>
                <a:cubicBezTo>
                  <a:pt x="2164756" y="1880870"/>
                  <a:pt x="2062020" y="1939689"/>
                  <a:pt x="2170679" y="1885361"/>
                </a:cubicBezTo>
                <a:cubicBezTo>
                  <a:pt x="2180106" y="1875934"/>
                  <a:pt x="2186776" y="1862495"/>
                  <a:pt x="2198959" y="1857080"/>
                </a:cubicBezTo>
                <a:cubicBezTo>
                  <a:pt x="2294682" y="1814536"/>
                  <a:pt x="2315902" y="1814022"/>
                  <a:pt x="2396922" y="1800520"/>
                </a:cubicBezTo>
                <a:cubicBezTo>
                  <a:pt x="2406349" y="1794235"/>
                  <a:pt x="2415069" y="1786733"/>
                  <a:pt x="2425202" y="1781666"/>
                </a:cubicBezTo>
                <a:cubicBezTo>
                  <a:pt x="2434090" y="1777222"/>
                  <a:pt x="2445215" y="1777751"/>
                  <a:pt x="2453483" y="1772239"/>
                </a:cubicBezTo>
                <a:cubicBezTo>
                  <a:pt x="2483337" y="1752337"/>
                  <a:pt x="2490547" y="1726070"/>
                  <a:pt x="2510044" y="1696825"/>
                </a:cubicBezTo>
                <a:cubicBezTo>
                  <a:pt x="2534231" y="1660544"/>
                  <a:pt x="2537475" y="1659967"/>
                  <a:pt x="2566605" y="1630837"/>
                </a:cubicBezTo>
                <a:cubicBezTo>
                  <a:pt x="2576032" y="1611983"/>
                  <a:pt x="2584648" y="1592702"/>
                  <a:pt x="2594885" y="1574276"/>
                </a:cubicBezTo>
                <a:cubicBezTo>
                  <a:pt x="2632283" y="1506960"/>
                  <a:pt x="2594358" y="1594186"/>
                  <a:pt x="2642019" y="1498862"/>
                </a:cubicBezTo>
                <a:cubicBezTo>
                  <a:pt x="2646463" y="1489974"/>
                  <a:pt x="2647002" y="1479469"/>
                  <a:pt x="2651446" y="1470581"/>
                </a:cubicBezTo>
                <a:cubicBezTo>
                  <a:pt x="2656513" y="1460448"/>
                  <a:pt x="2665232" y="1452434"/>
                  <a:pt x="2670299" y="1442301"/>
                </a:cubicBezTo>
                <a:cubicBezTo>
                  <a:pt x="2674743" y="1433413"/>
                  <a:pt x="2672700" y="1421047"/>
                  <a:pt x="2679726" y="1414021"/>
                </a:cubicBezTo>
                <a:cubicBezTo>
                  <a:pt x="2686753" y="1406995"/>
                  <a:pt x="2698580" y="1407736"/>
                  <a:pt x="2708007" y="1404594"/>
                </a:cubicBezTo>
                <a:cubicBezTo>
                  <a:pt x="2742004" y="1319598"/>
                  <a:pt x="2708340" y="1389078"/>
                  <a:pt x="2783421" y="1291472"/>
                </a:cubicBezTo>
                <a:cubicBezTo>
                  <a:pt x="2812663" y="1253458"/>
                  <a:pt x="2829746" y="1221609"/>
                  <a:pt x="2849409" y="1178351"/>
                </a:cubicBezTo>
                <a:cubicBezTo>
                  <a:pt x="2856411" y="1162946"/>
                  <a:pt x="2861978" y="1146928"/>
                  <a:pt x="2868262" y="1131217"/>
                </a:cubicBezTo>
                <a:cubicBezTo>
                  <a:pt x="2871404" y="1109221"/>
                  <a:pt x="2878142" y="1087444"/>
                  <a:pt x="2877689" y="1065229"/>
                </a:cubicBezTo>
                <a:cubicBezTo>
                  <a:pt x="2874993" y="933132"/>
                  <a:pt x="2867077" y="801171"/>
                  <a:pt x="2858835" y="669303"/>
                </a:cubicBezTo>
                <a:cubicBezTo>
                  <a:pt x="2857643" y="650227"/>
                  <a:pt x="2856938" y="630310"/>
                  <a:pt x="2849409" y="612742"/>
                </a:cubicBezTo>
                <a:cubicBezTo>
                  <a:pt x="2837732" y="585495"/>
                  <a:pt x="2820590" y="560638"/>
                  <a:pt x="2802275" y="537328"/>
                </a:cubicBezTo>
                <a:cubicBezTo>
                  <a:pt x="2757148" y="479894"/>
                  <a:pt x="2764129" y="486905"/>
                  <a:pt x="2717433" y="471340"/>
                </a:cubicBezTo>
                <a:cubicBezTo>
                  <a:pt x="2715486" y="469115"/>
                  <a:pt x="2646001" y="386329"/>
                  <a:pt x="2623165" y="367645"/>
                </a:cubicBezTo>
                <a:cubicBezTo>
                  <a:pt x="2598845" y="347747"/>
                  <a:pt x="2574097" y="328210"/>
                  <a:pt x="2547751" y="311085"/>
                </a:cubicBezTo>
                <a:cubicBezTo>
                  <a:pt x="2511150" y="287294"/>
                  <a:pt x="2470152" y="270470"/>
                  <a:pt x="2434629" y="245097"/>
                </a:cubicBezTo>
                <a:cubicBezTo>
                  <a:pt x="2353089" y="186853"/>
                  <a:pt x="2395305" y="202407"/>
                  <a:pt x="2312081" y="188536"/>
                </a:cubicBezTo>
                <a:lnTo>
                  <a:pt x="2170679" y="103695"/>
                </a:lnTo>
                <a:cubicBezTo>
                  <a:pt x="2154968" y="94268"/>
                  <a:pt x="2138455" y="86064"/>
                  <a:pt x="2123545" y="75414"/>
                </a:cubicBezTo>
                <a:cubicBezTo>
                  <a:pt x="2101549" y="59703"/>
                  <a:pt x="2081734" y="40368"/>
                  <a:pt x="2057557" y="28280"/>
                </a:cubicBezTo>
                <a:cubicBezTo>
                  <a:pt x="2043226" y="21115"/>
                  <a:pt x="2025967" y="22740"/>
                  <a:pt x="2010423" y="18854"/>
                </a:cubicBezTo>
                <a:cubicBezTo>
                  <a:pt x="1988230" y="13306"/>
                  <a:pt x="1966431" y="6285"/>
                  <a:pt x="1944435" y="0"/>
                </a:cubicBezTo>
                <a:cubicBezTo>
                  <a:pt x="1937635" y="1360"/>
                  <a:pt x="1881445" y="10572"/>
                  <a:pt x="1869021" y="18854"/>
                </a:cubicBezTo>
                <a:cubicBezTo>
                  <a:pt x="1790934" y="70913"/>
                  <a:pt x="1915903" y="60246"/>
                  <a:pt x="1727619" y="103695"/>
                </a:cubicBezTo>
                <a:cubicBezTo>
                  <a:pt x="1686769" y="113122"/>
                  <a:pt x="1646340" y="124605"/>
                  <a:pt x="1605070" y="131975"/>
                </a:cubicBezTo>
                <a:cubicBezTo>
                  <a:pt x="1558259" y="140334"/>
                  <a:pt x="1510741" y="144104"/>
                  <a:pt x="1463668" y="150829"/>
                </a:cubicBezTo>
                <a:cubicBezTo>
                  <a:pt x="1444747" y="153532"/>
                  <a:pt x="1425961" y="157114"/>
                  <a:pt x="1407108" y="160256"/>
                </a:cubicBezTo>
                <a:lnTo>
                  <a:pt x="709524" y="141402"/>
                </a:lnTo>
                <a:cubicBezTo>
                  <a:pt x="453714" y="139011"/>
                  <a:pt x="487067" y="136058"/>
                  <a:pt x="341879" y="160256"/>
                </a:cubicBezTo>
                <a:cubicBezTo>
                  <a:pt x="319883" y="169683"/>
                  <a:pt x="295189" y="174384"/>
                  <a:pt x="275891" y="188536"/>
                </a:cubicBezTo>
                <a:cubicBezTo>
                  <a:pt x="247223" y="209559"/>
                  <a:pt x="225615" y="238813"/>
                  <a:pt x="200477" y="263951"/>
                </a:cubicBezTo>
                <a:lnTo>
                  <a:pt x="162769" y="301658"/>
                </a:lnTo>
                <a:cubicBezTo>
                  <a:pt x="153342" y="311085"/>
                  <a:pt x="141884" y="318846"/>
                  <a:pt x="134489" y="329938"/>
                </a:cubicBezTo>
                <a:lnTo>
                  <a:pt x="115635" y="358219"/>
                </a:lnTo>
                <a:cubicBezTo>
                  <a:pt x="112493" y="373930"/>
                  <a:pt x="112716" y="390712"/>
                  <a:pt x="106209" y="405353"/>
                </a:cubicBezTo>
                <a:cubicBezTo>
                  <a:pt x="99828" y="419710"/>
                  <a:pt x="87060" y="430275"/>
                  <a:pt x="77928" y="443060"/>
                </a:cubicBezTo>
                <a:cubicBezTo>
                  <a:pt x="52476" y="478693"/>
                  <a:pt x="54666" y="480159"/>
                  <a:pt x="30794" y="527901"/>
                </a:cubicBezTo>
                <a:cubicBezTo>
                  <a:pt x="22712" y="568310"/>
                  <a:pt x="2905" y="664709"/>
                  <a:pt x="2514" y="688157"/>
                </a:cubicBezTo>
                <a:cubicBezTo>
                  <a:pt x="0" y="838997"/>
                  <a:pt x="6651" y="989874"/>
                  <a:pt x="11941" y="1140643"/>
                </a:cubicBezTo>
                <a:cubicBezTo>
                  <a:pt x="14841" y="1223297"/>
                  <a:pt x="12631" y="1208013"/>
                  <a:pt x="40221" y="1263192"/>
                </a:cubicBezTo>
                <a:cubicBezTo>
                  <a:pt x="43363" y="1278903"/>
                  <a:pt x="44581" y="1295126"/>
                  <a:pt x="49648" y="1310326"/>
                </a:cubicBezTo>
                <a:cubicBezTo>
                  <a:pt x="54092" y="1323657"/>
                  <a:pt x="61271" y="1335983"/>
                  <a:pt x="68501" y="1348033"/>
                </a:cubicBezTo>
                <a:cubicBezTo>
                  <a:pt x="101491" y="1403016"/>
                  <a:pt x="111558" y="1411012"/>
                  <a:pt x="153343" y="1461155"/>
                </a:cubicBezTo>
                <a:cubicBezTo>
                  <a:pt x="172695" y="1519215"/>
                  <a:pt x="151059" y="1465755"/>
                  <a:pt x="209903" y="1545996"/>
                </a:cubicBezTo>
                <a:cubicBezTo>
                  <a:pt x="230003" y="1573405"/>
                  <a:pt x="248977" y="1601692"/>
                  <a:pt x="266464" y="1630837"/>
                </a:cubicBezTo>
                <a:cubicBezTo>
                  <a:pt x="275891" y="1646548"/>
                  <a:pt x="283752" y="1663313"/>
                  <a:pt x="294745" y="1677971"/>
                </a:cubicBezTo>
                <a:cubicBezTo>
                  <a:pt x="302744" y="1688636"/>
                  <a:pt x="311932" y="1698857"/>
                  <a:pt x="323025" y="1706252"/>
                </a:cubicBezTo>
                <a:cubicBezTo>
                  <a:pt x="340564" y="1717945"/>
                  <a:pt x="360732" y="1725105"/>
                  <a:pt x="379586" y="1734532"/>
                </a:cubicBezTo>
                <a:cubicBezTo>
                  <a:pt x="389013" y="1743959"/>
                  <a:pt x="396774" y="1755417"/>
                  <a:pt x="407866" y="1762812"/>
                </a:cubicBezTo>
                <a:cubicBezTo>
                  <a:pt x="416134" y="1768324"/>
                  <a:pt x="427014" y="1768325"/>
                  <a:pt x="436147" y="1772239"/>
                </a:cubicBezTo>
                <a:cubicBezTo>
                  <a:pt x="449063" y="1777775"/>
                  <a:pt x="461570" y="1784268"/>
                  <a:pt x="473854" y="1791093"/>
                </a:cubicBezTo>
                <a:cubicBezTo>
                  <a:pt x="540638" y="1828195"/>
                  <a:pt x="497570" y="1811567"/>
                  <a:pt x="549268" y="1828800"/>
                </a:cubicBezTo>
                <a:cubicBezTo>
                  <a:pt x="566254" y="1845785"/>
                  <a:pt x="582864" y="1866092"/>
                  <a:pt x="605829" y="1875934"/>
                </a:cubicBezTo>
                <a:cubicBezTo>
                  <a:pt x="617737" y="1881038"/>
                  <a:pt x="630967" y="1882219"/>
                  <a:pt x="643536" y="1885361"/>
                </a:cubicBezTo>
                <a:cubicBezTo>
                  <a:pt x="652963" y="1891645"/>
                  <a:pt x="661503" y="1899526"/>
                  <a:pt x="671817" y="1904214"/>
                </a:cubicBezTo>
                <a:cubicBezTo>
                  <a:pt x="810493" y="1967248"/>
                  <a:pt x="701790" y="1912433"/>
                  <a:pt x="775512" y="1941922"/>
                </a:cubicBezTo>
                <a:cubicBezTo>
                  <a:pt x="827381" y="1962669"/>
                  <a:pt x="844683" y="1969183"/>
                  <a:pt x="888633" y="1998483"/>
                </a:cubicBezTo>
                <a:cubicBezTo>
                  <a:pt x="907750" y="2011228"/>
                  <a:pt x="940056" y="2035622"/>
                  <a:pt x="954621" y="2055043"/>
                </a:cubicBezTo>
                <a:cubicBezTo>
                  <a:pt x="965614" y="2069701"/>
                  <a:pt x="969945" y="2089221"/>
                  <a:pt x="982901" y="2102177"/>
                </a:cubicBezTo>
                <a:cubicBezTo>
                  <a:pt x="989927" y="2109203"/>
                  <a:pt x="1001878" y="2108115"/>
                  <a:pt x="1011182" y="2111604"/>
                </a:cubicBezTo>
                <a:cubicBezTo>
                  <a:pt x="1101368" y="2145424"/>
                  <a:pt x="1022400" y="2118485"/>
                  <a:pt x="1086596" y="2139885"/>
                </a:cubicBezTo>
                <a:cubicBezTo>
                  <a:pt x="1094264" y="2162887"/>
                  <a:pt x="1096602" y="2178170"/>
                  <a:pt x="1114877" y="2196445"/>
                </a:cubicBezTo>
                <a:cubicBezTo>
                  <a:pt x="1122888" y="2204456"/>
                  <a:pt x="1133024" y="2210232"/>
                  <a:pt x="1143157" y="2215299"/>
                </a:cubicBezTo>
                <a:cubicBezTo>
                  <a:pt x="1152045" y="2219743"/>
                  <a:pt x="1162011" y="2221584"/>
                  <a:pt x="1171438" y="2224726"/>
                </a:cubicBezTo>
                <a:cubicBezTo>
                  <a:pt x="1180865" y="2234153"/>
                  <a:pt x="1192323" y="2241914"/>
                  <a:pt x="1199718" y="2253006"/>
                </a:cubicBezTo>
                <a:cubicBezTo>
                  <a:pt x="1205230" y="2261274"/>
                  <a:pt x="1202937" y="2273528"/>
                  <a:pt x="1209145" y="2281287"/>
                </a:cubicBezTo>
                <a:cubicBezTo>
                  <a:pt x="1216222" y="2290134"/>
                  <a:pt x="1227292" y="2295073"/>
                  <a:pt x="1237425" y="2300140"/>
                </a:cubicBezTo>
                <a:cubicBezTo>
                  <a:pt x="1246313" y="2304584"/>
                  <a:pt x="1258680" y="2302541"/>
                  <a:pt x="1265706" y="2309567"/>
                </a:cubicBezTo>
                <a:lnTo>
                  <a:pt x="1265706" y="23378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661025" y="962025"/>
            <a:ext cx="3398838" cy="2654300"/>
          </a:xfrm>
          <a:custGeom>
            <a:avLst/>
            <a:gdLst>
              <a:gd name="connsiteX0" fmla="*/ 343098 w 3397383"/>
              <a:gd name="connsiteY0" fmla="*/ 1480008 h 2654586"/>
              <a:gd name="connsiteX1" fmla="*/ 258257 w 3397383"/>
              <a:gd name="connsiteY1" fmla="*/ 1527142 h 2654586"/>
              <a:gd name="connsiteX2" fmla="*/ 201696 w 3397383"/>
              <a:gd name="connsiteY2" fmla="*/ 1602557 h 2654586"/>
              <a:gd name="connsiteX3" fmla="*/ 173416 w 3397383"/>
              <a:gd name="connsiteY3" fmla="*/ 1630837 h 2654586"/>
              <a:gd name="connsiteX4" fmla="*/ 145135 w 3397383"/>
              <a:gd name="connsiteY4" fmla="*/ 1687398 h 2654586"/>
              <a:gd name="connsiteX5" fmla="*/ 126282 w 3397383"/>
              <a:gd name="connsiteY5" fmla="*/ 1715678 h 2654586"/>
              <a:gd name="connsiteX6" fmla="*/ 69721 w 3397383"/>
              <a:gd name="connsiteY6" fmla="*/ 1781666 h 2654586"/>
              <a:gd name="connsiteX7" fmla="*/ 60294 w 3397383"/>
              <a:gd name="connsiteY7" fmla="*/ 1838227 h 2654586"/>
              <a:gd name="connsiteX8" fmla="*/ 41440 w 3397383"/>
              <a:gd name="connsiteY8" fmla="*/ 1866507 h 2654586"/>
              <a:gd name="connsiteX9" fmla="*/ 32014 w 3397383"/>
              <a:gd name="connsiteY9" fmla="*/ 1913641 h 2654586"/>
              <a:gd name="connsiteX10" fmla="*/ 3733 w 3397383"/>
              <a:gd name="connsiteY10" fmla="*/ 2026763 h 2654586"/>
              <a:gd name="connsiteX11" fmla="*/ 22587 w 3397383"/>
              <a:gd name="connsiteY11" fmla="*/ 2309567 h 2654586"/>
              <a:gd name="connsiteX12" fmla="*/ 50867 w 3397383"/>
              <a:gd name="connsiteY12" fmla="*/ 2337847 h 2654586"/>
              <a:gd name="connsiteX13" fmla="*/ 60294 w 3397383"/>
              <a:gd name="connsiteY13" fmla="*/ 2366128 h 2654586"/>
              <a:gd name="connsiteX14" fmla="*/ 116855 w 3397383"/>
              <a:gd name="connsiteY14" fmla="*/ 2422689 h 2654586"/>
              <a:gd name="connsiteX15" fmla="*/ 145135 w 3397383"/>
              <a:gd name="connsiteY15" fmla="*/ 2432115 h 2654586"/>
              <a:gd name="connsiteX16" fmla="*/ 192269 w 3397383"/>
              <a:gd name="connsiteY16" fmla="*/ 2450969 h 2654586"/>
              <a:gd name="connsiteX17" fmla="*/ 277111 w 3397383"/>
              <a:gd name="connsiteY17" fmla="*/ 2479250 h 2654586"/>
              <a:gd name="connsiteX18" fmla="*/ 361952 w 3397383"/>
              <a:gd name="connsiteY18" fmla="*/ 2516957 h 2654586"/>
              <a:gd name="connsiteX19" fmla="*/ 390232 w 3397383"/>
              <a:gd name="connsiteY19" fmla="*/ 2535810 h 2654586"/>
              <a:gd name="connsiteX20" fmla="*/ 503354 w 3397383"/>
              <a:gd name="connsiteY20" fmla="*/ 2573518 h 2654586"/>
              <a:gd name="connsiteX21" fmla="*/ 559915 w 3397383"/>
              <a:gd name="connsiteY21" fmla="*/ 2592371 h 2654586"/>
              <a:gd name="connsiteX22" fmla="*/ 616476 w 3397383"/>
              <a:gd name="connsiteY22" fmla="*/ 2601798 h 2654586"/>
              <a:gd name="connsiteX23" fmla="*/ 710744 w 3397383"/>
              <a:gd name="connsiteY23" fmla="*/ 2630078 h 2654586"/>
              <a:gd name="connsiteX24" fmla="*/ 786158 w 3397383"/>
              <a:gd name="connsiteY24" fmla="*/ 2648932 h 2654586"/>
              <a:gd name="connsiteX25" fmla="*/ 870999 w 3397383"/>
              <a:gd name="connsiteY25" fmla="*/ 2639505 h 2654586"/>
              <a:gd name="connsiteX26" fmla="*/ 936987 w 3397383"/>
              <a:gd name="connsiteY26" fmla="*/ 2554664 h 2654586"/>
              <a:gd name="connsiteX27" fmla="*/ 993548 w 3397383"/>
              <a:gd name="connsiteY27" fmla="*/ 2498103 h 2654586"/>
              <a:gd name="connsiteX28" fmla="*/ 1219791 w 3397383"/>
              <a:gd name="connsiteY28" fmla="*/ 2347274 h 2654586"/>
              <a:gd name="connsiteX29" fmla="*/ 1361193 w 3397383"/>
              <a:gd name="connsiteY29" fmla="*/ 2318994 h 2654586"/>
              <a:gd name="connsiteX30" fmla="*/ 1889094 w 3397383"/>
              <a:gd name="connsiteY30" fmla="*/ 2337847 h 2654586"/>
              <a:gd name="connsiteX31" fmla="*/ 2030496 w 3397383"/>
              <a:gd name="connsiteY31" fmla="*/ 2347274 h 2654586"/>
              <a:gd name="connsiteX32" fmla="*/ 2181325 w 3397383"/>
              <a:gd name="connsiteY32" fmla="*/ 2422689 h 2654586"/>
              <a:gd name="connsiteX33" fmla="*/ 2200179 w 3397383"/>
              <a:gd name="connsiteY33" fmla="*/ 2450969 h 2654586"/>
              <a:gd name="connsiteX34" fmla="*/ 2285020 w 3397383"/>
              <a:gd name="connsiteY34" fmla="*/ 2460396 h 2654586"/>
              <a:gd name="connsiteX35" fmla="*/ 2709226 w 3397383"/>
              <a:gd name="connsiteY35" fmla="*/ 2441542 h 2654586"/>
              <a:gd name="connsiteX36" fmla="*/ 2746933 w 3397383"/>
              <a:gd name="connsiteY36" fmla="*/ 2413262 h 2654586"/>
              <a:gd name="connsiteX37" fmla="*/ 2775214 w 3397383"/>
              <a:gd name="connsiteY37" fmla="*/ 2403835 h 2654586"/>
              <a:gd name="connsiteX38" fmla="*/ 2803494 w 3397383"/>
              <a:gd name="connsiteY38" fmla="*/ 2384981 h 2654586"/>
              <a:gd name="connsiteX39" fmla="*/ 2916616 w 3397383"/>
              <a:gd name="connsiteY39" fmla="*/ 2356701 h 2654586"/>
              <a:gd name="connsiteX40" fmla="*/ 3029737 w 3397383"/>
              <a:gd name="connsiteY40" fmla="*/ 2215299 h 2654586"/>
              <a:gd name="connsiteX41" fmla="*/ 3199420 w 3397383"/>
              <a:gd name="connsiteY41" fmla="*/ 2073897 h 2654586"/>
              <a:gd name="connsiteX42" fmla="*/ 3218273 w 3397383"/>
              <a:gd name="connsiteY42" fmla="*/ 2045617 h 2654586"/>
              <a:gd name="connsiteX43" fmla="*/ 3246554 w 3397383"/>
              <a:gd name="connsiteY43" fmla="*/ 2036190 h 2654586"/>
              <a:gd name="connsiteX44" fmla="*/ 3284261 w 3397383"/>
              <a:gd name="connsiteY44" fmla="*/ 2017336 h 2654586"/>
              <a:gd name="connsiteX45" fmla="*/ 3359676 w 3397383"/>
              <a:gd name="connsiteY45" fmla="*/ 1979629 h 2654586"/>
              <a:gd name="connsiteX46" fmla="*/ 3369102 w 3397383"/>
              <a:gd name="connsiteY46" fmla="*/ 1951348 h 2654586"/>
              <a:gd name="connsiteX47" fmla="*/ 3387956 w 3397383"/>
              <a:gd name="connsiteY47" fmla="*/ 1923068 h 2654586"/>
              <a:gd name="connsiteX48" fmla="*/ 3397383 w 3397383"/>
              <a:gd name="connsiteY48" fmla="*/ 1866507 h 2654586"/>
              <a:gd name="connsiteX49" fmla="*/ 3369102 w 3397383"/>
              <a:gd name="connsiteY49" fmla="*/ 1480008 h 2654586"/>
              <a:gd name="connsiteX50" fmla="*/ 3340822 w 3397383"/>
              <a:gd name="connsiteY50" fmla="*/ 1423447 h 2654586"/>
              <a:gd name="connsiteX51" fmla="*/ 3293688 w 3397383"/>
              <a:gd name="connsiteY51" fmla="*/ 1300899 h 2654586"/>
              <a:gd name="connsiteX52" fmla="*/ 3227700 w 3397383"/>
              <a:gd name="connsiteY52" fmla="*/ 1027522 h 2654586"/>
              <a:gd name="connsiteX53" fmla="*/ 3180566 w 3397383"/>
              <a:gd name="connsiteY53" fmla="*/ 961534 h 2654586"/>
              <a:gd name="connsiteX54" fmla="*/ 3124005 w 3397383"/>
              <a:gd name="connsiteY54" fmla="*/ 820132 h 2654586"/>
              <a:gd name="connsiteX55" fmla="*/ 3086298 w 3397383"/>
              <a:gd name="connsiteY55" fmla="*/ 707010 h 2654586"/>
              <a:gd name="connsiteX56" fmla="*/ 2916616 w 3397383"/>
              <a:gd name="connsiteY56" fmla="*/ 452487 h 2654586"/>
              <a:gd name="connsiteX57" fmla="*/ 2784640 w 3397383"/>
              <a:gd name="connsiteY57" fmla="*/ 292231 h 2654586"/>
              <a:gd name="connsiteX58" fmla="*/ 2662092 w 3397383"/>
              <a:gd name="connsiteY58" fmla="*/ 226243 h 2654586"/>
              <a:gd name="connsiteX59" fmla="*/ 2445276 w 3397383"/>
              <a:gd name="connsiteY59" fmla="*/ 169682 h 2654586"/>
              <a:gd name="connsiteX60" fmla="*/ 2379288 w 3397383"/>
              <a:gd name="connsiteY60" fmla="*/ 141402 h 2654586"/>
              <a:gd name="connsiteX61" fmla="*/ 2237886 w 3397383"/>
              <a:gd name="connsiteY61" fmla="*/ 94268 h 2654586"/>
              <a:gd name="connsiteX62" fmla="*/ 2105911 w 3397383"/>
              <a:gd name="connsiteY62" fmla="*/ 28280 h 2654586"/>
              <a:gd name="connsiteX63" fmla="*/ 1926801 w 3397383"/>
              <a:gd name="connsiteY63" fmla="*/ 0 h 2654586"/>
              <a:gd name="connsiteX64" fmla="*/ 1681704 w 3397383"/>
              <a:gd name="connsiteY64" fmla="*/ 56561 h 2654586"/>
              <a:gd name="connsiteX65" fmla="*/ 1587436 w 3397383"/>
              <a:gd name="connsiteY65" fmla="*/ 141402 h 2654586"/>
              <a:gd name="connsiteX66" fmla="*/ 1483742 w 3397383"/>
              <a:gd name="connsiteY66" fmla="*/ 282804 h 2654586"/>
              <a:gd name="connsiteX67" fmla="*/ 1446034 w 3397383"/>
              <a:gd name="connsiteY67" fmla="*/ 329938 h 2654586"/>
              <a:gd name="connsiteX68" fmla="*/ 1389473 w 3397383"/>
              <a:gd name="connsiteY68" fmla="*/ 386499 h 2654586"/>
              <a:gd name="connsiteX69" fmla="*/ 1229218 w 3397383"/>
              <a:gd name="connsiteY69" fmla="*/ 480767 h 2654586"/>
              <a:gd name="connsiteX70" fmla="*/ 1078389 w 3397383"/>
              <a:gd name="connsiteY70" fmla="*/ 584462 h 2654586"/>
              <a:gd name="connsiteX71" fmla="*/ 1021828 w 3397383"/>
              <a:gd name="connsiteY71" fmla="*/ 612742 h 2654586"/>
              <a:gd name="connsiteX72" fmla="*/ 861572 w 3397383"/>
              <a:gd name="connsiteY72" fmla="*/ 725864 h 2654586"/>
              <a:gd name="connsiteX73" fmla="*/ 833292 w 3397383"/>
              <a:gd name="connsiteY73" fmla="*/ 754144 h 2654586"/>
              <a:gd name="connsiteX74" fmla="*/ 767304 w 3397383"/>
              <a:gd name="connsiteY74" fmla="*/ 791852 h 2654586"/>
              <a:gd name="connsiteX75" fmla="*/ 720170 w 3397383"/>
              <a:gd name="connsiteY75" fmla="*/ 867266 h 2654586"/>
              <a:gd name="connsiteX76" fmla="*/ 682463 w 3397383"/>
              <a:gd name="connsiteY76" fmla="*/ 904973 h 2654586"/>
              <a:gd name="connsiteX77" fmla="*/ 597622 w 3397383"/>
              <a:gd name="connsiteY77" fmla="*/ 1008668 h 2654586"/>
              <a:gd name="connsiteX78" fmla="*/ 578768 w 3397383"/>
              <a:gd name="connsiteY78" fmla="*/ 1036948 h 2654586"/>
              <a:gd name="connsiteX79" fmla="*/ 550488 w 3397383"/>
              <a:gd name="connsiteY79" fmla="*/ 1102936 h 2654586"/>
              <a:gd name="connsiteX80" fmla="*/ 541061 w 3397383"/>
              <a:gd name="connsiteY80" fmla="*/ 1131217 h 2654586"/>
              <a:gd name="connsiteX81" fmla="*/ 512781 w 3397383"/>
              <a:gd name="connsiteY81" fmla="*/ 1178351 h 2654586"/>
              <a:gd name="connsiteX82" fmla="*/ 465647 w 3397383"/>
              <a:gd name="connsiteY82" fmla="*/ 1263192 h 2654586"/>
              <a:gd name="connsiteX83" fmla="*/ 427939 w 3397383"/>
              <a:gd name="connsiteY83" fmla="*/ 1300899 h 2654586"/>
              <a:gd name="connsiteX84" fmla="*/ 399659 w 3397383"/>
              <a:gd name="connsiteY84" fmla="*/ 1357460 h 2654586"/>
              <a:gd name="connsiteX85" fmla="*/ 352525 w 3397383"/>
              <a:gd name="connsiteY85" fmla="*/ 1414021 h 2654586"/>
              <a:gd name="connsiteX86" fmla="*/ 324245 w 3397383"/>
              <a:gd name="connsiteY86" fmla="*/ 1470581 h 2654586"/>
              <a:gd name="connsiteX87" fmla="*/ 343098 w 3397383"/>
              <a:gd name="connsiteY87" fmla="*/ 1480008 h 2654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397383" h="2654586">
                <a:moveTo>
                  <a:pt x="343098" y="1480008"/>
                </a:moveTo>
                <a:cubicBezTo>
                  <a:pt x="332100" y="1489435"/>
                  <a:pt x="285175" y="1509196"/>
                  <a:pt x="258257" y="1527142"/>
                </a:cubicBezTo>
                <a:cubicBezTo>
                  <a:pt x="224858" y="1549408"/>
                  <a:pt x="226066" y="1570064"/>
                  <a:pt x="201696" y="1602557"/>
                </a:cubicBezTo>
                <a:cubicBezTo>
                  <a:pt x="193697" y="1613222"/>
                  <a:pt x="181950" y="1620596"/>
                  <a:pt x="173416" y="1630837"/>
                </a:cubicBezTo>
                <a:cubicBezTo>
                  <a:pt x="139647" y="1671360"/>
                  <a:pt x="166392" y="1644884"/>
                  <a:pt x="145135" y="1687398"/>
                </a:cubicBezTo>
                <a:cubicBezTo>
                  <a:pt x="140068" y="1697531"/>
                  <a:pt x="132867" y="1706459"/>
                  <a:pt x="126282" y="1715678"/>
                </a:cubicBezTo>
                <a:cubicBezTo>
                  <a:pt x="96049" y="1758004"/>
                  <a:pt x="103980" y="1747407"/>
                  <a:pt x="69721" y="1781666"/>
                </a:cubicBezTo>
                <a:cubicBezTo>
                  <a:pt x="66579" y="1800520"/>
                  <a:pt x="66338" y="1820094"/>
                  <a:pt x="60294" y="1838227"/>
                </a:cubicBezTo>
                <a:cubicBezTo>
                  <a:pt x="56711" y="1848975"/>
                  <a:pt x="45418" y="1855899"/>
                  <a:pt x="41440" y="1866507"/>
                </a:cubicBezTo>
                <a:cubicBezTo>
                  <a:pt x="35814" y="1881509"/>
                  <a:pt x="36230" y="1898183"/>
                  <a:pt x="32014" y="1913641"/>
                </a:cubicBezTo>
                <a:cubicBezTo>
                  <a:pt x="0" y="2031027"/>
                  <a:pt x="23271" y="1909539"/>
                  <a:pt x="3733" y="2026763"/>
                </a:cubicBezTo>
                <a:cubicBezTo>
                  <a:pt x="10018" y="2121031"/>
                  <a:pt x="8434" y="2216156"/>
                  <a:pt x="22587" y="2309567"/>
                </a:cubicBezTo>
                <a:cubicBezTo>
                  <a:pt x="24584" y="2322748"/>
                  <a:pt x="43472" y="2326755"/>
                  <a:pt x="50867" y="2337847"/>
                </a:cubicBezTo>
                <a:cubicBezTo>
                  <a:pt x="56379" y="2346115"/>
                  <a:pt x="54193" y="2358284"/>
                  <a:pt x="60294" y="2366128"/>
                </a:cubicBezTo>
                <a:cubicBezTo>
                  <a:pt x="76664" y="2387175"/>
                  <a:pt x="91560" y="2414258"/>
                  <a:pt x="116855" y="2422689"/>
                </a:cubicBezTo>
                <a:cubicBezTo>
                  <a:pt x="126282" y="2425831"/>
                  <a:pt x="135831" y="2428626"/>
                  <a:pt x="145135" y="2432115"/>
                </a:cubicBezTo>
                <a:cubicBezTo>
                  <a:pt x="160979" y="2438057"/>
                  <a:pt x="176216" y="2445618"/>
                  <a:pt x="192269" y="2450969"/>
                </a:cubicBezTo>
                <a:cubicBezTo>
                  <a:pt x="314048" y="2491562"/>
                  <a:pt x="129587" y="2420239"/>
                  <a:pt x="277111" y="2479250"/>
                </a:cubicBezTo>
                <a:cubicBezTo>
                  <a:pt x="331061" y="2533200"/>
                  <a:pt x="274814" y="2487911"/>
                  <a:pt x="361952" y="2516957"/>
                </a:cubicBezTo>
                <a:cubicBezTo>
                  <a:pt x="372700" y="2520540"/>
                  <a:pt x="379713" y="2531602"/>
                  <a:pt x="390232" y="2535810"/>
                </a:cubicBezTo>
                <a:cubicBezTo>
                  <a:pt x="427136" y="2550572"/>
                  <a:pt x="465647" y="2560949"/>
                  <a:pt x="503354" y="2573518"/>
                </a:cubicBezTo>
                <a:cubicBezTo>
                  <a:pt x="522208" y="2579803"/>
                  <a:pt x="540312" y="2589104"/>
                  <a:pt x="559915" y="2592371"/>
                </a:cubicBezTo>
                <a:cubicBezTo>
                  <a:pt x="578769" y="2595513"/>
                  <a:pt x="597852" y="2597500"/>
                  <a:pt x="616476" y="2601798"/>
                </a:cubicBezTo>
                <a:cubicBezTo>
                  <a:pt x="759229" y="2634742"/>
                  <a:pt x="631565" y="2608484"/>
                  <a:pt x="710744" y="2630078"/>
                </a:cubicBezTo>
                <a:cubicBezTo>
                  <a:pt x="735743" y="2636896"/>
                  <a:pt x="761020" y="2642647"/>
                  <a:pt x="786158" y="2648932"/>
                </a:cubicBezTo>
                <a:cubicBezTo>
                  <a:pt x="814438" y="2645790"/>
                  <a:pt x="846870" y="2654586"/>
                  <a:pt x="870999" y="2639505"/>
                </a:cubicBezTo>
                <a:cubicBezTo>
                  <a:pt x="901381" y="2620517"/>
                  <a:pt x="913522" y="2581738"/>
                  <a:pt x="936987" y="2554664"/>
                </a:cubicBezTo>
                <a:cubicBezTo>
                  <a:pt x="954450" y="2534515"/>
                  <a:pt x="972992" y="2515084"/>
                  <a:pt x="993548" y="2498103"/>
                </a:cubicBezTo>
                <a:cubicBezTo>
                  <a:pt x="1051785" y="2449994"/>
                  <a:pt x="1135063" y="2370382"/>
                  <a:pt x="1219791" y="2347274"/>
                </a:cubicBezTo>
                <a:cubicBezTo>
                  <a:pt x="1266165" y="2334627"/>
                  <a:pt x="1314059" y="2328421"/>
                  <a:pt x="1361193" y="2318994"/>
                </a:cubicBezTo>
                <a:lnTo>
                  <a:pt x="1889094" y="2337847"/>
                </a:lnTo>
                <a:cubicBezTo>
                  <a:pt x="1936291" y="2339841"/>
                  <a:pt x="1984382" y="2337026"/>
                  <a:pt x="2030496" y="2347274"/>
                </a:cubicBezTo>
                <a:cubicBezTo>
                  <a:pt x="2067397" y="2355474"/>
                  <a:pt x="2145833" y="2387197"/>
                  <a:pt x="2181325" y="2422689"/>
                </a:cubicBezTo>
                <a:cubicBezTo>
                  <a:pt x="2189336" y="2430700"/>
                  <a:pt x="2189532" y="2447097"/>
                  <a:pt x="2200179" y="2450969"/>
                </a:cubicBezTo>
                <a:cubicBezTo>
                  <a:pt x="2226920" y="2460693"/>
                  <a:pt x="2256740" y="2457254"/>
                  <a:pt x="2285020" y="2460396"/>
                </a:cubicBezTo>
                <a:cubicBezTo>
                  <a:pt x="2426422" y="2454111"/>
                  <a:pt x="2568416" y="2455910"/>
                  <a:pt x="2709226" y="2441542"/>
                </a:cubicBezTo>
                <a:cubicBezTo>
                  <a:pt x="2724856" y="2439947"/>
                  <a:pt x="2733292" y="2421057"/>
                  <a:pt x="2746933" y="2413262"/>
                </a:cubicBezTo>
                <a:cubicBezTo>
                  <a:pt x="2755561" y="2408332"/>
                  <a:pt x="2765787" y="2406977"/>
                  <a:pt x="2775214" y="2403835"/>
                </a:cubicBezTo>
                <a:cubicBezTo>
                  <a:pt x="2784641" y="2397550"/>
                  <a:pt x="2792746" y="2388564"/>
                  <a:pt x="2803494" y="2384981"/>
                </a:cubicBezTo>
                <a:cubicBezTo>
                  <a:pt x="2840367" y="2372690"/>
                  <a:pt x="2883287" y="2376698"/>
                  <a:pt x="2916616" y="2356701"/>
                </a:cubicBezTo>
                <a:cubicBezTo>
                  <a:pt x="2996321" y="2308878"/>
                  <a:pt x="2977487" y="2271033"/>
                  <a:pt x="3029737" y="2215299"/>
                </a:cubicBezTo>
                <a:cubicBezTo>
                  <a:pt x="3098119" y="2142358"/>
                  <a:pt x="3127428" y="2125320"/>
                  <a:pt x="3199420" y="2073897"/>
                </a:cubicBezTo>
                <a:cubicBezTo>
                  <a:pt x="3205704" y="2064470"/>
                  <a:pt x="3209426" y="2052694"/>
                  <a:pt x="3218273" y="2045617"/>
                </a:cubicBezTo>
                <a:cubicBezTo>
                  <a:pt x="3226032" y="2039409"/>
                  <a:pt x="3237421" y="2040104"/>
                  <a:pt x="3246554" y="2036190"/>
                </a:cubicBezTo>
                <a:cubicBezTo>
                  <a:pt x="3259470" y="2030654"/>
                  <a:pt x="3271977" y="2024161"/>
                  <a:pt x="3284261" y="2017336"/>
                </a:cubicBezTo>
                <a:cubicBezTo>
                  <a:pt x="3351044" y="1980234"/>
                  <a:pt x="3307978" y="1996862"/>
                  <a:pt x="3359676" y="1979629"/>
                </a:cubicBezTo>
                <a:cubicBezTo>
                  <a:pt x="3362818" y="1970202"/>
                  <a:pt x="3364658" y="1960236"/>
                  <a:pt x="3369102" y="1951348"/>
                </a:cubicBezTo>
                <a:cubicBezTo>
                  <a:pt x="3374169" y="1941214"/>
                  <a:pt x="3384373" y="1933816"/>
                  <a:pt x="3387956" y="1923068"/>
                </a:cubicBezTo>
                <a:cubicBezTo>
                  <a:pt x="3394000" y="1904935"/>
                  <a:pt x="3394241" y="1885361"/>
                  <a:pt x="3397383" y="1866507"/>
                </a:cubicBezTo>
                <a:cubicBezTo>
                  <a:pt x="3387956" y="1737674"/>
                  <a:pt x="3385460" y="1608146"/>
                  <a:pt x="3369102" y="1480008"/>
                </a:cubicBezTo>
                <a:cubicBezTo>
                  <a:pt x="3366433" y="1459099"/>
                  <a:pt x="3349002" y="1442874"/>
                  <a:pt x="3340822" y="1423447"/>
                </a:cubicBezTo>
                <a:cubicBezTo>
                  <a:pt x="3323838" y="1383110"/>
                  <a:pt x="3309399" y="1341748"/>
                  <a:pt x="3293688" y="1300899"/>
                </a:cubicBezTo>
                <a:cubicBezTo>
                  <a:pt x="3280292" y="1220522"/>
                  <a:pt x="3256613" y="1068001"/>
                  <a:pt x="3227700" y="1027522"/>
                </a:cubicBezTo>
                <a:lnTo>
                  <a:pt x="3180566" y="961534"/>
                </a:lnTo>
                <a:cubicBezTo>
                  <a:pt x="3159942" y="858415"/>
                  <a:pt x="3187749" y="975950"/>
                  <a:pt x="3124005" y="820132"/>
                </a:cubicBezTo>
                <a:cubicBezTo>
                  <a:pt x="3108956" y="783344"/>
                  <a:pt x="3100704" y="744054"/>
                  <a:pt x="3086298" y="707010"/>
                </a:cubicBezTo>
                <a:cubicBezTo>
                  <a:pt x="3054395" y="624974"/>
                  <a:pt x="2944688" y="486574"/>
                  <a:pt x="2916616" y="452487"/>
                </a:cubicBezTo>
                <a:cubicBezTo>
                  <a:pt x="2872624" y="399068"/>
                  <a:pt x="2845570" y="325040"/>
                  <a:pt x="2784640" y="292231"/>
                </a:cubicBezTo>
                <a:cubicBezTo>
                  <a:pt x="2743791" y="270235"/>
                  <a:pt x="2705729" y="242001"/>
                  <a:pt x="2662092" y="226243"/>
                </a:cubicBezTo>
                <a:cubicBezTo>
                  <a:pt x="2591841" y="200875"/>
                  <a:pt x="2513928" y="199104"/>
                  <a:pt x="2445276" y="169682"/>
                </a:cubicBezTo>
                <a:cubicBezTo>
                  <a:pt x="2423280" y="160255"/>
                  <a:pt x="2401778" y="149580"/>
                  <a:pt x="2379288" y="141402"/>
                </a:cubicBezTo>
                <a:cubicBezTo>
                  <a:pt x="2332596" y="124423"/>
                  <a:pt x="2283794" y="113265"/>
                  <a:pt x="2237886" y="94268"/>
                </a:cubicBezTo>
                <a:cubicBezTo>
                  <a:pt x="2192439" y="75462"/>
                  <a:pt x="2152982" y="42544"/>
                  <a:pt x="2105911" y="28280"/>
                </a:cubicBezTo>
                <a:cubicBezTo>
                  <a:pt x="2048066" y="10751"/>
                  <a:pt x="1986504" y="9427"/>
                  <a:pt x="1926801" y="0"/>
                </a:cubicBezTo>
                <a:cubicBezTo>
                  <a:pt x="1845102" y="18854"/>
                  <a:pt x="1759101" y="24312"/>
                  <a:pt x="1681704" y="56561"/>
                </a:cubicBezTo>
                <a:cubicBezTo>
                  <a:pt x="1642681" y="72821"/>
                  <a:pt x="1617329" y="111509"/>
                  <a:pt x="1587436" y="141402"/>
                </a:cubicBezTo>
                <a:cubicBezTo>
                  <a:pt x="1540320" y="188518"/>
                  <a:pt x="1523755" y="226785"/>
                  <a:pt x="1483742" y="282804"/>
                </a:cubicBezTo>
                <a:cubicBezTo>
                  <a:pt x="1472047" y="299177"/>
                  <a:pt x="1459569" y="315050"/>
                  <a:pt x="1446034" y="329938"/>
                </a:cubicBezTo>
                <a:cubicBezTo>
                  <a:pt x="1428098" y="349667"/>
                  <a:pt x="1411361" y="371273"/>
                  <a:pt x="1389473" y="386499"/>
                </a:cubicBezTo>
                <a:cubicBezTo>
                  <a:pt x="1338597" y="421891"/>
                  <a:pt x="1281504" y="447494"/>
                  <a:pt x="1229218" y="480767"/>
                </a:cubicBezTo>
                <a:cubicBezTo>
                  <a:pt x="1177745" y="513523"/>
                  <a:pt x="1129862" y="551706"/>
                  <a:pt x="1078389" y="584462"/>
                </a:cubicBezTo>
                <a:cubicBezTo>
                  <a:pt x="1060605" y="595779"/>
                  <a:pt x="1039903" y="601897"/>
                  <a:pt x="1021828" y="612742"/>
                </a:cubicBezTo>
                <a:cubicBezTo>
                  <a:pt x="979440" y="638175"/>
                  <a:pt x="900758" y="693803"/>
                  <a:pt x="861572" y="725864"/>
                </a:cubicBezTo>
                <a:cubicBezTo>
                  <a:pt x="851254" y="734306"/>
                  <a:pt x="844213" y="746499"/>
                  <a:pt x="833292" y="754144"/>
                </a:cubicBezTo>
                <a:cubicBezTo>
                  <a:pt x="812538" y="768672"/>
                  <a:pt x="789300" y="779283"/>
                  <a:pt x="767304" y="791852"/>
                </a:cubicBezTo>
                <a:cubicBezTo>
                  <a:pt x="764474" y="796568"/>
                  <a:pt x="729846" y="855977"/>
                  <a:pt x="720170" y="867266"/>
                </a:cubicBezTo>
                <a:cubicBezTo>
                  <a:pt x="708602" y="880762"/>
                  <a:pt x="694105" y="891540"/>
                  <a:pt x="682463" y="904973"/>
                </a:cubicBezTo>
                <a:cubicBezTo>
                  <a:pt x="653214" y="938722"/>
                  <a:pt x="622396" y="971509"/>
                  <a:pt x="597622" y="1008668"/>
                </a:cubicBezTo>
                <a:cubicBezTo>
                  <a:pt x="591337" y="1018095"/>
                  <a:pt x="583835" y="1026815"/>
                  <a:pt x="578768" y="1036948"/>
                </a:cubicBezTo>
                <a:cubicBezTo>
                  <a:pt x="568066" y="1058352"/>
                  <a:pt x="559376" y="1080717"/>
                  <a:pt x="550488" y="1102936"/>
                </a:cubicBezTo>
                <a:cubicBezTo>
                  <a:pt x="546798" y="1112162"/>
                  <a:pt x="545505" y="1122329"/>
                  <a:pt x="541061" y="1131217"/>
                </a:cubicBezTo>
                <a:cubicBezTo>
                  <a:pt x="532867" y="1147605"/>
                  <a:pt x="521679" y="1162334"/>
                  <a:pt x="512781" y="1178351"/>
                </a:cubicBezTo>
                <a:cubicBezTo>
                  <a:pt x="495392" y="1209650"/>
                  <a:pt x="488562" y="1233730"/>
                  <a:pt x="465647" y="1263192"/>
                </a:cubicBezTo>
                <a:cubicBezTo>
                  <a:pt x="454734" y="1277223"/>
                  <a:pt x="439507" y="1287403"/>
                  <a:pt x="427939" y="1300899"/>
                </a:cubicBezTo>
                <a:cubicBezTo>
                  <a:pt x="361199" y="1378761"/>
                  <a:pt x="449836" y="1282195"/>
                  <a:pt x="399659" y="1357460"/>
                </a:cubicBezTo>
                <a:cubicBezTo>
                  <a:pt x="357958" y="1420011"/>
                  <a:pt x="383371" y="1352330"/>
                  <a:pt x="352525" y="1414021"/>
                </a:cubicBezTo>
                <a:cubicBezTo>
                  <a:pt x="337192" y="1444687"/>
                  <a:pt x="351259" y="1443567"/>
                  <a:pt x="324245" y="1470581"/>
                </a:cubicBezTo>
                <a:cubicBezTo>
                  <a:pt x="322023" y="1472803"/>
                  <a:pt x="354096" y="1470581"/>
                  <a:pt x="343098" y="14800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5535613" y="3740150"/>
            <a:ext cx="3413125" cy="2622550"/>
          </a:xfrm>
          <a:custGeom>
            <a:avLst/>
            <a:gdLst>
              <a:gd name="connsiteX0" fmla="*/ 337492 w 3413827"/>
              <a:gd name="connsiteY0" fmla="*/ 68476 h 2623140"/>
              <a:gd name="connsiteX1" fmla="*/ 252651 w 3413827"/>
              <a:gd name="connsiteY1" fmla="*/ 209878 h 2623140"/>
              <a:gd name="connsiteX2" fmla="*/ 224370 w 3413827"/>
              <a:gd name="connsiteY2" fmla="*/ 219305 h 2623140"/>
              <a:gd name="connsiteX3" fmla="*/ 158383 w 3413827"/>
              <a:gd name="connsiteY3" fmla="*/ 266439 h 2623140"/>
              <a:gd name="connsiteX4" fmla="*/ 130102 w 3413827"/>
              <a:gd name="connsiteY4" fmla="*/ 275866 h 2623140"/>
              <a:gd name="connsiteX5" fmla="*/ 92395 w 3413827"/>
              <a:gd name="connsiteY5" fmla="*/ 690645 h 2623140"/>
              <a:gd name="connsiteX6" fmla="*/ 177236 w 3413827"/>
              <a:gd name="connsiteY6" fmla="*/ 832047 h 2623140"/>
              <a:gd name="connsiteX7" fmla="*/ 205517 w 3413827"/>
              <a:gd name="connsiteY7" fmla="*/ 888608 h 2623140"/>
              <a:gd name="connsiteX8" fmla="*/ 214944 w 3413827"/>
              <a:gd name="connsiteY8" fmla="*/ 926315 h 2623140"/>
              <a:gd name="connsiteX9" fmla="*/ 290358 w 3413827"/>
              <a:gd name="connsiteY9" fmla="*/ 982876 h 2623140"/>
              <a:gd name="connsiteX10" fmla="*/ 403480 w 3413827"/>
              <a:gd name="connsiteY10" fmla="*/ 1256253 h 2623140"/>
              <a:gd name="connsiteX11" fmla="*/ 431760 w 3413827"/>
              <a:gd name="connsiteY11" fmla="*/ 1369375 h 2623140"/>
              <a:gd name="connsiteX12" fmla="*/ 610869 w 3413827"/>
              <a:gd name="connsiteY12" fmla="*/ 1887849 h 2623140"/>
              <a:gd name="connsiteX13" fmla="*/ 695711 w 3413827"/>
              <a:gd name="connsiteY13" fmla="*/ 1991544 h 2623140"/>
              <a:gd name="connsiteX14" fmla="*/ 1006795 w 3413827"/>
              <a:gd name="connsiteY14" fmla="*/ 2217787 h 2623140"/>
              <a:gd name="connsiteX15" fmla="*/ 1148197 w 3413827"/>
              <a:gd name="connsiteY15" fmla="*/ 2302628 h 2623140"/>
              <a:gd name="connsiteX16" fmla="*/ 1308453 w 3413827"/>
              <a:gd name="connsiteY16" fmla="*/ 2396896 h 2623140"/>
              <a:gd name="connsiteX17" fmla="*/ 1600684 w 3413827"/>
              <a:gd name="connsiteY17" fmla="*/ 2623140 h 2623140"/>
              <a:gd name="connsiteX18" fmla="*/ 1760939 w 3413827"/>
              <a:gd name="connsiteY18" fmla="*/ 2566579 h 2623140"/>
              <a:gd name="connsiteX19" fmla="*/ 1845781 w 3413827"/>
              <a:gd name="connsiteY19" fmla="*/ 2481738 h 2623140"/>
              <a:gd name="connsiteX20" fmla="*/ 1930622 w 3413827"/>
              <a:gd name="connsiteY20" fmla="*/ 2406323 h 2623140"/>
              <a:gd name="connsiteX21" fmla="*/ 1996609 w 3413827"/>
              <a:gd name="connsiteY21" fmla="*/ 2340336 h 2623140"/>
              <a:gd name="connsiteX22" fmla="*/ 2053170 w 3413827"/>
              <a:gd name="connsiteY22" fmla="*/ 2293202 h 2623140"/>
              <a:gd name="connsiteX23" fmla="*/ 2138012 w 3413827"/>
              <a:gd name="connsiteY23" fmla="*/ 2283775 h 2623140"/>
              <a:gd name="connsiteX24" fmla="*/ 2222853 w 3413827"/>
              <a:gd name="connsiteY24" fmla="*/ 2255494 h 2623140"/>
              <a:gd name="connsiteX25" fmla="*/ 2533937 w 3413827"/>
              <a:gd name="connsiteY25" fmla="*/ 2208360 h 2623140"/>
              <a:gd name="connsiteX26" fmla="*/ 2609352 w 3413827"/>
              <a:gd name="connsiteY26" fmla="*/ 2198934 h 2623140"/>
              <a:gd name="connsiteX27" fmla="*/ 2694193 w 3413827"/>
              <a:gd name="connsiteY27" fmla="*/ 2180080 h 2623140"/>
              <a:gd name="connsiteX28" fmla="*/ 2722473 w 3413827"/>
              <a:gd name="connsiteY28" fmla="*/ 2142373 h 2623140"/>
              <a:gd name="connsiteX29" fmla="*/ 2750754 w 3413827"/>
              <a:gd name="connsiteY29" fmla="*/ 2123519 h 2623140"/>
              <a:gd name="connsiteX30" fmla="*/ 2788461 w 3413827"/>
              <a:gd name="connsiteY30" fmla="*/ 2066958 h 2623140"/>
              <a:gd name="connsiteX31" fmla="*/ 2901583 w 3413827"/>
              <a:gd name="connsiteY31" fmla="*/ 1944410 h 2623140"/>
              <a:gd name="connsiteX32" fmla="*/ 2986424 w 3413827"/>
              <a:gd name="connsiteY32" fmla="*/ 1887849 h 2623140"/>
              <a:gd name="connsiteX33" fmla="*/ 3071265 w 3413827"/>
              <a:gd name="connsiteY33" fmla="*/ 1859569 h 2623140"/>
              <a:gd name="connsiteX34" fmla="*/ 3118399 w 3413827"/>
              <a:gd name="connsiteY34" fmla="*/ 1784154 h 2623140"/>
              <a:gd name="connsiteX35" fmla="*/ 3127826 w 3413827"/>
              <a:gd name="connsiteY35" fmla="*/ 1727593 h 2623140"/>
              <a:gd name="connsiteX36" fmla="*/ 3174960 w 3413827"/>
              <a:gd name="connsiteY36" fmla="*/ 1614472 h 2623140"/>
              <a:gd name="connsiteX37" fmla="*/ 3184387 w 3413827"/>
              <a:gd name="connsiteY37" fmla="*/ 1576765 h 2623140"/>
              <a:gd name="connsiteX38" fmla="*/ 3259801 w 3413827"/>
              <a:gd name="connsiteY38" fmla="*/ 1444789 h 2623140"/>
              <a:gd name="connsiteX39" fmla="*/ 3269228 w 3413827"/>
              <a:gd name="connsiteY39" fmla="*/ 1416509 h 2623140"/>
              <a:gd name="connsiteX40" fmla="*/ 3316362 w 3413827"/>
              <a:gd name="connsiteY40" fmla="*/ 1350521 h 2623140"/>
              <a:gd name="connsiteX41" fmla="*/ 3354069 w 3413827"/>
              <a:gd name="connsiteY41" fmla="*/ 1293960 h 2623140"/>
              <a:gd name="connsiteX42" fmla="*/ 3372923 w 3413827"/>
              <a:gd name="connsiteY42" fmla="*/ 1246826 h 2623140"/>
              <a:gd name="connsiteX43" fmla="*/ 3410630 w 3413827"/>
              <a:gd name="connsiteY43" fmla="*/ 1161985 h 2623140"/>
              <a:gd name="connsiteX44" fmla="*/ 3382350 w 3413827"/>
              <a:gd name="connsiteY44" fmla="*/ 898035 h 2623140"/>
              <a:gd name="connsiteX45" fmla="*/ 3354069 w 3413827"/>
              <a:gd name="connsiteY45" fmla="*/ 784913 h 2623140"/>
              <a:gd name="connsiteX46" fmla="*/ 3306935 w 3413827"/>
              <a:gd name="connsiteY46" fmla="*/ 652938 h 2623140"/>
              <a:gd name="connsiteX47" fmla="*/ 3278655 w 3413827"/>
              <a:gd name="connsiteY47" fmla="*/ 596377 h 2623140"/>
              <a:gd name="connsiteX48" fmla="*/ 3212667 w 3413827"/>
              <a:gd name="connsiteY48" fmla="*/ 473828 h 2623140"/>
              <a:gd name="connsiteX49" fmla="*/ 3127826 w 3413827"/>
              <a:gd name="connsiteY49" fmla="*/ 388987 h 2623140"/>
              <a:gd name="connsiteX50" fmla="*/ 2882729 w 3413827"/>
              <a:gd name="connsiteY50" fmla="*/ 332426 h 2623140"/>
              <a:gd name="connsiteX51" fmla="*/ 2684766 w 3413827"/>
              <a:gd name="connsiteY51" fmla="*/ 247585 h 2623140"/>
              <a:gd name="connsiteX52" fmla="*/ 2647059 w 3413827"/>
              <a:gd name="connsiteY52" fmla="*/ 228732 h 2623140"/>
              <a:gd name="connsiteX53" fmla="*/ 2571645 w 3413827"/>
              <a:gd name="connsiteY53" fmla="*/ 200451 h 2623140"/>
              <a:gd name="connsiteX54" fmla="*/ 2515084 w 3413827"/>
              <a:gd name="connsiteY54" fmla="*/ 162744 h 2623140"/>
              <a:gd name="connsiteX55" fmla="*/ 2345401 w 3413827"/>
              <a:gd name="connsiteY55" fmla="*/ 87329 h 2623140"/>
              <a:gd name="connsiteX56" fmla="*/ 2260560 w 3413827"/>
              <a:gd name="connsiteY56" fmla="*/ 77903 h 2623140"/>
              <a:gd name="connsiteX57" fmla="*/ 1940049 w 3413827"/>
              <a:gd name="connsiteY57" fmla="*/ 59049 h 2623140"/>
              <a:gd name="connsiteX58" fmla="*/ 1544123 w 3413827"/>
              <a:gd name="connsiteY58" fmla="*/ 77903 h 2623140"/>
              <a:gd name="connsiteX59" fmla="*/ 1468708 w 3413827"/>
              <a:gd name="connsiteY59" fmla="*/ 106183 h 2623140"/>
              <a:gd name="connsiteX60" fmla="*/ 1383867 w 3413827"/>
              <a:gd name="connsiteY60" fmla="*/ 134463 h 2623140"/>
              <a:gd name="connsiteX61" fmla="*/ 1355587 w 3413827"/>
              <a:gd name="connsiteY61" fmla="*/ 153317 h 2623140"/>
              <a:gd name="connsiteX62" fmla="*/ 978515 w 3413827"/>
              <a:gd name="connsiteY62" fmla="*/ 115610 h 2623140"/>
              <a:gd name="connsiteX63" fmla="*/ 903100 w 3413827"/>
              <a:gd name="connsiteY63" fmla="*/ 59049 h 2623140"/>
              <a:gd name="connsiteX64" fmla="*/ 865393 w 3413827"/>
              <a:gd name="connsiteY64" fmla="*/ 49622 h 2623140"/>
              <a:gd name="connsiteX65" fmla="*/ 648577 w 3413827"/>
              <a:gd name="connsiteY65" fmla="*/ 30769 h 2623140"/>
              <a:gd name="connsiteX66" fmla="*/ 563735 w 3413827"/>
              <a:gd name="connsiteY66" fmla="*/ 21342 h 2623140"/>
              <a:gd name="connsiteX67" fmla="*/ 526028 w 3413827"/>
              <a:gd name="connsiteY67" fmla="*/ 2488 h 2623140"/>
              <a:gd name="connsiteX68" fmla="*/ 394053 w 3413827"/>
              <a:gd name="connsiteY68" fmla="*/ 21342 h 2623140"/>
              <a:gd name="connsiteX69" fmla="*/ 384626 w 3413827"/>
              <a:gd name="connsiteY69" fmla="*/ 49622 h 2623140"/>
              <a:gd name="connsiteX70" fmla="*/ 337492 w 3413827"/>
              <a:gd name="connsiteY70" fmla="*/ 68476 h 262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413827" h="2623140">
                <a:moveTo>
                  <a:pt x="337492" y="68476"/>
                </a:moveTo>
                <a:cubicBezTo>
                  <a:pt x="315496" y="95185"/>
                  <a:pt x="319414" y="130977"/>
                  <a:pt x="252651" y="209878"/>
                </a:cubicBezTo>
                <a:cubicBezTo>
                  <a:pt x="246232" y="217464"/>
                  <a:pt x="233258" y="214861"/>
                  <a:pt x="224370" y="219305"/>
                </a:cubicBezTo>
                <a:cubicBezTo>
                  <a:pt x="195182" y="233899"/>
                  <a:pt x="188283" y="249353"/>
                  <a:pt x="158383" y="266439"/>
                </a:cubicBezTo>
                <a:cubicBezTo>
                  <a:pt x="149755" y="271369"/>
                  <a:pt x="139529" y="272724"/>
                  <a:pt x="130102" y="275866"/>
                </a:cubicBezTo>
                <a:cubicBezTo>
                  <a:pt x="0" y="405966"/>
                  <a:pt x="22768" y="355171"/>
                  <a:pt x="92395" y="690645"/>
                </a:cubicBezTo>
                <a:cubicBezTo>
                  <a:pt x="103565" y="744465"/>
                  <a:pt x="152654" y="782883"/>
                  <a:pt x="177236" y="832047"/>
                </a:cubicBezTo>
                <a:cubicBezTo>
                  <a:pt x="186663" y="850901"/>
                  <a:pt x="197688" y="869037"/>
                  <a:pt x="205517" y="888608"/>
                </a:cubicBezTo>
                <a:cubicBezTo>
                  <a:pt x="210329" y="900637"/>
                  <a:pt x="208516" y="915066"/>
                  <a:pt x="214944" y="926315"/>
                </a:cubicBezTo>
                <a:cubicBezTo>
                  <a:pt x="229287" y="951415"/>
                  <a:pt x="268755" y="969914"/>
                  <a:pt x="290358" y="982876"/>
                </a:cubicBezTo>
                <a:cubicBezTo>
                  <a:pt x="346894" y="1095949"/>
                  <a:pt x="350094" y="1096094"/>
                  <a:pt x="403480" y="1256253"/>
                </a:cubicBezTo>
                <a:cubicBezTo>
                  <a:pt x="415771" y="1293126"/>
                  <a:pt x="420793" y="1332087"/>
                  <a:pt x="431760" y="1369375"/>
                </a:cubicBezTo>
                <a:cubicBezTo>
                  <a:pt x="453892" y="1444624"/>
                  <a:pt x="539341" y="1767146"/>
                  <a:pt x="610869" y="1887849"/>
                </a:cubicBezTo>
                <a:cubicBezTo>
                  <a:pt x="633637" y="1926270"/>
                  <a:pt x="665835" y="1958348"/>
                  <a:pt x="695711" y="1991544"/>
                </a:cubicBezTo>
                <a:cubicBezTo>
                  <a:pt x="808057" y="2116372"/>
                  <a:pt x="825307" y="2106102"/>
                  <a:pt x="1006795" y="2217787"/>
                </a:cubicBezTo>
                <a:cubicBezTo>
                  <a:pt x="1053608" y="2246595"/>
                  <a:pt x="1100933" y="2274565"/>
                  <a:pt x="1148197" y="2302628"/>
                </a:cubicBezTo>
                <a:cubicBezTo>
                  <a:pt x="1201487" y="2334269"/>
                  <a:pt x="1266282" y="2351481"/>
                  <a:pt x="1308453" y="2396896"/>
                </a:cubicBezTo>
                <a:cubicBezTo>
                  <a:pt x="1475028" y="2576286"/>
                  <a:pt x="1378523" y="2499717"/>
                  <a:pt x="1600684" y="2623140"/>
                </a:cubicBezTo>
                <a:cubicBezTo>
                  <a:pt x="1654102" y="2604286"/>
                  <a:pt x="1711871" y="2594887"/>
                  <a:pt x="1760939" y="2566579"/>
                </a:cubicBezTo>
                <a:cubicBezTo>
                  <a:pt x="1795582" y="2546593"/>
                  <a:pt x="1816704" y="2509199"/>
                  <a:pt x="1845781" y="2481738"/>
                </a:cubicBezTo>
                <a:cubicBezTo>
                  <a:pt x="1873290" y="2455758"/>
                  <a:pt x="1903018" y="2432202"/>
                  <a:pt x="1930622" y="2406323"/>
                </a:cubicBezTo>
                <a:cubicBezTo>
                  <a:pt x="1953315" y="2385048"/>
                  <a:pt x="1973752" y="2361435"/>
                  <a:pt x="1996609" y="2340336"/>
                </a:cubicBezTo>
                <a:cubicBezTo>
                  <a:pt x="2014643" y="2323690"/>
                  <a:pt x="2030383" y="2302317"/>
                  <a:pt x="2053170" y="2293202"/>
                </a:cubicBezTo>
                <a:cubicBezTo>
                  <a:pt x="2079590" y="2282634"/>
                  <a:pt x="2109731" y="2286917"/>
                  <a:pt x="2138012" y="2283775"/>
                </a:cubicBezTo>
                <a:cubicBezTo>
                  <a:pt x="2166292" y="2274348"/>
                  <a:pt x="2193933" y="2262724"/>
                  <a:pt x="2222853" y="2255494"/>
                </a:cubicBezTo>
                <a:cubicBezTo>
                  <a:pt x="2291294" y="2238384"/>
                  <a:pt x="2498074" y="2213142"/>
                  <a:pt x="2533937" y="2208360"/>
                </a:cubicBezTo>
                <a:cubicBezTo>
                  <a:pt x="2559049" y="2205012"/>
                  <a:pt x="2584621" y="2204430"/>
                  <a:pt x="2609352" y="2198934"/>
                </a:cubicBezTo>
                <a:lnTo>
                  <a:pt x="2694193" y="2180080"/>
                </a:lnTo>
                <a:cubicBezTo>
                  <a:pt x="2703620" y="2167511"/>
                  <a:pt x="2711364" y="2153482"/>
                  <a:pt x="2722473" y="2142373"/>
                </a:cubicBezTo>
                <a:cubicBezTo>
                  <a:pt x="2730484" y="2134362"/>
                  <a:pt x="2743293" y="2132046"/>
                  <a:pt x="2750754" y="2123519"/>
                </a:cubicBezTo>
                <a:cubicBezTo>
                  <a:pt x="2765675" y="2106466"/>
                  <a:pt x="2775467" y="2085521"/>
                  <a:pt x="2788461" y="2066958"/>
                </a:cubicBezTo>
                <a:cubicBezTo>
                  <a:pt x="2817713" y="2025168"/>
                  <a:pt x="2864242" y="1969304"/>
                  <a:pt x="2901583" y="1944410"/>
                </a:cubicBezTo>
                <a:cubicBezTo>
                  <a:pt x="2929863" y="1925556"/>
                  <a:pt x="2956024" y="1903049"/>
                  <a:pt x="2986424" y="1887849"/>
                </a:cubicBezTo>
                <a:cubicBezTo>
                  <a:pt x="3013087" y="1874518"/>
                  <a:pt x="3071265" y="1859569"/>
                  <a:pt x="3071265" y="1859569"/>
                </a:cubicBezTo>
                <a:cubicBezTo>
                  <a:pt x="3086976" y="1834431"/>
                  <a:pt x="3113525" y="1813395"/>
                  <a:pt x="3118399" y="1784154"/>
                </a:cubicBezTo>
                <a:cubicBezTo>
                  <a:pt x="3121541" y="1765300"/>
                  <a:pt x="3121782" y="1745726"/>
                  <a:pt x="3127826" y="1727593"/>
                </a:cubicBezTo>
                <a:cubicBezTo>
                  <a:pt x="3140744" y="1688840"/>
                  <a:pt x="3165052" y="1654102"/>
                  <a:pt x="3174960" y="1614472"/>
                </a:cubicBezTo>
                <a:cubicBezTo>
                  <a:pt x="3178102" y="1601903"/>
                  <a:pt x="3179575" y="1588794"/>
                  <a:pt x="3184387" y="1576765"/>
                </a:cubicBezTo>
                <a:cubicBezTo>
                  <a:pt x="3209283" y="1514525"/>
                  <a:pt x="3224899" y="1508777"/>
                  <a:pt x="3259801" y="1444789"/>
                </a:cubicBezTo>
                <a:cubicBezTo>
                  <a:pt x="3264559" y="1436066"/>
                  <a:pt x="3264784" y="1425397"/>
                  <a:pt x="3269228" y="1416509"/>
                </a:cubicBezTo>
                <a:cubicBezTo>
                  <a:pt x="3276120" y="1402725"/>
                  <a:pt x="3309957" y="1359061"/>
                  <a:pt x="3316362" y="1350521"/>
                </a:cubicBezTo>
                <a:cubicBezTo>
                  <a:pt x="3341283" y="1275759"/>
                  <a:pt x="3303631" y="1374661"/>
                  <a:pt x="3354069" y="1293960"/>
                </a:cubicBezTo>
                <a:cubicBezTo>
                  <a:pt x="3363037" y="1279610"/>
                  <a:pt x="3365921" y="1262231"/>
                  <a:pt x="3372923" y="1246826"/>
                </a:cubicBezTo>
                <a:cubicBezTo>
                  <a:pt x="3413827" y="1156838"/>
                  <a:pt x="3390681" y="1221832"/>
                  <a:pt x="3410630" y="1161985"/>
                </a:cubicBezTo>
                <a:cubicBezTo>
                  <a:pt x="3401203" y="1074002"/>
                  <a:pt x="3395476" y="985543"/>
                  <a:pt x="3382350" y="898035"/>
                </a:cubicBezTo>
                <a:cubicBezTo>
                  <a:pt x="3376584" y="859597"/>
                  <a:pt x="3364472" y="822363"/>
                  <a:pt x="3354069" y="784913"/>
                </a:cubicBezTo>
                <a:cubicBezTo>
                  <a:pt x="3346543" y="757819"/>
                  <a:pt x="3315423" y="672744"/>
                  <a:pt x="3306935" y="652938"/>
                </a:cubicBezTo>
                <a:cubicBezTo>
                  <a:pt x="3298632" y="633563"/>
                  <a:pt x="3287488" y="615516"/>
                  <a:pt x="3278655" y="596377"/>
                </a:cubicBezTo>
                <a:cubicBezTo>
                  <a:pt x="3253729" y="542371"/>
                  <a:pt x="3252020" y="519235"/>
                  <a:pt x="3212667" y="473828"/>
                </a:cubicBezTo>
                <a:cubicBezTo>
                  <a:pt x="3186473" y="443605"/>
                  <a:pt x="3165768" y="401634"/>
                  <a:pt x="3127826" y="388987"/>
                </a:cubicBezTo>
                <a:cubicBezTo>
                  <a:pt x="3010464" y="349868"/>
                  <a:pt x="3090752" y="374032"/>
                  <a:pt x="2882729" y="332426"/>
                </a:cubicBezTo>
                <a:cubicBezTo>
                  <a:pt x="2816741" y="304146"/>
                  <a:pt x="2748979" y="279691"/>
                  <a:pt x="2684766" y="247585"/>
                </a:cubicBezTo>
                <a:cubicBezTo>
                  <a:pt x="2672197" y="241301"/>
                  <a:pt x="2660031" y="234137"/>
                  <a:pt x="2647059" y="228732"/>
                </a:cubicBezTo>
                <a:cubicBezTo>
                  <a:pt x="2622277" y="218406"/>
                  <a:pt x="2595658" y="212458"/>
                  <a:pt x="2571645" y="200451"/>
                </a:cubicBezTo>
                <a:cubicBezTo>
                  <a:pt x="2551378" y="190317"/>
                  <a:pt x="2534892" y="173748"/>
                  <a:pt x="2515084" y="162744"/>
                </a:cubicBezTo>
                <a:cubicBezTo>
                  <a:pt x="2481453" y="144060"/>
                  <a:pt x="2396105" y="97470"/>
                  <a:pt x="2345401" y="87329"/>
                </a:cubicBezTo>
                <a:cubicBezTo>
                  <a:pt x="2317499" y="81749"/>
                  <a:pt x="2288945" y="79883"/>
                  <a:pt x="2260560" y="77903"/>
                </a:cubicBezTo>
                <a:cubicBezTo>
                  <a:pt x="2153798" y="70455"/>
                  <a:pt x="2046886" y="65334"/>
                  <a:pt x="1940049" y="59049"/>
                </a:cubicBezTo>
                <a:cubicBezTo>
                  <a:pt x="1808074" y="65334"/>
                  <a:pt x="1675592" y="64756"/>
                  <a:pt x="1544123" y="77903"/>
                </a:cubicBezTo>
                <a:cubicBezTo>
                  <a:pt x="1517409" y="80574"/>
                  <a:pt x="1494025" y="97248"/>
                  <a:pt x="1468708" y="106183"/>
                </a:cubicBezTo>
                <a:cubicBezTo>
                  <a:pt x="1440597" y="116104"/>
                  <a:pt x="1412147" y="125036"/>
                  <a:pt x="1383867" y="134463"/>
                </a:cubicBezTo>
                <a:cubicBezTo>
                  <a:pt x="1374440" y="140748"/>
                  <a:pt x="1366899" y="152689"/>
                  <a:pt x="1355587" y="153317"/>
                </a:cubicBezTo>
                <a:cubicBezTo>
                  <a:pt x="1288650" y="157036"/>
                  <a:pt x="1004140" y="118685"/>
                  <a:pt x="978515" y="115610"/>
                </a:cubicBezTo>
                <a:cubicBezTo>
                  <a:pt x="973786" y="111827"/>
                  <a:pt x="919262" y="65976"/>
                  <a:pt x="903100" y="59049"/>
                </a:cubicBezTo>
                <a:cubicBezTo>
                  <a:pt x="891192" y="53945"/>
                  <a:pt x="878270" y="51053"/>
                  <a:pt x="865393" y="49622"/>
                </a:cubicBezTo>
                <a:cubicBezTo>
                  <a:pt x="793292" y="41611"/>
                  <a:pt x="720805" y="37540"/>
                  <a:pt x="648577" y="30769"/>
                </a:cubicBezTo>
                <a:cubicBezTo>
                  <a:pt x="620247" y="28113"/>
                  <a:pt x="592016" y="24484"/>
                  <a:pt x="563735" y="21342"/>
                </a:cubicBezTo>
                <a:cubicBezTo>
                  <a:pt x="551166" y="15057"/>
                  <a:pt x="540039" y="3566"/>
                  <a:pt x="526028" y="2488"/>
                </a:cubicBezTo>
                <a:cubicBezTo>
                  <a:pt x="493684" y="0"/>
                  <a:pt x="430561" y="14040"/>
                  <a:pt x="394053" y="21342"/>
                </a:cubicBezTo>
                <a:cubicBezTo>
                  <a:pt x="390911" y="30769"/>
                  <a:pt x="390833" y="41863"/>
                  <a:pt x="384626" y="49622"/>
                </a:cubicBezTo>
                <a:cubicBezTo>
                  <a:pt x="366754" y="71962"/>
                  <a:pt x="359488" y="41767"/>
                  <a:pt x="337492" y="684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01625" y="3868738"/>
            <a:ext cx="3262313" cy="2098675"/>
          </a:xfrm>
          <a:custGeom>
            <a:avLst/>
            <a:gdLst>
              <a:gd name="connsiteX0" fmla="*/ 3044857 w 3261674"/>
              <a:gd name="connsiteY0" fmla="*/ 33813 h 2098283"/>
              <a:gd name="connsiteX1" fmla="*/ 3073138 w 3261674"/>
              <a:gd name="connsiteY1" fmla="*/ 52667 h 2098283"/>
              <a:gd name="connsiteX2" fmla="*/ 3091991 w 3261674"/>
              <a:gd name="connsiteY2" fmla="*/ 80947 h 2098283"/>
              <a:gd name="connsiteX3" fmla="*/ 3120272 w 3261674"/>
              <a:gd name="connsiteY3" fmla="*/ 90374 h 2098283"/>
              <a:gd name="connsiteX4" fmla="*/ 3157979 w 3261674"/>
              <a:gd name="connsiteY4" fmla="*/ 137508 h 2098283"/>
              <a:gd name="connsiteX5" fmla="*/ 3205113 w 3261674"/>
              <a:gd name="connsiteY5" fmla="*/ 175215 h 2098283"/>
              <a:gd name="connsiteX6" fmla="*/ 3214540 w 3261674"/>
              <a:gd name="connsiteY6" fmla="*/ 222349 h 2098283"/>
              <a:gd name="connsiteX7" fmla="*/ 3233394 w 3261674"/>
              <a:gd name="connsiteY7" fmla="*/ 260056 h 2098283"/>
              <a:gd name="connsiteX8" fmla="*/ 3261674 w 3261674"/>
              <a:gd name="connsiteY8" fmla="*/ 316617 h 2098283"/>
              <a:gd name="connsiteX9" fmla="*/ 3252247 w 3261674"/>
              <a:gd name="connsiteY9" fmla="*/ 505153 h 2098283"/>
              <a:gd name="connsiteX10" fmla="*/ 3242820 w 3261674"/>
              <a:gd name="connsiteY10" fmla="*/ 533434 h 2098283"/>
              <a:gd name="connsiteX11" fmla="*/ 3223967 w 3261674"/>
              <a:gd name="connsiteY11" fmla="*/ 561714 h 2098283"/>
              <a:gd name="connsiteX12" fmla="*/ 3195686 w 3261674"/>
              <a:gd name="connsiteY12" fmla="*/ 618275 h 2098283"/>
              <a:gd name="connsiteX13" fmla="*/ 3167406 w 3261674"/>
              <a:gd name="connsiteY13" fmla="*/ 627702 h 2098283"/>
              <a:gd name="connsiteX14" fmla="*/ 3129699 w 3261674"/>
              <a:gd name="connsiteY14" fmla="*/ 655982 h 2098283"/>
              <a:gd name="connsiteX15" fmla="*/ 3101418 w 3261674"/>
              <a:gd name="connsiteY15" fmla="*/ 674836 h 2098283"/>
              <a:gd name="connsiteX16" fmla="*/ 3073138 w 3261674"/>
              <a:gd name="connsiteY16" fmla="*/ 703116 h 2098283"/>
              <a:gd name="connsiteX17" fmla="*/ 3044857 w 3261674"/>
              <a:gd name="connsiteY17" fmla="*/ 712543 h 2098283"/>
              <a:gd name="connsiteX18" fmla="*/ 2960016 w 3261674"/>
              <a:gd name="connsiteY18" fmla="*/ 740823 h 2098283"/>
              <a:gd name="connsiteX19" fmla="*/ 2884602 w 3261674"/>
              <a:gd name="connsiteY19" fmla="*/ 769104 h 2098283"/>
              <a:gd name="connsiteX20" fmla="*/ 2828041 w 3261674"/>
              <a:gd name="connsiteY20" fmla="*/ 816238 h 2098283"/>
              <a:gd name="connsiteX21" fmla="*/ 2799761 w 3261674"/>
              <a:gd name="connsiteY21" fmla="*/ 825664 h 2098283"/>
              <a:gd name="connsiteX22" fmla="*/ 2771480 w 3261674"/>
              <a:gd name="connsiteY22" fmla="*/ 882225 h 2098283"/>
              <a:gd name="connsiteX23" fmla="*/ 2762053 w 3261674"/>
              <a:gd name="connsiteY23" fmla="*/ 910506 h 2098283"/>
              <a:gd name="connsiteX24" fmla="*/ 2733773 w 3261674"/>
              <a:gd name="connsiteY24" fmla="*/ 938786 h 2098283"/>
              <a:gd name="connsiteX25" fmla="*/ 2714919 w 3261674"/>
              <a:gd name="connsiteY25" fmla="*/ 967067 h 2098283"/>
              <a:gd name="connsiteX26" fmla="*/ 2677212 w 3261674"/>
              <a:gd name="connsiteY26" fmla="*/ 1042481 h 2098283"/>
              <a:gd name="connsiteX27" fmla="*/ 2658358 w 3261674"/>
              <a:gd name="connsiteY27" fmla="*/ 1070761 h 2098283"/>
              <a:gd name="connsiteX28" fmla="*/ 2630078 w 3261674"/>
              <a:gd name="connsiteY28" fmla="*/ 1099042 h 2098283"/>
              <a:gd name="connsiteX29" fmla="*/ 2620651 w 3261674"/>
              <a:gd name="connsiteY29" fmla="*/ 1127322 h 2098283"/>
              <a:gd name="connsiteX30" fmla="*/ 2573517 w 3261674"/>
              <a:gd name="connsiteY30" fmla="*/ 1183883 h 2098283"/>
              <a:gd name="connsiteX31" fmla="*/ 2564090 w 3261674"/>
              <a:gd name="connsiteY31" fmla="*/ 1212163 h 2098283"/>
              <a:gd name="connsiteX32" fmla="*/ 2545237 w 3261674"/>
              <a:gd name="connsiteY32" fmla="*/ 1240444 h 2098283"/>
              <a:gd name="connsiteX33" fmla="*/ 2516956 w 3261674"/>
              <a:gd name="connsiteY33" fmla="*/ 1297005 h 2098283"/>
              <a:gd name="connsiteX34" fmla="*/ 2488676 w 3261674"/>
              <a:gd name="connsiteY34" fmla="*/ 1381846 h 2098283"/>
              <a:gd name="connsiteX35" fmla="*/ 2460396 w 3261674"/>
              <a:gd name="connsiteY35" fmla="*/ 1438407 h 2098283"/>
              <a:gd name="connsiteX36" fmla="*/ 2432115 w 3261674"/>
              <a:gd name="connsiteY36" fmla="*/ 1523248 h 2098283"/>
              <a:gd name="connsiteX37" fmla="*/ 2403835 w 3261674"/>
              <a:gd name="connsiteY37" fmla="*/ 1579809 h 2098283"/>
              <a:gd name="connsiteX38" fmla="*/ 2375554 w 3261674"/>
              <a:gd name="connsiteY38" fmla="*/ 1636370 h 2098283"/>
              <a:gd name="connsiteX39" fmla="*/ 2262433 w 3261674"/>
              <a:gd name="connsiteY39" fmla="*/ 1730638 h 2098283"/>
              <a:gd name="connsiteX40" fmla="*/ 2055043 w 3261674"/>
              <a:gd name="connsiteY40" fmla="*/ 1834332 h 2098283"/>
              <a:gd name="connsiteX41" fmla="*/ 1857080 w 3261674"/>
              <a:gd name="connsiteY41" fmla="*/ 1890893 h 2098283"/>
              <a:gd name="connsiteX42" fmla="*/ 1668544 w 3261674"/>
              <a:gd name="connsiteY42" fmla="*/ 1928601 h 2098283"/>
              <a:gd name="connsiteX43" fmla="*/ 1442301 w 3261674"/>
              <a:gd name="connsiteY43" fmla="*/ 2013442 h 2098283"/>
              <a:gd name="connsiteX44" fmla="*/ 1150070 w 3261674"/>
              <a:gd name="connsiteY44" fmla="*/ 2070003 h 2098283"/>
              <a:gd name="connsiteX45" fmla="*/ 1046375 w 3261674"/>
              <a:gd name="connsiteY45" fmla="*/ 2098283 h 2098283"/>
              <a:gd name="connsiteX46" fmla="*/ 509047 w 3261674"/>
              <a:gd name="connsiteY46" fmla="*/ 2079429 h 2098283"/>
              <a:gd name="connsiteX47" fmla="*/ 424206 w 3261674"/>
              <a:gd name="connsiteY47" fmla="*/ 2041722 h 2098283"/>
              <a:gd name="connsiteX48" fmla="*/ 301657 w 3261674"/>
              <a:gd name="connsiteY48" fmla="*/ 1956881 h 2098283"/>
              <a:gd name="connsiteX49" fmla="*/ 216816 w 3261674"/>
              <a:gd name="connsiteY49" fmla="*/ 1853186 h 2098283"/>
              <a:gd name="connsiteX50" fmla="*/ 160255 w 3261674"/>
              <a:gd name="connsiteY50" fmla="*/ 1768345 h 2098283"/>
              <a:gd name="connsiteX51" fmla="*/ 131975 w 3261674"/>
              <a:gd name="connsiteY51" fmla="*/ 1740064 h 2098283"/>
              <a:gd name="connsiteX52" fmla="*/ 103695 w 3261674"/>
              <a:gd name="connsiteY52" fmla="*/ 1683504 h 2098283"/>
              <a:gd name="connsiteX53" fmla="*/ 56561 w 3261674"/>
              <a:gd name="connsiteY53" fmla="*/ 1617516 h 2098283"/>
              <a:gd name="connsiteX54" fmla="*/ 47134 w 3261674"/>
              <a:gd name="connsiteY54" fmla="*/ 1589236 h 2098283"/>
              <a:gd name="connsiteX55" fmla="*/ 18853 w 3261674"/>
              <a:gd name="connsiteY55" fmla="*/ 1391273 h 2098283"/>
              <a:gd name="connsiteX56" fmla="*/ 0 w 3261674"/>
              <a:gd name="connsiteY56" fmla="*/ 1165029 h 2098283"/>
              <a:gd name="connsiteX57" fmla="*/ 37707 w 3261674"/>
              <a:gd name="connsiteY57" fmla="*/ 599421 h 2098283"/>
              <a:gd name="connsiteX58" fmla="*/ 65987 w 3261674"/>
              <a:gd name="connsiteY58" fmla="*/ 429739 h 2098283"/>
              <a:gd name="connsiteX59" fmla="*/ 94268 w 3261674"/>
              <a:gd name="connsiteY59" fmla="*/ 354324 h 2098283"/>
              <a:gd name="connsiteX60" fmla="*/ 103695 w 3261674"/>
              <a:gd name="connsiteY60" fmla="*/ 288337 h 2098283"/>
              <a:gd name="connsiteX61" fmla="*/ 160255 w 3261674"/>
              <a:gd name="connsiteY61" fmla="*/ 260056 h 2098283"/>
              <a:gd name="connsiteX62" fmla="*/ 320511 w 3261674"/>
              <a:gd name="connsiteY62" fmla="*/ 231776 h 2098283"/>
              <a:gd name="connsiteX63" fmla="*/ 499620 w 3261674"/>
              <a:gd name="connsiteY63" fmla="*/ 203495 h 2098283"/>
              <a:gd name="connsiteX64" fmla="*/ 584462 w 3261674"/>
              <a:gd name="connsiteY64" fmla="*/ 184642 h 2098283"/>
              <a:gd name="connsiteX65" fmla="*/ 725864 w 3261674"/>
              <a:gd name="connsiteY65" fmla="*/ 175215 h 2098283"/>
              <a:gd name="connsiteX66" fmla="*/ 810705 w 3261674"/>
              <a:gd name="connsiteY66" fmla="*/ 146935 h 2098283"/>
              <a:gd name="connsiteX67" fmla="*/ 895546 w 3261674"/>
              <a:gd name="connsiteY67" fmla="*/ 118654 h 2098283"/>
              <a:gd name="connsiteX68" fmla="*/ 1065229 w 3261674"/>
              <a:gd name="connsiteY68" fmla="*/ 99801 h 2098283"/>
              <a:gd name="connsiteX69" fmla="*/ 1875934 w 3261674"/>
              <a:gd name="connsiteY69" fmla="*/ 71520 h 2098283"/>
              <a:gd name="connsiteX70" fmla="*/ 1970202 w 3261674"/>
              <a:gd name="connsiteY70" fmla="*/ 43240 h 2098283"/>
              <a:gd name="connsiteX71" fmla="*/ 2073897 w 3261674"/>
              <a:gd name="connsiteY71" fmla="*/ 33813 h 2098283"/>
              <a:gd name="connsiteX72" fmla="*/ 2187018 w 3261674"/>
              <a:gd name="connsiteY72" fmla="*/ 14959 h 2098283"/>
              <a:gd name="connsiteX73" fmla="*/ 2582944 w 3261674"/>
              <a:gd name="connsiteY73" fmla="*/ 24386 h 2098283"/>
              <a:gd name="connsiteX74" fmla="*/ 2620651 w 3261674"/>
              <a:gd name="connsiteY74" fmla="*/ 33813 h 2098283"/>
              <a:gd name="connsiteX75" fmla="*/ 2705493 w 3261674"/>
              <a:gd name="connsiteY75" fmla="*/ 52667 h 2098283"/>
              <a:gd name="connsiteX76" fmla="*/ 2875175 w 3261674"/>
              <a:gd name="connsiteY76" fmla="*/ 43240 h 2098283"/>
              <a:gd name="connsiteX77" fmla="*/ 2903455 w 3261674"/>
              <a:gd name="connsiteY77" fmla="*/ 33813 h 2098283"/>
              <a:gd name="connsiteX78" fmla="*/ 2978870 w 3261674"/>
              <a:gd name="connsiteY78" fmla="*/ 5532 h 2098283"/>
              <a:gd name="connsiteX79" fmla="*/ 3044857 w 3261674"/>
              <a:gd name="connsiteY79" fmla="*/ 33813 h 2098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3261674" h="2098283">
                <a:moveTo>
                  <a:pt x="3044857" y="33813"/>
                </a:moveTo>
                <a:cubicBezTo>
                  <a:pt x="3054284" y="40098"/>
                  <a:pt x="3065127" y="44656"/>
                  <a:pt x="3073138" y="52667"/>
                </a:cubicBezTo>
                <a:cubicBezTo>
                  <a:pt x="3081149" y="60678"/>
                  <a:pt x="3083144" y="73870"/>
                  <a:pt x="3091991" y="80947"/>
                </a:cubicBezTo>
                <a:cubicBezTo>
                  <a:pt x="3099750" y="87155"/>
                  <a:pt x="3110845" y="87232"/>
                  <a:pt x="3120272" y="90374"/>
                </a:cubicBezTo>
                <a:cubicBezTo>
                  <a:pt x="3138624" y="145428"/>
                  <a:pt x="3115340" y="94869"/>
                  <a:pt x="3157979" y="137508"/>
                </a:cubicBezTo>
                <a:cubicBezTo>
                  <a:pt x="3200618" y="180147"/>
                  <a:pt x="3150059" y="156863"/>
                  <a:pt x="3205113" y="175215"/>
                </a:cubicBezTo>
                <a:cubicBezTo>
                  <a:pt x="3208255" y="190926"/>
                  <a:pt x="3209473" y="207149"/>
                  <a:pt x="3214540" y="222349"/>
                </a:cubicBezTo>
                <a:cubicBezTo>
                  <a:pt x="3218984" y="235680"/>
                  <a:pt x="3227858" y="247140"/>
                  <a:pt x="3233394" y="260056"/>
                </a:cubicBezTo>
                <a:cubicBezTo>
                  <a:pt x="3256812" y="314699"/>
                  <a:pt x="3225439" y="262267"/>
                  <a:pt x="3261674" y="316617"/>
                </a:cubicBezTo>
                <a:cubicBezTo>
                  <a:pt x="3258532" y="379462"/>
                  <a:pt x="3257698" y="442466"/>
                  <a:pt x="3252247" y="505153"/>
                </a:cubicBezTo>
                <a:cubicBezTo>
                  <a:pt x="3251386" y="515053"/>
                  <a:pt x="3247264" y="524546"/>
                  <a:pt x="3242820" y="533434"/>
                </a:cubicBezTo>
                <a:cubicBezTo>
                  <a:pt x="3237753" y="543567"/>
                  <a:pt x="3229034" y="551581"/>
                  <a:pt x="3223967" y="561714"/>
                </a:cubicBezTo>
                <a:cubicBezTo>
                  <a:pt x="3212582" y="584484"/>
                  <a:pt x="3218199" y="600264"/>
                  <a:pt x="3195686" y="618275"/>
                </a:cubicBezTo>
                <a:cubicBezTo>
                  <a:pt x="3187927" y="624482"/>
                  <a:pt x="3176833" y="624560"/>
                  <a:pt x="3167406" y="627702"/>
                </a:cubicBezTo>
                <a:cubicBezTo>
                  <a:pt x="3154837" y="637129"/>
                  <a:pt x="3142484" y="646850"/>
                  <a:pt x="3129699" y="655982"/>
                </a:cubicBezTo>
                <a:cubicBezTo>
                  <a:pt x="3120480" y="662567"/>
                  <a:pt x="3110122" y="667583"/>
                  <a:pt x="3101418" y="674836"/>
                </a:cubicBezTo>
                <a:cubicBezTo>
                  <a:pt x="3091177" y="683370"/>
                  <a:pt x="3084230" y="695721"/>
                  <a:pt x="3073138" y="703116"/>
                </a:cubicBezTo>
                <a:cubicBezTo>
                  <a:pt x="3064870" y="708628"/>
                  <a:pt x="3054161" y="709054"/>
                  <a:pt x="3044857" y="712543"/>
                </a:cubicBezTo>
                <a:cubicBezTo>
                  <a:pt x="2973862" y="739166"/>
                  <a:pt x="3023198" y="725027"/>
                  <a:pt x="2960016" y="740823"/>
                </a:cubicBezTo>
                <a:cubicBezTo>
                  <a:pt x="2893699" y="785036"/>
                  <a:pt x="2977785" y="734161"/>
                  <a:pt x="2884602" y="769104"/>
                </a:cubicBezTo>
                <a:cubicBezTo>
                  <a:pt x="2849348" y="782324"/>
                  <a:pt x="2859485" y="795275"/>
                  <a:pt x="2828041" y="816238"/>
                </a:cubicBezTo>
                <a:cubicBezTo>
                  <a:pt x="2819773" y="821750"/>
                  <a:pt x="2809188" y="822522"/>
                  <a:pt x="2799761" y="825664"/>
                </a:cubicBezTo>
                <a:cubicBezTo>
                  <a:pt x="2776066" y="896750"/>
                  <a:pt x="2808029" y="809128"/>
                  <a:pt x="2771480" y="882225"/>
                </a:cubicBezTo>
                <a:cubicBezTo>
                  <a:pt x="2767036" y="891113"/>
                  <a:pt x="2767565" y="902238"/>
                  <a:pt x="2762053" y="910506"/>
                </a:cubicBezTo>
                <a:cubicBezTo>
                  <a:pt x="2754658" y="921598"/>
                  <a:pt x="2742307" y="928545"/>
                  <a:pt x="2733773" y="938786"/>
                </a:cubicBezTo>
                <a:cubicBezTo>
                  <a:pt x="2726520" y="947490"/>
                  <a:pt x="2721204" y="957640"/>
                  <a:pt x="2714919" y="967067"/>
                </a:cubicBezTo>
                <a:cubicBezTo>
                  <a:pt x="2700562" y="1010142"/>
                  <a:pt x="2709015" y="991597"/>
                  <a:pt x="2677212" y="1042481"/>
                </a:cubicBezTo>
                <a:cubicBezTo>
                  <a:pt x="2671207" y="1052088"/>
                  <a:pt x="2665611" y="1062057"/>
                  <a:pt x="2658358" y="1070761"/>
                </a:cubicBezTo>
                <a:cubicBezTo>
                  <a:pt x="2649823" y="1081003"/>
                  <a:pt x="2639505" y="1089615"/>
                  <a:pt x="2630078" y="1099042"/>
                </a:cubicBezTo>
                <a:cubicBezTo>
                  <a:pt x="2626936" y="1108469"/>
                  <a:pt x="2626163" y="1119054"/>
                  <a:pt x="2620651" y="1127322"/>
                </a:cubicBezTo>
                <a:cubicBezTo>
                  <a:pt x="2578956" y="1189865"/>
                  <a:pt x="2604359" y="1122202"/>
                  <a:pt x="2573517" y="1183883"/>
                </a:cubicBezTo>
                <a:cubicBezTo>
                  <a:pt x="2569073" y="1192771"/>
                  <a:pt x="2568534" y="1203275"/>
                  <a:pt x="2564090" y="1212163"/>
                </a:cubicBezTo>
                <a:cubicBezTo>
                  <a:pt x="2559023" y="1222297"/>
                  <a:pt x="2550304" y="1230310"/>
                  <a:pt x="2545237" y="1240444"/>
                </a:cubicBezTo>
                <a:cubicBezTo>
                  <a:pt x="2506213" y="1318494"/>
                  <a:pt x="2570984" y="1215963"/>
                  <a:pt x="2516956" y="1297005"/>
                </a:cubicBezTo>
                <a:cubicBezTo>
                  <a:pt x="2506445" y="1339052"/>
                  <a:pt x="2508399" y="1338456"/>
                  <a:pt x="2488676" y="1381846"/>
                </a:cubicBezTo>
                <a:cubicBezTo>
                  <a:pt x="2479953" y="1401036"/>
                  <a:pt x="2468225" y="1418836"/>
                  <a:pt x="2460396" y="1438407"/>
                </a:cubicBezTo>
                <a:cubicBezTo>
                  <a:pt x="2449325" y="1466085"/>
                  <a:pt x="2445446" y="1496585"/>
                  <a:pt x="2432115" y="1523248"/>
                </a:cubicBezTo>
                <a:cubicBezTo>
                  <a:pt x="2422688" y="1542102"/>
                  <a:pt x="2412396" y="1560547"/>
                  <a:pt x="2403835" y="1579809"/>
                </a:cubicBezTo>
                <a:cubicBezTo>
                  <a:pt x="2389276" y="1612566"/>
                  <a:pt x="2401686" y="1606972"/>
                  <a:pt x="2375554" y="1636370"/>
                </a:cubicBezTo>
                <a:cubicBezTo>
                  <a:pt x="2335304" y="1681651"/>
                  <a:pt x="2313700" y="1701342"/>
                  <a:pt x="2262433" y="1730638"/>
                </a:cubicBezTo>
                <a:cubicBezTo>
                  <a:pt x="2234773" y="1746444"/>
                  <a:pt x="2109716" y="1816759"/>
                  <a:pt x="2055043" y="1834332"/>
                </a:cubicBezTo>
                <a:cubicBezTo>
                  <a:pt x="1989707" y="1855333"/>
                  <a:pt x="1923754" y="1874631"/>
                  <a:pt x="1857080" y="1890893"/>
                </a:cubicBezTo>
                <a:cubicBezTo>
                  <a:pt x="1794815" y="1906080"/>
                  <a:pt x="1730845" y="1913563"/>
                  <a:pt x="1668544" y="1928601"/>
                </a:cubicBezTo>
                <a:cubicBezTo>
                  <a:pt x="1590859" y="1947353"/>
                  <a:pt x="1517181" y="1989374"/>
                  <a:pt x="1442301" y="2013442"/>
                </a:cubicBezTo>
                <a:cubicBezTo>
                  <a:pt x="1350926" y="2042812"/>
                  <a:pt x="1242046" y="2050973"/>
                  <a:pt x="1150070" y="2070003"/>
                </a:cubicBezTo>
                <a:cubicBezTo>
                  <a:pt x="1114986" y="2077262"/>
                  <a:pt x="1080940" y="2088856"/>
                  <a:pt x="1046375" y="2098283"/>
                </a:cubicBezTo>
                <a:lnTo>
                  <a:pt x="509047" y="2079429"/>
                </a:lnTo>
                <a:cubicBezTo>
                  <a:pt x="491327" y="2078543"/>
                  <a:pt x="424831" y="2042190"/>
                  <a:pt x="424206" y="2041722"/>
                </a:cubicBezTo>
                <a:cubicBezTo>
                  <a:pt x="293573" y="1943747"/>
                  <a:pt x="443446" y="2017646"/>
                  <a:pt x="301657" y="1956881"/>
                </a:cubicBezTo>
                <a:cubicBezTo>
                  <a:pt x="256635" y="1911859"/>
                  <a:pt x="268465" y="1926355"/>
                  <a:pt x="216816" y="1853186"/>
                </a:cubicBezTo>
                <a:cubicBezTo>
                  <a:pt x="197215" y="1825418"/>
                  <a:pt x="180648" y="1795536"/>
                  <a:pt x="160255" y="1768345"/>
                </a:cubicBezTo>
                <a:cubicBezTo>
                  <a:pt x="152256" y="1757680"/>
                  <a:pt x="139370" y="1751157"/>
                  <a:pt x="131975" y="1740064"/>
                </a:cubicBezTo>
                <a:cubicBezTo>
                  <a:pt x="120283" y="1722525"/>
                  <a:pt x="113932" y="1701930"/>
                  <a:pt x="103695" y="1683504"/>
                </a:cubicBezTo>
                <a:cubicBezTo>
                  <a:pt x="93849" y="1665782"/>
                  <a:pt x="67062" y="1631517"/>
                  <a:pt x="56561" y="1617516"/>
                </a:cubicBezTo>
                <a:cubicBezTo>
                  <a:pt x="53419" y="1608089"/>
                  <a:pt x="49216" y="1598952"/>
                  <a:pt x="47134" y="1589236"/>
                </a:cubicBezTo>
                <a:cubicBezTo>
                  <a:pt x="28570" y="1502604"/>
                  <a:pt x="26438" y="1477232"/>
                  <a:pt x="18853" y="1391273"/>
                </a:cubicBezTo>
                <a:cubicBezTo>
                  <a:pt x="12202" y="1315890"/>
                  <a:pt x="6284" y="1240444"/>
                  <a:pt x="0" y="1165029"/>
                </a:cubicBezTo>
                <a:cubicBezTo>
                  <a:pt x="12120" y="801433"/>
                  <a:pt x="507" y="962122"/>
                  <a:pt x="37707" y="599421"/>
                </a:cubicBezTo>
                <a:cubicBezTo>
                  <a:pt x="44583" y="532379"/>
                  <a:pt x="46816" y="494921"/>
                  <a:pt x="65987" y="429739"/>
                </a:cubicBezTo>
                <a:cubicBezTo>
                  <a:pt x="73563" y="403982"/>
                  <a:pt x="84841" y="379462"/>
                  <a:pt x="94268" y="354324"/>
                </a:cubicBezTo>
                <a:cubicBezTo>
                  <a:pt x="97410" y="332328"/>
                  <a:pt x="94671" y="308641"/>
                  <a:pt x="103695" y="288337"/>
                </a:cubicBezTo>
                <a:cubicBezTo>
                  <a:pt x="111414" y="270970"/>
                  <a:pt x="146511" y="266928"/>
                  <a:pt x="160255" y="260056"/>
                </a:cubicBezTo>
                <a:cubicBezTo>
                  <a:pt x="250499" y="214935"/>
                  <a:pt x="78881" y="249036"/>
                  <a:pt x="320511" y="231776"/>
                </a:cubicBezTo>
                <a:cubicBezTo>
                  <a:pt x="661636" y="163549"/>
                  <a:pt x="188508" y="255346"/>
                  <a:pt x="499620" y="203495"/>
                </a:cubicBezTo>
                <a:cubicBezTo>
                  <a:pt x="528196" y="198732"/>
                  <a:pt x="555715" y="188235"/>
                  <a:pt x="584462" y="184642"/>
                </a:cubicBezTo>
                <a:cubicBezTo>
                  <a:pt x="631336" y="178783"/>
                  <a:pt x="678730" y="178357"/>
                  <a:pt x="725864" y="175215"/>
                </a:cubicBezTo>
                <a:cubicBezTo>
                  <a:pt x="873392" y="116203"/>
                  <a:pt x="688927" y="187527"/>
                  <a:pt x="810705" y="146935"/>
                </a:cubicBezTo>
                <a:cubicBezTo>
                  <a:pt x="849110" y="134134"/>
                  <a:pt x="857316" y="123867"/>
                  <a:pt x="895546" y="118654"/>
                </a:cubicBezTo>
                <a:cubicBezTo>
                  <a:pt x="951933" y="110965"/>
                  <a:pt x="1008668" y="106085"/>
                  <a:pt x="1065229" y="99801"/>
                </a:cubicBezTo>
                <a:cubicBezTo>
                  <a:pt x="1490416" y="113973"/>
                  <a:pt x="1317424" y="118063"/>
                  <a:pt x="1875934" y="71520"/>
                </a:cubicBezTo>
                <a:cubicBezTo>
                  <a:pt x="1906532" y="68970"/>
                  <a:pt x="1941829" y="48247"/>
                  <a:pt x="1970202" y="43240"/>
                </a:cubicBezTo>
                <a:cubicBezTo>
                  <a:pt x="2004381" y="37208"/>
                  <a:pt x="2039481" y="38302"/>
                  <a:pt x="2073897" y="33813"/>
                </a:cubicBezTo>
                <a:cubicBezTo>
                  <a:pt x="2111803" y="28869"/>
                  <a:pt x="2149311" y="21244"/>
                  <a:pt x="2187018" y="14959"/>
                </a:cubicBezTo>
                <a:lnTo>
                  <a:pt x="2582944" y="24386"/>
                </a:lnTo>
                <a:cubicBezTo>
                  <a:pt x="2595888" y="24949"/>
                  <a:pt x="2608027" y="30900"/>
                  <a:pt x="2620651" y="33813"/>
                </a:cubicBezTo>
                <a:lnTo>
                  <a:pt x="2705493" y="52667"/>
                </a:lnTo>
                <a:cubicBezTo>
                  <a:pt x="2762054" y="49525"/>
                  <a:pt x="2818782" y="48611"/>
                  <a:pt x="2875175" y="43240"/>
                </a:cubicBezTo>
                <a:cubicBezTo>
                  <a:pt x="2885067" y="42298"/>
                  <a:pt x="2894151" y="37302"/>
                  <a:pt x="2903455" y="33813"/>
                </a:cubicBezTo>
                <a:cubicBezTo>
                  <a:pt x="2993621" y="0"/>
                  <a:pt x="2914684" y="26927"/>
                  <a:pt x="2978870" y="5532"/>
                </a:cubicBezTo>
                <a:lnTo>
                  <a:pt x="3044857" y="338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9" name="Oval 4"/>
          <p:cNvSpPr/>
          <p:nvPr/>
        </p:nvSpPr>
        <p:spPr>
          <a:xfrm>
            <a:off x="5872163" y="4681538"/>
            <a:ext cx="1716087" cy="110013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22860" tIns="22860" rIns="22860" bIns="22860" anchor="ctr">
            <a:prstTxWarp prst="textNoShape">
              <a:avLst/>
            </a:prstTxWarp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</a:rPr>
              <a:t>ACOG Annual Clinical Meeting </a:t>
            </a:r>
          </a:p>
        </p:txBody>
      </p:sp>
      <p:sp>
        <p:nvSpPr>
          <p:cNvPr id="20" name="Oval 4"/>
          <p:cNvSpPr/>
          <p:nvPr/>
        </p:nvSpPr>
        <p:spPr>
          <a:xfrm>
            <a:off x="5808663" y="5702300"/>
            <a:ext cx="2395537" cy="11557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22860" tIns="22860" rIns="22860" bIns="22860" anchor="ctr">
            <a:prstTxWarp prst="textNoShape">
              <a:avLst/>
            </a:prstTxWarp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</a:rPr>
              <a:t>Miami Breast Cancer Conference </a:t>
            </a:r>
          </a:p>
        </p:txBody>
      </p:sp>
      <p:sp>
        <p:nvSpPr>
          <p:cNvPr id="21" name="Oval 4"/>
          <p:cNvSpPr/>
          <p:nvPr/>
        </p:nvSpPr>
        <p:spPr>
          <a:xfrm>
            <a:off x="1357313" y="5121275"/>
            <a:ext cx="2017712" cy="110013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22860" tIns="22860" rIns="22860" bIns="22860" anchor="ctr">
            <a:prstTxWarp prst="textNoShape">
              <a:avLst/>
            </a:prstTxWarp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</a:rPr>
              <a:t>Opportunity for feedback from doctors</a:t>
            </a:r>
          </a:p>
        </p:txBody>
      </p:sp>
      <p:sp>
        <p:nvSpPr>
          <p:cNvPr id="16" name="Oval 15"/>
          <p:cNvSpPr/>
          <p:nvPr/>
        </p:nvSpPr>
        <p:spPr>
          <a:xfrm>
            <a:off x="153988" y="153987"/>
            <a:ext cx="455612" cy="455613"/>
          </a:xfrm>
          <a:prstGeom prst="ellipse">
            <a:avLst/>
          </a:prstGeom>
          <a:gradFill flip="none" rotWithShape="1">
            <a:gsLst>
              <a:gs pos="0">
                <a:srgbClr val="FF6FCF">
                  <a:alpha val="50000"/>
                </a:srgbClr>
              </a:gs>
              <a:gs pos="100000">
                <a:srgbClr val="FFFFFF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>
            <a:reflection stA="50000" endPos="50000" dist="127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Myriad Pro"/>
              <a:cs typeface="Myriad Pro"/>
            </a:endParaRPr>
          </a:p>
        </p:txBody>
      </p:sp>
      <p:sp>
        <p:nvSpPr>
          <p:cNvPr id="40972" name="TextBox 9"/>
          <p:cNvSpPr txBox="1">
            <a:spLocks noChangeArrowheads="1"/>
          </p:cNvSpPr>
          <p:nvPr/>
        </p:nvSpPr>
        <p:spPr bwMode="auto">
          <a:xfrm>
            <a:off x="152400" y="152400"/>
            <a:ext cx="1708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b="1">
                <a:solidFill>
                  <a:srgbClr val="595959"/>
                </a:solidFill>
                <a:latin typeface="Myriad Pro" charset="0"/>
                <a:ea typeface="Myriad Pro" charset="0"/>
                <a:cs typeface="Myriad Pro" charset="0"/>
              </a:rPr>
              <a:t>MammOptics</a:t>
            </a:r>
          </a:p>
        </p:txBody>
      </p:sp>
      <p:sp>
        <p:nvSpPr>
          <p:cNvPr id="40973" name="TextBox 10"/>
          <p:cNvSpPr txBox="1">
            <a:spLocks noChangeArrowheads="1"/>
          </p:cNvSpPr>
          <p:nvPr/>
        </p:nvSpPr>
        <p:spPr bwMode="auto">
          <a:xfrm>
            <a:off x="609600" y="381000"/>
            <a:ext cx="196215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595959"/>
                </a:solidFill>
                <a:latin typeface="Myriad Pro" charset="0"/>
              </a:rPr>
              <a:t>Marketing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136688" y="886121"/>
          <a:ext cx="8870623" cy="5731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Freeform 11"/>
          <p:cNvSpPr/>
          <p:nvPr/>
        </p:nvSpPr>
        <p:spPr>
          <a:xfrm>
            <a:off x="119063" y="801688"/>
            <a:ext cx="3500437" cy="2808287"/>
          </a:xfrm>
          <a:custGeom>
            <a:avLst/>
            <a:gdLst>
              <a:gd name="connsiteX0" fmla="*/ 3444571 w 3501132"/>
              <a:gd name="connsiteY0" fmla="*/ 2073897 h 2809188"/>
              <a:gd name="connsiteX1" fmla="*/ 3435144 w 3501132"/>
              <a:gd name="connsiteY1" fmla="*/ 2337848 h 2809188"/>
              <a:gd name="connsiteX2" fmla="*/ 3416291 w 3501132"/>
              <a:gd name="connsiteY2" fmla="*/ 2366128 h 2809188"/>
              <a:gd name="connsiteX3" fmla="*/ 3406864 w 3501132"/>
              <a:gd name="connsiteY3" fmla="*/ 2394409 h 2809188"/>
              <a:gd name="connsiteX4" fmla="*/ 3388010 w 3501132"/>
              <a:gd name="connsiteY4" fmla="*/ 2422689 h 2809188"/>
              <a:gd name="connsiteX5" fmla="*/ 3369157 w 3501132"/>
              <a:gd name="connsiteY5" fmla="*/ 2469823 h 2809188"/>
              <a:gd name="connsiteX6" fmla="*/ 3322023 w 3501132"/>
              <a:gd name="connsiteY6" fmla="*/ 2554664 h 2809188"/>
              <a:gd name="connsiteX7" fmla="*/ 3067499 w 3501132"/>
              <a:gd name="connsiteY7" fmla="*/ 2724347 h 2809188"/>
              <a:gd name="connsiteX8" fmla="*/ 2756414 w 3501132"/>
              <a:gd name="connsiteY8" fmla="*/ 2780908 h 2809188"/>
              <a:gd name="connsiteX9" fmla="*/ 2407623 w 3501132"/>
              <a:gd name="connsiteY9" fmla="*/ 2771481 h 2809188"/>
              <a:gd name="connsiteX10" fmla="*/ 2322781 w 3501132"/>
              <a:gd name="connsiteY10" fmla="*/ 2762054 h 2809188"/>
              <a:gd name="connsiteX11" fmla="*/ 2275647 w 3501132"/>
              <a:gd name="connsiteY11" fmla="*/ 2743200 h 2809188"/>
              <a:gd name="connsiteX12" fmla="*/ 2237940 w 3501132"/>
              <a:gd name="connsiteY12" fmla="*/ 2733774 h 2809188"/>
              <a:gd name="connsiteX13" fmla="*/ 2190806 w 3501132"/>
              <a:gd name="connsiteY13" fmla="*/ 2705493 h 2809188"/>
              <a:gd name="connsiteX14" fmla="*/ 2162526 w 3501132"/>
              <a:gd name="connsiteY14" fmla="*/ 2686640 h 2809188"/>
              <a:gd name="connsiteX15" fmla="*/ 1766600 w 3501132"/>
              <a:gd name="connsiteY15" fmla="*/ 2705493 h 2809188"/>
              <a:gd name="connsiteX16" fmla="*/ 1596917 w 3501132"/>
              <a:gd name="connsiteY16" fmla="*/ 2752627 h 2809188"/>
              <a:gd name="connsiteX17" fmla="*/ 1483796 w 3501132"/>
              <a:gd name="connsiteY17" fmla="*/ 2780908 h 2809188"/>
              <a:gd name="connsiteX18" fmla="*/ 1398954 w 3501132"/>
              <a:gd name="connsiteY18" fmla="*/ 2790334 h 2809188"/>
              <a:gd name="connsiteX19" fmla="*/ 1200992 w 3501132"/>
              <a:gd name="connsiteY19" fmla="*/ 2809188 h 2809188"/>
              <a:gd name="connsiteX20" fmla="*/ 908761 w 3501132"/>
              <a:gd name="connsiteY20" fmla="*/ 2799761 h 2809188"/>
              <a:gd name="connsiteX21" fmla="*/ 880480 w 3501132"/>
              <a:gd name="connsiteY21" fmla="*/ 2790334 h 2809188"/>
              <a:gd name="connsiteX22" fmla="*/ 776785 w 3501132"/>
              <a:gd name="connsiteY22" fmla="*/ 2705493 h 2809188"/>
              <a:gd name="connsiteX23" fmla="*/ 710798 w 3501132"/>
              <a:gd name="connsiteY23" fmla="*/ 2648932 h 2809188"/>
              <a:gd name="connsiteX24" fmla="*/ 541115 w 3501132"/>
              <a:gd name="connsiteY24" fmla="*/ 2620652 h 2809188"/>
              <a:gd name="connsiteX25" fmla="*/ 437420 w 3501132"/>
              <a:gd name="connsiteY25" fmla="*/ 2573518 h 2809188"/>
              <a:gd name="connsiteX26" fmla="*/ 380860 w 3501132"/>
              <a:gd name="connsiteY26" fmla="*/ 2545237 h 2809188"/>
              <a:gd name="connsiteX27" fmla="*/ 324299 w 3501132"/>
              <a:gd name="connsiteY27" fmla="*/ 2488677 h 2809188"/>
              <a:gd name="connsiteX28" fmla="*/ 286592 w 3501132"/>
              <a:gd name="connsiteY28" fmla="*/ 2460396 h 2809188"/>
              <a:gd name="connsiteX29" fmla="*/ 258311 w 3501132"/>
              <a:gd name="connsiteY29" fmla="*/ 2432116 h 2809188"/>
              <a:gd name="connsiteX30" fmla="*/ 211177 w 3501132"/>
              <a:gd name="connsiteY30" fmla="*/ 2403835 h 2809188"/>
              <a:gd name="connsiteX31" fmla="*/ 182897 w 3501132"/>
              <a:gd name="connsiteY31" fmla="*/ 2366128 h 2809188"/>
              <a:gd name="connsiteX32" fmla="*/ 154616 w 3501132"/>
              <a:gd name="connsiteY32" fmla="*/ 2281287 h 2809188"/>
              <a:gd name="connsiteX33" fmla="*/ 145190 w 3501132"/>
              <a:gd name="connsiteY33" fmla="*/ 2234153 h 2809188"/>
              <a:gd name="connsiteX34" fmla="*/ 126336 w 3501132"/>
              <a:gd name="connsiteY34" fmla="*/ 2205873 h 2809188"/>
              <a:gd name="connsiteX35" fmla="*/ 116909 w 3501132"/>
              <a:gd name="connsiteY35" fmla="*/ 2121031 h 2809188"/>
              <a:gd name="connsiteX36" fmla="*/ 98055 w 3501132"/>
              <a:gd name="connsiteY36" fmla="*/ 2064470 h 2809188"/>
              <a:gd name="connsiteX37" fmla="*/ 88629 w 3501132"/>
              <a:gd name="connsiteY37" fmla="*/ 1951349 h 2809188"/>
              <a:gd name="connsiteX38" fmla="*/ 41495 w 3501132"/>
              <a:gd name="connsiteY38" fmla="*/ 1857081 h 2809188"/>
              <a:gd name="connsiteX39" fmla="*/ 32068 w 3501132"/>
              <a:gd name="connsiteY39" fmla="*/ 1828800 h 2809188"/>
              <a:gd name="connsiteX40" fmla="*/ 13214 w 3501132"/>
              <a:gd name="connsiteY40" fmla="*/ 1781666 h 2809188"/>
              <a:gd name="connsiteX41" fmla="*/ 79202 w 3501132"/>
              <a:gd name="connsiteY41" fmla="*/ 933254 h 2809188"/>
              <a:gd name="connsiteX42" fmla="*/ 399713 w 3501132"/>
              <a:gd name="connsiteY42" fmla="*/ 452487 h 2809188"/>
              <a:gd name="connsiteX43" fmla="*/ 588249 w 3501132"/>
              <a:gd name="connsiteY43" fmla="*/ 254524 h 2809188"/>
              <a:gd name="connsiteX44" fmla="*/ 767359 w 3501132"/>
              <a:gd name="connsiteY44" fmla="*/ 169683 h 2809188"/>
              <a:gd name="connsiteX45" fmla="*/ 880480 w 3501132"/>
              <a:gd name="connsiteY45" fmla="*/ 141402 h 2809188"/>
              <a:gd name="connsiteX46" fmla="*/ 955895 w 3501132"/>
              <a:gd name="connsiteY46" fmla="*/ 113122 h 2809188"/>
              <a:gd name="connsiteX47" fmla="*/ 1106724 w 3501132"/>
              <a:gd name="connsiteY47" fmla="*/ 75415 h 2809188"/>
              <a:gd name="connsiteX48" fmla="*/ 1248126 w 3501132"/>
              <a:gd name="connsiteY48" fmla="*/ 28281 h 2809188"/>
              <a:gd name="connsiteX49" fmla="*/ 1304686 w 3501132"/>
              <a:gd name="connsiteY49" fmla="*/ 18854 h 2809188"/>
              <a:gd name="connsiteX50" fmla="*/ 1521503 w 3501132"/>
              <a:gd name="connsiteY50" fmla="*/ 0 h 2809188"/>
              <a:gd name="connsiteX51" fmla="*/ 1813734 w 3501132"/>
              <a:gd name="connsiteY51" fmla="*/ 37708 h 2809188"/>
              <a:gd name="connsiteX52" fmla="*/ 1860868 w 3501132"/>
              <a:gd name="connsiteY52" fmla="*/ 75415 h 2809188"/>
              <a:gd name="connsiteX53" fmla="*/ 1973990 w 3501132"/>
              <a:gd name="connsiteY53" fmla="*/ 301658 h 2809188"/>
              <a:gd name="connsiteX54" fmla="*/ 1983416 w 3501132"/>
              <a:gd name="connsiteY54" fmla="*/ 358219 h 2809188"/>
              <a:gd name="connsiteX55" fmla="*/ 2011697 w 3501132"/>
              <a:gd name="connsiteY55" fmla="*/ 461914 h 2809188"/>
              <a:gd name="connsiteX56" fmla="*/ 2068258 w 3501132"/>
              <a:gd name="connsiteY56" fmla="*/ 659877 h 2809188"/>
              <a:gd name="connsiteX57" fmla="*/ 2087111 w 3501132"/>
              <a:gd name="connsiteY57" fmla="*/ 688157 h 2809188"/>
              <a:gd name="connsiteX58" fmla="*/ 2096538 w 3501132"/>
              <a:gd name="connsiteY58" fmla="*/ 716437 h 2809188"/>
              <a:gd name="connsiteX59" fmla="*/ 2285074 w 3501132"/>
              <a:gd name="connsiteY59" fmla="*/ 754145 h 2809188"/>
              <a:gd name="connsiteX60" fmla="*/ 2398196 w 3501132"/>
              <a:gd name="connsiteY60" fmla="*/ 857840 h 2809188"/>
              <a:gd name="connsiteX61" fmla="*/ 2435903 w 3501132"/>
              <a:gd name="connsiteY61" fmla="*/ 914400 h 2809188"/>
              <a:gd name="connsiteX62" fmla="*/ 2520744 w 3501132"/>
              <a:gd name="connsiteY62" fmla="*/ 970961 h 2809188"/>
              <a:gd name="connsiteX63" fmla="*/ 2549025 w 3501132"/>
              <a:gd name="connsiteY63" fmla="*/ 1008668 h 2809188"/>
              <a:gd name="connsiteX64" fmla="*/ 2681000 w 3501132"/>
              <a:gd name="connsiteY64" fmla="*/ 1140644 h 2809188"/>
              <a:gd name="connsiteX65" fmla="*/ 2718707 w 3501132"/>
              <a:gd name="connsiteY65" fmla="*/ 1197204 h 2809188"/>
              <a:gd name="connsiteX66" fmla="*/ 2737561 w 3501132"/>
              <a:gd name="connsiteY66" fmla="*/ 1225485 h 2809188"/>
              <a:gd name="connsiteX67" fmla="*/ 2803548 w 3501132"/>
              <a:gd name="connsiteY67" fmla="*/ 1263192 h 2809188"/>
              <a:gd name="connsiteX68" fmla="*/ 2850682 w 3501132"/>
              <a:gd name="connsiteY68" fmla="*/ 1338607 h 2809188"/>
              <a:gd name="connsiteX69" fmla="*/ 2973231 w 3501132"/>
              <a:gd name="connsiteY69" fmla="*/ 1423448 h 2809188"/>
              <a:gd name="connsiteX70" fmla="*/ 3058072 w 3501132"/>
              <a:gd name="connsiteY70" fmla="*/ 1536569 h 2809188"/>
              <a:gd name="connsiteX71" fmla="*/ 3133486 w 3501132"/>
              <a:gd name="connsiteY71" fmla="*/ 1602557 h 2809188"/>
              <a:gd name="connsiteX72" fmla="*/ 3256035 w 3501132"/>
              <a:gd name="connsiteY72" fmla="*/ 1706252 h 2809188"/>
              <a:gd name="connsiteX73" fmla="*/ 3303169 w 3501132"/>
              <a:gd name="connsiteY73" fmla="*/ 1734532 h 2809188"/>
              <a:gd name="connsiteX74" fmla="*/ 3397437 w 3501132"/>
              <a:gd name="connsiteY74" fmla="*/ 1772240 h 2809188"/>
              <a:gd name="connsiteX75" fmla="*/ 3453998 w 3501132"/>
              <a:gd name="connsiteY75" fmla="*/ 1828800 h 2809188"/>
              <a:gd name="connsiteX76" fmla="*/ 3482278 w 3501132"/>
              <a:gd name="connsiteY76" fmla="*/ 1857081 h 2809188"/>
              <a:gd name="connsiteX77" fmla="*/ 3501132 w 3501132"/>
              <a:gd name="connsiteY77" fmla="*/ 1885361 h 2809188"/>
              <a:gd name="connsiteX78" fmla="*/ 3463425 w 3501132"/>
              <a:gd name="connsiteY78" fmla="*/ 2073897 h 2809188"/>
              <a:gd name="connsiteX79" fmla="*/ 3444571 w 3501132"/>
              <a:gd name="connsiteY79" fmla="*/ 2073897 h 2809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3501132" h="2809188">
                <a:moveTo>
                  <a:pt x="3444571" y="2073897"/>
                </a:moveTo>
                <a:cubicBezTo>
                  <a:pt x="3439858" y="2117889"/>
                  <a:pt x="3443624" y="2250218"/>
                  <a:pt x="3435144" y="2337848"/>
                </a:cubicBezTo>
                <a:cubicBezTo>
                  <a:pt x="3434053" y="2349125"/>
                  <a:pt x="3421358" y="2355995"/>
                  <a:pt x="3416291" y="2366128"/>
                </a:cubicBezTo>
                <a:cubicBezTo>
                  <a:pt x="3411847" y="2375016"/>
                  <a:pt x="3411308" y="2385521"/>
                  <a:pt x="3406864" y="2394409"/>
                </a:cubicBezTo>
                <a:cubicBezTo>
                  <a:pt x="3401797" y="2404542"/>
                  <a:pt x="3393077" y="2412556"/>
                  <a:pt x="3388010" y="2422689"/>
                </a:cubicBezTo>
                <a:cubicBezTo>
                  <a:pt x="3380442" y="2437824"/>
                  <a:pt x="3376029" y="2454360"/>
                  <a:pt x="3369157" y="2469823"/>
                </a:cubicBezTo>
                <a:cubicBezTo>
                  <a:pt x="3361021" y="2488129"/>
                  <a:pt x="3332874" y="2542143"/>
                  <a:pt x="3322023" y="2554664"/>
                </a:cubicBezTo>
                <a:cubicBezTo>
                  <a:pt x="3242866" y="2645999"/>
                  <a:pt x="3192425" y="2689367"/>
                  <a:pt x="3067499" y="2724347"/>
                </a:cubicBezTo>
                <a:cubicBezTo>
                  <a:pt x="2966007" y="2752765"/>
                  <a:pt x="2860109" y="2762054"/>
                  <a:pt x="2756414" y="2780908"/>
                </a:cubicBezTo>
                <a:lnTo>
                  <a:pt x="2407623" y="2771481"/>
                </a:lnTo>
                <a:cubicBezTo>
                  <a:pt x="2379195" y="2770245"/>
                  <a:pt x="2350604" y="2768016"/>
                  <a:pt x="2322781" y="2762054"/>
                </a:cubicBezTo>
                <a:cubicBezTo>
                  <a:pt x="2306235" y="2758508"/>
                  <a:pt x="2291700" y="2748551"/>
                  <a:pt x="2275647" y="2743200"/>
                </a:cubicBezTo>
                <a:cubicBezTo>
                  <a:pt x="2263356" y="2739103"/>
                  <a:pt x="2250509" y="2736916"/>
                  <a:pt x="2237940" y="2733774"/>
                </a:cubicBezTo>
                <a:cubicBezTo>
                  <a:pt x="2222229" y="2724347"/>
                  <a:pt x="2206343" y="2715204"/>
                  <a:pt x="2190806" y="2705493"/>
                </a:cubicBezTo>
                <a:cubicBezTo>
                  <a:pt x="2181199" y="2699488"/>
                  <a:pt x="2162526" y="2686640"/>
                  <a:pt x="2162526" y="2686640"/>
                </a:cubicBezTo>
                <a:cubicBezTo>
                  <a:pt x="2030551" y="2692924"/>
                  <a:pt x="1898182" y="2693531"/>
                  <a:pt x="1766600" y="2705493"/>
                </a:cubicBezTo>
                <a:cubicBezTo>
                  <a:pt x="1612179" y="2719531"/>
                  <a:pt x="1689185" y="2725489"/>
                  <a:pt x="1596917" y="2752627"/>
                </a:cubicBezTo>
                <a:cubicBezTo>
                  <a:pt x="1559629" y="2763594"/>
                  <a:pt x="1521977" y="2773635"/>
                  <a:pt x="1483796" y="2780908"/>
                </a:cubicBezTo>
                <a:cubicBezTo>
                  <a:pt x="1455844" y="2786232"/>
                  <a:pt x="1427267" y="2787503"/>
                  <a:pt x="1398954" y="2790334"/>
                </a:cubicBezTo>
                <a:lnTo>
                  <a:pt x="1200992" y="2809188"/>
                </a:lnTo>
                <a:cubicBezTo>
                  <a:pt x="1103582" y="2806046"/>
                  <a:pt x="1006054" y="2805484"/>
                  <a:pt x="908761" y="2799761"/>
                </a:cubicBezTo>
                <a:cubicBezTo>
                  <a:pt x="898841" y="2799177"/>
                  <a:pt x="888566" y="2796110"/>
                  <a:pt x="880480" y="2790334"/>
                </a:cubicBezTo>
                <a:cubicBezTo>
                  <a:pt x="844139" y="2764376"/>
                  <a:pt x="811094" y="2734084"/>
                  <a:pt x="776785" y="2705493"/>
                </a:cubicBezTo>
                <a:cubicBezTo>
                  <a:pt x="754530" y="2686947"/>
                  <a:pt x="739374" y="2653695"/>
                  <a:pt x="710798" y="2648932"/>
                </a:cubicBezTo>
                <a:lnTo>
                  <a:pt x="541115" y="2620652"/>
                </a:lnTo>
                <a:cubicBezTo>
                  <a:pt x="381297" y="2560719"/>
                  <a:pt x="519182" y="2618941"/>
                  <a:pt x="437420" y="2573518"/>
                </a:cubicBezTo>
                <a:cubicBezTo>
                  <a:pt x="418994" y="2563281"/>
                  <a:pt x="397723" y="2557884"/>
                  <a:pt x="380860" y="2545237"/>
                </a:cubicBezTo>
                <a:cubicBezTo>
                  <a:pt x="359530" y="2529239"/>
                  <a:pt x="345629" y="2504675"/>
                  <a:pt x="324299" y="2488677"/>
                </a:cubicBezTo>
                <a:cubicBezTo>
                  <a:pt x="311730" y="2479250"/>
                  <a:pt x="298521" y="2470621"/>
                  <a:pt x="286592" y="2460396"/>
                </a:cubicBezTo>
                <a:cubicBezTo>
                  <a:pt x="276470" y="2451720"/>
                  <a:pt x="268976" y="2440115"/>
                  <a:pt x="258311" y="2432116"/>
                </a:cubicBezTo>
                <a:cubicBezTo>
                  <a:pt x="243653" y="2421123"/>
                  <a:pt x="226888" y="2413262"/>
                  <a:pt x="211177" y="2403835"/>
                </a:cubicBezTo>
                <a:cubicBezTo>
                  <a:pt x="201750" y="2391266"/>
                  <a:pt x="189481" y="2380393"/>
                  <a:pt x="182897" y="2366128"/>
                </a:cubicBezTo>
                <a:cubicBezTo>
                  <a:pt x="170405" y="2339062"/>
                  <a:pt x="160462" y="2310518"/>
                  <a:pt x="154616" y="2281287"/>
                </a:cubicBezTo>
                <a:cubicBezTo>
                  <a:pt x="151474" y="2265576"/>
                  <a:pt x="150816" y="2249155"/>
                  <a:pt x="145190" y="2234153"/>
                </a:cubicBezTo>
                <a:cubicBezTo>
                  <a:pt x="141212" y="2223545"/>
                  <a:pt x="132621" y="2215300"/>
                  <a:pt x="126336" y="2205873"/>
                </a:cubicBezTo>
                <a:cubicBezTo>
                  <a:pt x="123194" y="2177592"/>
                  <a:pt x="122490" y="2148933"/>
                  <a:pt x="116909" y="2121031"/>
                </a:cubicBezTo>
                <a:cubicBezTo>
                  <a:pt x="113011" y="2101543"/>
                  <a:pt x="101322" y="2084073"/>
                  <a:pt x="98055" y="2064470"/>
                </a:cubicBezTo>
                <a:cubicBezTo>
                  <a:pt x="91835" y="2027147"/>
                  <a:pt x="98585" y="1987853"/>
                  <a:pt x="88629" y="1951349"/>
                </a:cubicBezTo>
                <a:cubicBezTo>
                  <a:pt x="79385" y="1917455"/>
                  <a:pt x="56217" y="1888979"/>
                  <a:pt x="41495" y="1857081"/>
                </a:cubicBezTo>
                <a:cubicBezTo>
                  <a:pt x="37331" y="1848059"/>
                  <a:pt x="35557" y="1838104"/>
                  <a:pt x="32068" y="1828800"/>
                </a:cubicBezTo>
                <a:cubicBezTo>
                  <a:pt x="26126" y="1812956"/>
                  <a:pt x="19499" y="1797377"/>
                  <a:pt x="13214" y="1781666"/>
                </a:cubicBezTo>
                <a:cubicBezTo>
                  <a:pt x="35210" y="1498862"/>
                  <a:pt x="0" y="1205631"/>
                  <a:pt x="79202" y="933254"/>
                </a:cubicBezTo>
                <a:cubicBezTo>
                  <a:pt x="132980" y="748311"/>
                  <a:pt x="266883" y="591958"/>
                  <a:pt x="399713" y="452487"/>
                </a:cubicBezTo>
                <a:cubicBezTo>
                  <a:pt x="462558" y="386499"/>
                  <a:pt x="518765" y="313480"/>
                  <a:pt x="588249" y="254524"/>
                </a:cubicBezTo>
                <a:cubicBezTo>
                  <a:pt x="629367" y="219636"/>
                  <a:pt x="709160" y="185850"/>
                  <a:pt x="767359" y="169683"/>
                </a:cubicBezTo>
                <a:cubicBezTo>
                  <a:pt x="804809" y="159280"/>
                  <a:pt x="843252" y="152571"/>
                  <a:pt x="880480" y="141402"/>
                </a:cubicBezTo>
                <a:cubicBezTo>
                  <a:pt x="906195" y="133687"/>
                  <a:pt x="930121" y="120639"/>
                  <a:pt x="955895" y="113122"/>
                </a:cubicBezTo>
                <a:cubicBezTo>
                  <a:pt x="1005646" y="98612"/>
                  <a:pt x="1056955" y="89864"/>
                  <a:pt x="1106724" y="75415"/>
                </a:cubicBezTo>
                <a:cubicBezTo>
                  <a:pt x="1154437" y="61563"/>
                  <a:pt x="1200354" y="41930"/>
                  <a:pt x="1248126" y="28281"/>
                </a:cubicBezTo>
                <a:cubicBezTo>
                  <a:pt x="1266504" y="23030"/>
                  <a:pt x="1285674" y="20821"/>
                  <a:pt x="1304686" y="18854"/>
                </a:cubicBezTo>
                <a:cubicBezTo>
                  <a:pt x="1376846" y="11389"/>
                  <a:pt x="1449231" y="6285"/>
                  <a:pt x="1521503" y="0"/>
                </a:cubicBezTo>
                <a:cubicBezTo>
                  <a:pt x="1618913" y="12569"/>
                  <a:pt x="1717855" y="16401"/>
                  <a:pt x="1813734" y="37708"/>
                </a:cubicBezTo>
                <a:cubicBezTo>
                  <a:pt x="1833375" y="42073"/>
                  <a:pt x="1850730" y="58036"/>
                  <a:pt x="1860868" y="75415"/>
                </a:cubicBezTo>
                <a:cubicBezTo>
                  <a:pt x="2073864" y="440551"/>
                  <a:pt x="1876612" y="171824"/>
                  <a:pt x="1973990" y="301658"/>
                </a:cubicBezTo>
                <a:cubicBezTo>
                  <a:pt x="1977132" y="320512"/>
                  <a:pt x="1979411" y="339530"/>
                  <a:pt x="1983416" y="358219"/>
                </a:cubicBezTo>
                <a:cubicBezTo>
                  <a:pt x="2009132" y="478229"/>
                  <a:pt x="1992369" y="395646"/>
                  <a:pt x="2011697" y="461914"/>
                </a:cubicBezTo>
                <a:cubicBezTo>
                  <a:pt x="2030913" y="527797"/>
                  <a:pt x="2030190" y="602775"/>
                  <a:pt x="2068258" y="659877"/>
                </a:cubicBezTo>
                <a:cubicBezTo>
                  <a:pt x="2074542" y="669304"/>
                  <a:pt x="2082044" y="678024"/>
                  <a:pt x="2087111" y="688157"/>
                </a:cubicBezTo>
                <a:cubicBezTo>
                  <a:pt x="2091555" y="697045"/>
                  <a:pt x="2087111" y="713295"/>
                  <a:pt x="2096538" y="716437"/>
                </a:cubicBezTo>
                <a:cubicBezTo>
                  <a:pt x="2157339" y="736704"/>
                  <a:pt x="2222229" y="741576"/>
                  <a:pt x="2285074" y="754145"/>
                </a:cubicBezTo>
                <a:cubicBezTo>
                  <a:pt x="2314267" y="779168"/>
                  <a:pt x="2371736" y="825500"/>
                  <a:pt x="2398196" y="857840"/>
                </a:cubicBezTo>
                <a:cubicBezTo>
                  <a:pt x="2412545" y="875377"/>
                  <a:pt x="2419253" y="899031"/>
                  <a:pt x="2435903" y="914400"/>
                </a:cubicBezTo>
                <a:cubicBezTo>
                  <a:pt x="2460878" y="937454"/>
                  <a:pt x="2494633" y="949202"/>
                  <a:pt x="2520744" y="970961"/>
                </a:cubicBezTo>
                <a:cubicBezTo>
                  <a:pt x="2532814" y="981019"/>
                  <a:pt x="2537915" y="997558"/>
                  <a:pt x="2549025" y="1008668"/>
                </a:cubicBezTo>
                <a:cubicBezTo>
                  <a:pt x="2709527" y="1169170"/>
                  <a:pt x="2572466" y="1010402"/>
                  <a:pt x="2681000" y="1140644"/>
                </a:cubicBezTo>
                <a:cubicBezTo>
                  <a:pt x="2697567" y="1190344"/>
                  <a:pt x="2679478" y="1150128"/>
                  <a:pt x="2718707" y="1197204"/>
                </a:cubicBezTo>
                <a:cubicBezTo>
                  <a:pt x="2725960" y="1205908"/>
                  <a:pt x="2729550" y="1217474"/>
                  <a:pt x="2737561" y="1225485"/>
                </a:cubicBezTo>
                <a:cubicBezTo>
                  <a:pt x="2766095" y="1254019"/>
                  <a:pt x="2771192" y="1252406"/>
                  <a:pt x="2803548" y="1263192"/>
                </a:cubicBezTo>
                <a:cubicBezTo>
                  <a:pt x="2819259" y="1288330"/>
                  <a:pt x="2824167" y="1325350"/>
                  <a:pt x="2850682" y="1338607"/>
                </a:cubicBezTo>
                <a:cubicBezTo>
                  <a:pt x="2907588" y="1367059"/>
                  <a:pt x="2926378" y="1370738"/>
                  <a:pt x="2973231" y="1423448"/>
                </a:cubicBezTo>
                <a:cubicBezTo>
                  <a:pt x="3004545" y="1458676"/>
                  <a:pt x="3029135" y="1499364"/>
                  <a:pt x="3058072" y="1536569"/>
                </a:cubicBezTo>
                <a:cubicBezTo>
                  <a:pt x="3106753" y="1599159"/>
                  <a:pt x="3083873" y="1586019"/>
                  <a:pt x="3133486" y="1602557"/>
                </a:cubicBezTo>
                <a:cubicBezTo>
                  <a:pt x="3355430" y="1761087"/>
                  <a:pt x="3047928" y="1535983"/>
                  <a:pt x="3256035" y="1706252"/>
                </a:cubicBezTo>
                <a:cubicBezTo>
                  <a:pt x="3270216" y="1717854"/>
                  <a:pt x="3287084" y="1725758"/>
                  <a:pt x="3303169" y="1734532"/>
                </a:cubicBezTo>
                <a:cubicBezTo>
                  <a:pt x="3360835" y="1765986"/>
                  <a:pt x="3345723" y="1759311"/>
                  <a:pt x="3397437" y="1772240"/>
                </a:cubicBezTo>
                <a:lnTo>
                  <a:pt x="3453998" y="1828800"/>
                </a:lnTo>
                <a:cubicBezTo>
                  <a:pt x="3463425" y="1838227"/>
                  <a:pt x="3474883" y="1845989"/>
                  <a:pt x="3482278" y="1857081"/>
                </a:cubicBezTo>
                <a:lnTo>
                  <a:pt x="3501132" y="1885361"/>
                </a:lnTo>
                <a:cubicBezTo>
                  <a:pt x="3491929" y="1940578"/>
                  <a:pt x="3477773" y="2030854"/>
                  <a:pt x="3463425" y="2073897"/>
                </a:cubicBezTo>
                <a:cubicBezTo>
                  <a:pt x="3451776" y="2108844"/>
                  <a:pt x="3449284" y="2029905"/>
                  <a:pt x="3444571" y="20738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184525" y="574675"/>
            <a:ext cx="2878138" cy="2365375"/>
          </a:xfrm>
          <a:custGeom>
            <a:avLst/>
            <a:gdLst>
              <a:gd name="connsiteX0" fmla="*/ 1265706 w 2878142"/>
              <a:gd name="connsiteY0" fmla="*/ 2337847 h 2365071"/>
              <a:gd name="connsiteX1" fmla="*/ 1595644 w 2878142"/>
              <a:gd name="connsiteY1" fmla="*/ 2318994 h 2365071"/>
              <a:gd name="connsiteX2" fmla="*/ 1633351 w 2878142"/>
              <a:gd name="connsiteY2" fmla="*/ 2309567 h 2365071"/>
              <a:gd name="connsiteX3" fmla="*/ 1689912 w 2878142"/>
              <a:gd name="connsiteY3" fmla="*/ 2281287 h 2365071"/>
              <a:gd name="connsiteX4" fmla="*/ 1765326 w 2878142"/>
              <a:gd name="connsiteY4" fmla="*/ 2234153 h 2365071"/>
              <a:gd name="connsiteX5" fmla="*/ 1878448 w 2878142"/>
              <a:gd name="connsiteY5" fmla="*/ 2121031 h 2365071"/>
              <a:gd name="connsiteX6" fmla="*/ 1944435 w 2878142"/>
              <a:gd name="connsiteY6" fmla="*/ 2064470 h 2365071"/>
              <a:gd name="connsiteX7" fmla="*/ 2000996 w 2878142"/>
              <a:gd name="connsiteY7" fmla="*/ 2007909 h 2365071"/>
              <a:gd name="connsiteX8" fmla="*/ 2057557 w 2878142"/>
              <a:gd name="connsiteY8" fmla="*/ 1970202 h 2365071"/>
              <a:gd name="connsiteX9" fmla="*/ 2170679 w 2878142"/>
              <a:gd name="connsiteY9" fmla="*/ 1885361 h 2365071"/>
              <a:gd name="connsiteX10" fmla="*/ 2198959 w 2878142"/>
              <a:gd name="connsiteY10" fmla="*/ 1857080 h 2365071"/>
              <a:gd name="connsiteX11" fmla="*/ 2396922 w 2878142"/>
              <a:gd name="connsiteY11" fmla="*/ 1800520 h 2365071"/>
              <a:gd name="connsiteX12" fmla="*/ 2425202 w 2878142"/>
              <a:gd name="connsiteY12" fmla="*/ 1781666 h 2365071"/>
              <a:gd name="connsiteX13" fmla="*/ 2453483 w 2878142"/>
              <a:gd name="connsiteY13" fmla="*/ 1772239 h 2365071"/>
              <a:gd name="connsiteX14" fmla="*/ 2510044 w 2878142"/>
              <a:gd name="connsiteY14" fmla="*/ 1696825 h 2365071"/>
              <a:gd name="connsiteX15" fmla="*/ 2566605 w 2878142"/>
              <a:gd name="connsiteY15" fmla="*/ 1630837 h 2365071"/>
              <a:gd name="connsiteX16" fmla="*/ 2594885 w 2878142"/>
              <a:gd name="connsiteY16" fmla="*/ 1574276 h 2365071"/>
              <a:gd name="connsiteX17" fmla="*/ 2642019 w 2878142"/>
              <a:gd name="connsiteY17" fmla="*/ 1498862 h 2365071"/>
              <a:gd name="connsiteX18" fmla="*/ 2651446 w 2878142"/>
              <a:gd name="connsiteY18" fmla="*/ 1470581 h 2365071"/>
              <a:gd name="connsiteX19" fmla="*/ 2670299 w 2878142"/>
              <a:gd name="connsiteY19" fmla="*/ 1442301 h 2365071"/>
              <a:gd name="connsiteX20" fmla="*/ 2679726 w 2878142"/>
              <a:gd name="connsiteY20" fmla="*/ 1414021 h 2365071"/>
              <a:gd name="connsiteX21" fmla="*/ 2708007 w 2878142"/>
              <a:gd name="connsiteY21" fmla="*/ 1404594 h 2365071"/>
              <a:gd name="connsiteX22" fmla="*/ 2783421 w 2878142"/>
              <a:gd name="connsiteY22" fmla="*/ 1291472 h 2365071"/>
              <a:gd name="connsiteX23" fmla="*/ 2849409 w 2878142"/>
              <a:gd name="connsiteY23" fmla="*/ 1178351 h 2365071"/>
              <a:gd name="connsiteX24" fmla="*/ 2868262 w 2878142"/>
              <a:gd name="connsiteY24" fmla="*/ 1131217 h 2365071"/>
              <a:gd name="connsiteX25" fmla="*/ 2877689 w 2878142"/>
              <a:gd name="connsiteY25" fmla="*/ 1065229 h 2365071"/>
              <a:gd name="connsiteX26" fmla="*/ 2858835 w 2878142"/>
              <a:gd name="connsiteY26" fmla="*/ 669303 h 2365071"/>
              <a:gd name="connsiteX27" fmla="*/ 2849409 w 2878142"/>
              <a:gd name="connsiteY27" fmla="*/ 612742 h 2365071"/>
              <a:gd name="connsiteX28" fmla="*/ 2802275 w 2878142"/>
              <a:gd name="connsiteY28" fmla="*/ 537328 h 2365071"/>
              <a:gd name="connsiteX29" fmla="*/ 2717433 w 2878142"/>
              <a:gd name="connsiteY29" fmla="*/ 471340 h 2365071"/>
              <a:gd name="connsiteX30" fmla="*/ 2623165 w 2878142"/>
              <a:gd name="connsiteY30" fmla="*/ 367645 h 2365071"/>
              <a:gd name="connsiteX31" fmla="*/ 2547751 w 2878142"/>
              <a:gd name="connsiteY31" fmla="*/ 311085 h 2365071"/>
              <a:gd name="connsiteX32" fmla="*/ 2434629 w 2878142"/>
              <a:gd name="connsiteY32" fmla="*/ 245097 h 2365071"/>
              <a:gd name="connsiteX33" fmla="*/ 2312081 w 2878142"/>
              <a:gd name="connsiteY33" fmla="*/ 188536 h 2365071"/>
              <a:gd name="connsiteX34" fmla="*/ 2170679 w 2878142"/>
              <a:gd name="connsiteY34" fmla="*/ 103695 h 2365071"/>
              <a:gd name="connsiteX35" fmla="*/ 2123545 w 2878142"/>
              <a:gd name="connsiteY35" fmla="*/ 75414 h 2365071"/>
              <a:gd name="connsiteX36" fmla="*/ 2057557 w 2878142"/>
              <a:gd name="connsiteY36" fmla="*/ 28280 h 2365071"/>
              <a:gd name="connsiteX37" fmla="*/ 2010423 w 2878142"/>
              <a:gd name="connsiteY37" fmla="*/ 18854 h 2365071"/>
              <a:gd name="connsiteX38" fmla="*/ 1944435 w 2878142"/>
              <a:gd name="connsiteY38" fmla="*/ 0 h 2365071"/>
              <a:gd name="connsiteX39" fmla="*/ 1869021 w 2878142"/>
              <a:gd name="connsiteY39" fmla="*/ 18854 h 2365071"/>
              <a:gd name="connsiteX40" fmla="*/ 1727619 w 2878142"/>
              <a:gd name="connsiteY40" fmla="*/ 103695 h 2365071"/>
              <a:gd name="connsiteX41" fmla="*/ 1605070 w 2878142"/>
              <a:gd name="connsiteY41" fmla="*/ 131975 h 2365071"/>
              <a:gd name="connsiteX42" fmla="*/ 1463668 w 2878142"/>
              <a:gd name="connsiteY42" fmla="*/ 150829 h 2365071"/>
              <a:gd name="connsiteX43" fmla="*/ 1407108 w 2878142"/>
              <a:gd name="connsiteY43" fmla="*/ 160256 h 2365071"/>
              <a:gd name="connsiteX44" fmla="*/ 709524 w 2878142"/>
              <a:gd name="connsiteY44" fmla="*/ 141402 h 2365071"/>
              <a:gd name="connsiteX45" fmla="*/ 341879 w 2878142"/>
              <a:gd name="connsiteY45" fmla="*/ 160256 h 2365071"/>
              <a:gd name="connsiteX46" fmla="*/ 275891 w 2878142"/>
              <a:gd name="connsiteY46" fmla="*/ 188536 h 2365071"/>
              <a:gd name="connsiteX47" fmla="*/ 200477 w 2878142"/>
              <a:gd name="connsiteY47" fmla="*/ 263951 h 2365071"/>
              <a:gd name="connsiteX48" fmla="*/ 162769 w 2878142"/>
              <a:gd name="connsiteY48" fmla="*/ 301658 h 2365071"/>
              <a:gd name="connsiteX49" fmla="*/ 134489 w 2878142"/>
              <a:gd name="connsiteY49" fmla="*/ 329938 h 2365071"/>
              <a:gd name="connsiteX50" fmla="*/ 115635 w 2878142"/>
              <a:gd name="connsiteY50" fmla="*/ 358219 h 2365071"/>
              <a:gd name="connsiteX51" fmla="*/ 106209 w 2878142"/>
              <a:gd name="connsiteY51" fmla="*/ 405353 h 2365071"/>
              <a:gd name="connsiteX52" fmla="*/ 77928 w 2878142"/>
              <a:gd name="connsiteY52" fmla="*/ 443060 h 2365071"/>
              <a:gd name="connsiteX53" fmla="*/ 30794 w 2878142"/>
              <a:gd name="connsiteY53" fmla="*/ 527901 h 2365071"/>
              <a:gd name="connsiteX54" fmla="*/ 2514 w 2878142"/>
              <a:gd name="connsiteY54" fmla="*/ 688157 h 2365071"/>
              <a:gd name="connsiteX55" fmla="*/ 11941 w 2878142"/>
              <a:gd name="connsiteY55" fmla="*/ 1140643 h 2365071"/>
              <a:gd name="connsiteX56" fmla="*/ 40221 w 2878142"/>
              <a:gd name="connsiteY56" fmla="*/ 1263192 h 2365071"/>
              <a:gd name="connsiteX57" fmla="*/ 49648 w 2878142"/>
              <a:gd name="connsiteY57" fmla="*/ 1310326 h 2365071"/>
              <a:gd name="connsiteX58" fmla="*/ 68501 w 2878142"/>
              <a:gd name="connsiteY58" fmla="*/ 1348033 h 2365071"/>
              <a:gd name="connsiteX59" fmla="*/ 153343 w 2878142"/>
              <a:gd name="connsiteY59" fmla="*/ 1461155 h 2365071"/>
              <a:gd name="connsiteX60" fmla="*/ 209903 w 2878142"/>
              <a:gd name="connsiteY60" fmla="*/ 1545996 h 2365071"/>
              <a:gd name="connsiteX61" fmla="*/ 266464 w 2878142"/>
              <a:gd name="connsiteY61" fmla="*/ 1630837 h 2365071"/>
              <a:gd name="connsiteX62" fmla="*/ 294745 w 2878142"/>
              <a:gd name="connsiteY62" fmla="*/ 1677971 h 2365071"/>
              <a:gd name="connsiteX63" fmla="*/ 323025 w 2878142"/>
              <a:gd name="connsiteY63" fmla="*/ 1706252 h 2365071"/>
              <a:gd name="connsiteX64" fmla="*/ 379586 w 2878142"/>
              <a:gd name="connsiteY64" fmla="*/ 1734532 h 2365071"/>
              <a:gd name="connsiteX65" fmla="*/ 407866 w 2878142"/>
              <a:gd name="connsiteY65" fmla="*/ 1762812 h 2365071"/>
              <a:gd name="connsiteX66" fmla="*/ 436147 w 2878142"/>
              <a:gd name="connsiteY66" fmla="*/ 1772239 h 2365071"/>
              <a:gd name="connsiteX67" fmla="*/ 473854 w 2878142"/>
              <a:gd name="connsiteY67" fmla="*/ 1791093 h 2365071"/>
              <a:gd name="connsiteX68" fmla="*/ 549268 w 2878142"/>
              <a:gd name="connsiteY68" fmla="*/ 1828800 h 2365071"/>
              <a:gd name="connsiteX69" fmla="*/ 605829 w 2878142"/>
              <a:gd name="connsiteY69" fmla="*/ 1875934 h 2365071"/>
              <a:gd name="connsiteX70" fmla="*/ 643536 w 2878142"/>
              <a:gd name="connsiteY70" fmla="*/ 1885361 h 2365071"/>
              <a:gd name="connsiteX71" fmla="*/ 671817 w 2878142"/>
              <a:gd name="connsiteY71" fmla="*/ 1904214 h 2365071"/>
              <a:gd name="connsiteX72" fmla="*/ 775512 w 2878142"/>
              <a:gd name="connsiteY72" fmla="*/ 1941922 h 2365071"/>
              <a:gd name="connsiteX73" fmla="*/ 888633 w 2878142"/>
              <a:gd name="connsiteY73" fmla="*/ 1998483 h 2365071"/>
              <a:gd name="connsiteX74" fmla="*/ 954621 w 2878142"/>
              <a:gd name="connsiteY74" fmla="*/ 2055043 h 2365071"/>
              <a:gd name="connsiteX75" fmla="*/ 982901 w 2878142"/>
              <a:gd name="connsiteY75" fmla="*/ 2102177 h 2365071"/>
              <a:gd name="connsiteX76" fmla="*/ 1011182 w 2878142"/>
              <a:gd name="connsiteY76" fmla="*/ 2111604 h 2365071"/>
              <a:gd name="connsiteX77" fmla="*/ 1086596 w 2878142"/>
              <a:gd name="connsiteY77" fmla="*/ 2139885 h 2365071"/>
              <a:gd name="connsiteX78" fmla="*/ 1114877 w 2878142"/>
              <a:gd name="connsiteY78" fmla="*/ 2196445 h 2365071"/>
              <a:gd name="connsiteX79" fmla="*/ 1143157 w 2878142"/>
              <a:gd name="connsiteY79" fmla="*/ 2215299 h 2365071"/>
              <a:gd name="connsiteX80" fmla="*/ 1171438 w 2878142"/>
              <a:gd name="connsiteY80" fmla="*/ 2224726 h 2365071"/>
              <a:gd name="connsiteX81" fmla="*/ 1199718 w 2878142"/>
              <a:gd name="connsiteY81" fmla="*/ 2253006 h 2365071"/>
              <a:gd name="connsiteX82" fmla="*/ 1209145 w 2878142"/>
              <a:gd name="connsiteY82" fmla="*/ 2281287 h 2365071"/>
              <a:gd name="connsiteX83" fmla="*/ 1237425 w 2878142"/>
              <a:gd name="connsiteY83" fmla="*/ 2300140 h 2365071"/>
              <a:gd name="connsiteX84" fmla="*/ 1265706 w 2878142"/>
              <a:gd name="connsiteY84" fmla="*/ 2309567 h 2365071"/>
              <a:gd name="connsiteX85" fmla="*/ 1265706 w 2878142"/>
              <a:gd name="connsiteY85" fmla="*/ 2337847 h 236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2878142" h="2365071">
                <a:moveTo>
                  <a:pt x="1265706" y="2337847"/>
                </a:moveTo>
                <a:lnTo>
                  <a:pt x="1595644" y="2318994"/>
                </a:lnTo>
                <a:cubicBezTo>
                  <a:pt x="1608562" y="2318000"/>
                  <a:pt x="1621322" y="2314379"/>
                  <a:pt x="1633351" y="2309567"/>
                </a:cubicBezTo>
                <a:cubicBezTo>
                  <a:pt x="1652922" y="2301739"/>
                  <a:pt x="1671058" y="2290714"/>
                  <a:pt x="1689912" y="2281287"/>
                </a:cubicBezTo>
                <a:cubicBezTo>
                  <a:pt x="1814543" y="2156652"/>
                  <a:pt x="1598704" y="2365071"/>
                  <a:pt x="1765326" y="2234153"/>
                </a:cubicBezTo>
                <a:cubicBezTo>
                  <a:pt x="1916034" y="2115739"/>
                  <a:pt x="1803072" y="2185639"/>
                  <a:pt x="1878448" y="2121031"/>
                </a:cubicBezTo>
                <a:cubicBezTo>
                  <a:pt x="1900444" y="2102177"/>
                  <a:pt x="1923148" y="2084120"/>
                  <a:pt x="1944435" y="2064470"/>
                </a:cubicBezTo>
                <a:cubicBezTo>
                  <a:pt x="1964027" y="2046385"/>
                  <a:pt x="1978811" y="2022699"/>
                  <a:pt x="2000996" y="2007909"/>
                </a:cubicBezTo>
                <a:cubicBezTo>
                  <a:pt x="2019850" y="1995340"/>
                  <a:pt x="2040150" y="1984708"/>
                  <a:pt x="2057557" y="1970202"/>
                </a:cubicBezTo>
                <a:cubicBezTo>
                  <a:pt x="2164756" y="1880870"/>
                  <a:pt x="2062020" y="1939689"/>
                  <a:pt x="2170679" y="1885361"/>
                </a:cubicBezTo>
                <a:cubicBezTo>
                  <a:pt x="2180106" y="1875934"/>
                  <a:pt x="2186776" y="1862495"/>
                  <a:pt x="2198959" y="1857080"/>
                </a:cubicBezTo>
                <a:cubicBezTo>
                  <a:pt x="2294682" y="1814536"/>
                  <a:pt x="2315902" y="1814022"/>
                  <a:pt x="2396922" y="1800520"/>
                </a:cubicBezTo>
                <a:cubicBezTo>
                  <a:pt x="2406349" y="1794235"/>
                  <a:pt x="2415069" y="1786733"/>
                  <a:pt x="2425202" y="1781666"/>
                </a:cubicBezTo>
                <a:cubicBezTo>
                  <a:pt x="2434090" y="1777222"/>
                  <a:pt x="2445215" y="1777751"/>
                  <a:pt x="2453483" y="1772239"/>
                </a:cubicBezTo>
                <a:cubicBezTo>
                  <a:pt x="2483337" y="1752337"/>
                  <a:pt x="2490547" y="1726070"/>
                  <a:pt x="2510044" y="1696825"/>
                </a:cubicBezTo>
                <a:cubicBezTo>
                  <a:pt x="2534231" y="1660544"/>
                  <a:pt x="2537475" y="1659967"/>
                  <a:pt x="2566605" y="1630837"/>
                </a:cubicBezTo>
                <a:cubicBezTo>
                  <a:pt x="2576032" y="1611983"/>
                  <a:pt x="2584648" y="1592702"/>
                  <a:pt x="2594885" y="1574276"/>
                </a:cubicBezTo>
                <a:cubicBezTo>
                  <a:pt x="2632283" y="1506960"/>
                  <a:pt x="2594358" y="1594186"/>
                  <a:pt x="2642019" y="1498862"/>
                </a:cubicBezTo>
                <a:cubicBezTo>
                  <a:pt x="2646463" y="1489974"/>
                  <a:pt x="2647002" y="1479469"/>
                  <a:pt x="2651446" y="1470581"/>
                </a:cubicBezTo>
                <a:cubicBezTo>
                  <a:pt x="2656513" y="1460448"/>
                  <a:pt x="2665232" y="1452434"/>
                  <a:pt x="2670299" y="1442301"/>
                </a:cubicBezTo>
                <a:cubicBezTo>
                  <a:pt x="2674743" y="1433413"/>
                  <a:pt x="2672700" y="1421047"/>
                  <a:pt x="2679726" y="1414021"/>
                </a:cubicBezTo>
                <a:cubicBezTo>
                  <a:pt x="2686753" y="1406995"/>
                  <a:pt x="2698580" y="1407736"/>
                  <a:pt x="2708007" y="1404594"/>
                </a:cubicBezTo>
                <a:cubicBezTo>
                  <a:pt x="2742004" y="1319598"/>
                  <a:pt x="2708340" y="1389078"/>
                  <a:pt x="2783421" y="1291472"/>
                </a:cubicBezTo>
                <a:cubicBezTo>
                  <a:pt x="2812663" y="1253458"/>
                  <a:pt x="2829746" y="1221609"/>
                  <a:pt x="2849409" y="1178351"/>
                </a:cubicBezTo>
                <a:cubicBezTo>
                  <a:pt x="2856411" y="1162946"/>
                  <a:pt x="2861978" y="1146928"/>
                  <a:pt x="2868262" y="1131217"/>
                </a:cubicBezTo>
                <a:cubicBezTo>
                  <a:pt x="2871404" y="1109221"/>
                  <a:pt x="2878142" y="1087444"/>
                  <a:pt x="2877689" y="1065229"/>
                </a:cubicBezTo>
                <a:cubicBezTo>
                  <a:pt x="2874993" y="933132"/>
                  <a:pt x="2867077" y="801171"/>
                  <a:pt x="2858835" y="669303"/>
                </a:cubicBezTo>
                <a:cubicBezTo>
                  <a:pt x="2857643" y="650227"/>
                  <a:pt x="2856938" y="630310"/>
                  <a:pt x="2849409" y="612742"/>
                </a:cubicBezTo>
                <a:cubicBezTo>
                  <a:pt x="2837732" y="585495"/>
                  <a:pt x="2820590" y="560638"/>
                  <a:pt x="2802275" y="537328"/>
                </a:cubicBezTo>
                <a:cubicBezTo>
                  <a:pt x="2757148" y="479894"/>
                  <a:pt x="2764129" y="486905"/>
                  <a:pt x="2717433" y="471340"/>
                </a:cubicBezTo>
                <a:cubicBezTo>
                  <a:pt x="2715486" y="469115"/>
                  <a:pt x="2646001" y="386329"/>
                  <a:pt x="2623165" y="367645"/>
                </a:cubicBezTo>
                <a:cubicBezTo>
                  <a:pt x="2598845" y="347747"/>
                  <a:pt x="2574097" y="328210"/>
                  <a:pt x="2547751" y="311085"/>
                </a:cubicBezTo>
                <a:cubicBezTo>
                  <a:pt x="2511150" y="287294"/>
                  <a:pt x="2470152" y="270470"/>
                  <a:pt x="2434629" y="245097"/>
                </a:cubicBezTo>
                <a:cubicBezTo>
                  <a:pt x="2353089" y="186853"/>
                  <a:pt x="2395305" y="202407"/>
                  <a:pt x="2312081" y="188536"/>
                </a:cubicBezTo>
                <a:lnTo>
                  <a:pt x="2170679" y="103695"/>
                </a:lnTo>
                <a:cubicBezTo>
                  <a:pt x="2154968" y="94268"/>
                  <a:pt x="2138455" y="86064"/>
                  <a:pt x="2123545" y="75414"/>
                </a:cubicBezTo>
                <a:cubicBezTo>
                  <a:pt x="2101549" y="59703"/>
                  <a:pt x="2081734" y="40368"/>
                  <a:pt x="2057557" y="28280"/>
                </a:cubicBezTo>
                <a:cubicBezTo>
                  <a:pt x="2043226" y="21115"/>
                  <a:pt x="2025967" y="22740"/>
                  <a:pt x="2010423" y="18854"/>
                </a:cubicBezTo>
                <a:cubicBezTo>
                  <a:pt x="1988230" y="13306"/>
                  <a:pt x="1966431" y="6285"/>
                  <a:pt x="1944435" y="0"/>
                </a:cubicBezTo>
                <a:cubicBezTo>
                  <a:pt x="1937635" y="1360"/>
                  <a:pt x="1881445" y="10572"/>
                  <a:pt x="1869021" y="18854"/>
                </a:cubicBezTo>
                <a:cubicBezTo>
                  <a:pt x="1790934" y="70913"/>
                  <a:pt x="1915903" y="60246"/>
                  <a:pt x="1727619" y="103695"/>
                </a:cubicBezTo>
                <a:cubicBezTo>
                  <a:pt x="1686769" y="113122"/>
                  <a:pt x="1646340" y="124605"/>
                  <a:pt x="1605070" y="131975"/>
                </a:cubicBezTo>
                <a:cubicBezTo>
                  <a:pt x="1558259" y="140334"/>
                  <a:pt x="1510741" y="144104"/>
                  <a:pt x="1463668" y="150829"/>
                </a:cubicBezTo>
                <a:cubicBezTo>
                  <a:pt x="1444747" y="153532"/>
                  <a:pt x="1425961" y="157114"/>
                  <a:pt x="1407108" y="160256"/>
                </a:cubicBezTo>
                <a:lnTo>
                  <a:pt x="709524" y="141402"/>
                </a:lnTo>
                <a:cubicBezTo>
                  <a:pt x="453714" y="139011"/>
                  <a:pt x="487067" y="136058"/>
                  <a:pt x="341879" y="160256"/>
                </a:cubicBezTo>
                <a:cubicBezTo>
                  <a:pt x="319883" y="169683"/>
                  <a:pt x="295189" y="174384"/>
                  <a:pt x="275891" y="188536"/>
                </a:cubicBezTo>
                <a:cubicBezTo>
                  <a:pt x="247223" y="209559"/>
                  <a:pt x="225615" y="238813"/>
                  <a:pt x="200477" y="263951"/>
                </a:cubicBezTo>
                <a:lnTo>
                  <a:pt x="162769" y="301658"/>
                </a:lnTo>
                <a:cubicBezTo>
                  <a:pt x="153342" y="311085"/>
                  <a:pt x="141884" y="318846"/>
                  <a:pt x="134489" y="329938"/>
                </a:cubicBezTo>
                <a:lnTo>
                  <a:pt x="115635" y="358219"/>
                </a:lnTo>
                <a:cubicBezTo>
                  <a:pt x="112493" y="373930"/>
                  <a:pt x="112716" y="390712"/>
                  <a:pt x="106209" y="405353"/>
                </a:cubicBezTo>
                <a:cubicBezTo>
                  <a:pt x="99828" y="419710"/>
                  <a:pt x="87060" y="430275"/>
                  <a:pt x="77928" y="443060"/>
                </a:cubicBezTo>
                <a:cubicBezTo>
                  <a:pt x="52476" y="478693"/>
                  <a:pt x="54666" y="480159"/>
                  <a:pt x="30794" y="527901"/>
                </a:cubicBezTo>
                <a:cubicBezTo>
                  <a:pt x="22712" y="568310"/>
                  <a:pt x="2905" y="664709"/>
                  <a:pt x="2514" y="688157"/>
                </a:cubicBezTo>
                <a:cubicBezTo>
                  <a:pt x="0" y="838997"/>
                  <a:pt x="6651" y="989874"/>
                  <a:pt x="11941" y="1140643"/>
                </a:cubicBezTo>
                <a:cubicBezTo>
                  <a:pt x="14841" y="1223297"/>
                  <a:pt x="12631" y="1208013"/>
                  <a:pt x="40221" y="1263192"/>
                </a:cubicBezTo>
                <a:cubicBezTo>
                  <a:pt x="43363" y="1278903"/>
                  <a:pt x="44581" y="1295126"/>
                  <a:pt x="49648" y="1310326"/>
                </a:cubicBezTo>
                <a:cubicBezTo>
                  <a:pt x="54092" y="1323657"/>
                  <a:pt x="61271" y="1335983"/>
                  <a:pt x="68501" y="1348033"/>
                </a:cubicBezTo>
                <a:cubicBezTo>
                  <a:pt x="101491" y="1403016"/>
                  <a:pt x="111558" y="1411012"/>
                  <a:pt x="153343" y="1461155"/>
                </a:cubicBezTo>
                <a:cubicBezTo>
                  <a:pt x="172695" y="1519215"/>
                  <a:pt x="151059" y="1465755"/>
                  <a:pt x="209903" y="1545996"/>
                </a:cubicBezTo>
                <a:cubicBezTo>
                  <a:pt x="230003" y="1573405"/>
                  <a:pt x="248977" y="1601692"/>
                  <a:pt x="266464" y="1630837"/>
                </a:cubicBezTo>
                <a:cubicBezTo>
                  <a:pt x="275891" y="1646548"/>
                  <a:pt x="283752" y="1663313"/>
                  <a:pt x="294745" y="1677971"/>
                </a:cubicBezTo>
                <a:cubicBezTo>
                  <a:pt x="302744" y="1688636"/>
                  <a:pt x="311932" y="1698857"/>
                  <a:pt x="323025" y="1706252"/>
                </a:cubicBezTo>
                <a:cubicBezTo>
                  <a:pt x="340564" y="1717945"/>
                  <a:pt x="360732" y="1725105"/>
                  <a:pt x="379586" y="1734532"/>
                </a:cubicBezTo>
                <a:cubicBezTo>
                  <a:pt x="389013" y="1743959"/>
                  <a:pt x="396774" y="1755417"/>
                  <a:pt x="407866" y="1762812"/>
                </a:cubicBezTo>
                <a:cubicBezTo>
                  <a:pt x="416134" y="1768324"/>
                  <a:pt x="427014" y="1768325"/>
                  <a:pt x="436147" y="1772239"/>
                </a:cubicBezTo>
                <a:cubicBezTo>
                  <a:pt x="449063" y="1777775"/>
                  <a:pt x="461570" y="1784268"/>
                  <a:pt x="473854" y="1791093"/>
                </a:cubicBezTo>
                <a:cubicBezTo>
                  <a:pt x="540638" y="1828195"/>
                  <a:pt x="497570" y="1811567"/>
                  <a:pt x="549268" y="1828800"/>
                </a:cubicBezTo>
                <a:cubicBezTo>
                  <a:pt x="566254" y="1845785"/>
                  <a:pt x="582864" y="1866092"/>
                  <a:pt x="605829" y="1875934"/>
                </a:cubicBezTo>
                <a:cubicBezTo>
                  <a:pt x="617737" y="1881038"/>
                  <a:pt x="630967" y="1882219"/>
                  <a:pt x="643536" y="1885361"/>
                </a:cubicBezTo>
                <a:cubicBezTo>
                  <a:pt x="652963" y="1891645"/>
                  <a:pt x="661503" y="1899526"/>
                  <a:pt x="671817" y="1904214"/>
                </a:cubicBezTo>
                <a:cubicBezTo>
                  <a:pt x="810493" y="1967248"/>
                  <a:pt x="701790" y="1912433"/>
                  <a:pt x="775512" y="1941922"/>
                </a:cubicBezTo>
                <a:cubicBezTo>
                  <a:pt x="827381" y="1962669"/>
                  <a:pt x="844683" y="1969183"/>
                  <a:pt x="888633" y="1998483"/>
                </a:cubicBezTo>
                <a:cubicBezTo>
                  <a:pt x="907750" y="2011228"/>
                  <a:pt x="940056" y="2035622"/>
                  <a:pt x="954621" y="2055043"/>
                </a:cubicBezTo>
                <a:cubicBezTo>
                  <a:pt x="965614" y="2069701"/>
                  <a:pt x="969945" y="2089221"/>
                  <a:pt x="982901" y="2102177"/>
                </a:cubicBezTo>
                <a:cubicBezTo>
                  <a:pt x="989927" y="2109203"/>
                  <a:pt x="1001878" y="2108115"/>
                  <a:pt x="1011182" y="2111604"/>
                </a:cubicBezTo>
                <a:cubicBezTo>
                  <a:pt x="1101368" y="2145424"/>
                  <a:pt x="1022400" y="2118485"/>
                  <a:pt x="1086596" y="2139885"/>
                </a:cubicBezTo>
                <a:cubicBezTo>
                  <a:pt x="1094264" y="2162887"/>
                  <a:pt x="1096602" y="2178170"/>
                  <a:pt x="1114877" y="2196445"/>
                </a:cubicBezTo>
                <a:cubicBezTo>
                  <a:pt x="1122888" y="2204456"/>
                  <a:pt x="1133024" y="2210232"/>
                  <a:pt x="1143157" y="2215299"/>
                </a:cubicBezTo>
                <a:cubicBezTo>
                  <a:pt x="1152045" y="2219743"/>
                  <a:pt x="1162011" y="2221584"/>
                  <a:pt x="1171438" y="2224726"/>
                </a:cubicBezTo>
                <a:cubicBezTo>
                  <a:pt x="1180865" y="2234153"/>
                  <a:pt x="1192323" y="2241914"/>
                  <a:pt x="1199718" y="2253006"/>
                </a:cubicBezTo>
                <a:cubicBezTo>
                  <a:pt x="1205230" y="2261274"/>
                  <a:pt x="1202937" y="2273528"/>
                  <a:pt x="1209145" y="2281287"/>
                </a:cubicBezTo>
                <a:cubicBezTo>
                  <a:pt x="1216222" y="2290134"/>
                  <a:pt x="1227292" y="2295073"/>
                  <a:pt x="1237425" y="2300140"/>
                </a:cubicBezTo>
                <a:cubicBezTo>
                  <a:pt x="1246313" y="2304584"/>
                  <a:pt x="1258680" y="2302541"/>
                  <a:pt x="1265706" y="2309567"/>
                </a:cubicBezTo>
                <a:lnTo>
                  <a:pt x="1265706" y="23378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5661025" y="962025"/>
            <a:ext cx="3398838" cy="2654300"/>
          </a:xfrm>
          <a:custGeom>
            <a:avLst/>
            <a:gdLst>
              <a:gd name="connsiteX0" fmla="*/ 343098 w 3397383"/>
              <a:gd name="connsiteY0" fmla="*/ 1480008 h 2654586"/>
              <a:gd name="connsiteX1" fmla="*/ 258257 w 3397383"/>
              <a:gd name="connsiteY1" fmla="*/ 1527142 h 2654586"/>
              <a:gd name="connsiteX2" fmla="*/ 201696 w 3397383"/>
              <a:gd name="connsiteY2" fmla="*/ 1602557 h 2654586"/>
              <a:gd name="connsiteX3" fmla="*/ 173416 w 3397383"/>
              <a:gd name="connsiteY3" fmla="*/ 1630837 h 2654586"/>
              <a:gd name="connsiteX4" fmla="*/ 145135 w 3397383"/>
              <a:gd name="connsiteY4" fmla="*/ 1687398 h 2654586"/>
              <a:gd name="connsiteX5" fmla="*/ 126282 w 3397383"/>
              <a:gd name="connsiteY5" fmla="*/ 1715678 h 2654586"/>
              <a:gd name="connsiteX6" fmla="*/ 69721 w 3397383"/>
              <a:gd name="connsiteY6" fmla="*/ 1781666 h 2654586"/>
              <a:gd name="connsiteX7" fmla="*/ 60294 w 3397383"/>
              <a:gd name="connsiteY7" fmla="*/ 1838227 h 2654586"/>
              <a:gd name="connsiteX8" fmla="*/ 41440 w 3397383"/>
              <a:gd name="connsiteY8" fmla="*/ 1866507 h 2654586"/>
              <a:gd name="connsiteX9" fmla="*/ 32014 w 3397383"/>
              <a:gd name="connsiteY9" fmla="*/ 1913641 h 2654586"/>
              <a:gd name="connsiteX10" fmla="*/ 3733 w 3397383"/>
              <a:gd name="connsiteY10" fmla="*/ 2026763 h 2654586"/>
              <a:gd name="connsiteX11" fmla="*/ 22587 w 3397383"/>
              <a:gd name="connsiteY11" fmla="*/ 2309567 h 2654586"/>
              <a:gd name="connsiteX12" fmla="*/ 50867 w 3397383"/>
              <a:gd name="connsiteY12" fmla="*/ 2337847 h 2654586"/>
              <a:gd name="connsiteX13" fmla="*/ 60294 w 3397383"/>
              <a:gd name="connsiteY13" fmla="*/ 2366128 h 2654586"/>
              <a:gd name="connsiteX14" fmla="*/ 116855 w 3397383"/>
              <a:gd name="connsiteY14" fmla="*/ 2422689 h 2654586"/>
              <a:gd name="connsiteX15" fmla="*/ 145135 w 3397383"/>
              <a:gd name="connsiteY15" fmla="*/ 2432115 h 2654586"/>
              <a:gd name="connsiteX16" fmla="*/ 192269 w 3397383"/>
              <a:gd name="connsiteY16" fmla="*/ 2450969 h 2654586"/>
              <a:gd name="connsiteX17" fmla="*/ 277111 w 3397383"/>
              <a:gd name="connsiteY17" fmla="*/ 2479250 h 2654586"/>
              <a:gd name="connsiteX18" fmla="*/ 361952 w 3397383"/>
              <a:gd name="connsiteY18" fmla="*/ 2516957 h 2654586"/>
              <a:gd name="connsiteX19" fmla="*/ 390232 w 3397383"/>
              <a:gd name="connsiteY19" fmla="*/ 2535810 h 2654586"/>
              <a:gd name="connsiteX20" fmla="*/ 503354 w 3397383"/>
              <a:gd name="connsiteY20" fmla="*/ 2573518 h 2654586"/>
              <a:gd name="connsiteX21" fmla="*/ 559915 w 3397383"/>
              <a:gd name="connsiteY21" fmla="*/ 2592371 h 2654586"/>
              <a:gd name="connsiteX22" fmla="*/ 616476 w 3397383"/>
              <a:gd name="connsiteY22" fmla="*/ 2601798 h 2654586"/>
              <a:gd name="connsiteX23" fmla="*/ 710744 w 3397383"/>
              <a:gd name="connsiteY23" fmla="*/ 2630078 h 2654586"/>
              <a:gd name="connsiteX24" fmla="*/ 786158 w 3397383"/>
              <a:gd name="connsiteY24" fmla="*/ 2648932 h 2654586"/>
              <a:gd name="connsiteX25" fmla="*/ 870999 w 3397383"/>
              <a:gd name="connsiteY25" fmla="*/ 2639505 h 2654586"/>
              <a:gd name="connsiteX26" fmla="*/ 936987 w 3397383"/>
              <a:gd name="connsiteY26" fmla="*/ 2554664 h 2654586"/>
              <a:gd name="connsiteX27" fmla="*/ 993548 w 3397383"/>
              <a:gd name="connsiteY27" fmla="*/ 2498103 h 2654586"/>
              <a:gd name="connsiteX28" fmla="*/ 1219791 w 3397383"/>
              <a:gd name="connsiteY28" fmla="*/ 2347274 h 2654586"/>
              <a:gd name="connsiteX29" fmla="*/ 1361193 w 3397383"/>
              <a:gd name="connsiteY29" fmla="*/ 2318994 h 2654586"/>
              <a:gd name="connsiteX30" fmla="*/ 1889094 w 3397383"/>
              <a:gd name="connsiteY30" fmla="*/ 2337847 h 2654586"/>
              <a:gd name="connsiteX31" fmla="*/ 2030496 w 3397383"/>
              <a:gd name="connsiteY31" fmla="*/ 2347274 h 2654586"/>
              <a:gd name="connsiteX32" fmla="*/ 2181325 w 3397383"/>
              <a:gd name="connsiteY32" fmla="*/ 2422689 h 2654586"/>
              <a:gd name="connsiteX33" fmla="*/ 2200179 w 3397383"/>
              <a:gd name="connsiteY33" fmla="*/ 2450969 h 2654586"/>
              <a:gd name="connsiteX34" fmla="*/ 2285020 w 3397383"/>
              <a:gd name="connsiteY34" fmla="*/ 2460396 h 2654586"/>
              <a:gd name="connsiteX35" fmla="*/ 2709226 w 3397383"/>
              <a:gd name="connsiteY35" fmla="*/ 2441542 h 2654586"/>
              <a:gd name="connsiteX36" fmla="*/ 2746933 w 3397383"/>
              <a:gd name="connsiteY36" fmla="*/ 2413262 h 2654586"/>
              <a:gd name="connsiteX37" fmla="*/ 2775214 w 3397383"/>
              <a:gd name="connsiteY37" fmla="*/ 2403835 h 2654586"/>
              <a:gd name="connsiteX38" fmla="*/ 2803494 w 3397383"/>
              <a:gd name="connsiteY38" fmla="*/ 2384981 h 2654586"/>
              <a:gd name="connsiteX39" fmla="*/ 2916616 w 3397383"/>
              <a:gd name="connsiteY39" fmla="*/ 2356701 h 2654586"/>
              <a:gd name="connsiteX40" fmla="*/ 3029737 w 3397383"/>
              <a:gd name="connsiteY40" fmla="*/ 2215299 h 2654586"/>
              <a:gd name="connsiteX41" fmla="*/ 3199420 w 3397383"/>
              <a:gd name="connsiteY41" fmla="*/ 2073897 h 2654586"/>
              <a:gd name="connsiteX42" fmla="*/ 3218273 w 3397383"/>
              <a:gd name="connsiteY42" fmla="*/ 2045617 h 2654586"/>
              <a:gd name="connsiteX43" fmla="*/ 3246554 w 3397383"/>
              <a:gd name="connsiteY43" fmla="*/ 2036190 h 2654586"/>
              <a:gd name="connsiteX44" fmla="*/ 3284261 w 3397383"/>
              <a:gd name="connsiteY44" fmla="*/ 2017336 h 2654586"/>
              <a:gd name="connsiteX45" fmla="*/ 3359676 w 3397383"/>
              <a:gd name="connsiteY45" fmla="*/ 1979629 h 2654586"/>
              <a:gd name="connsiteX46" fmla="*/ 3369102 w 3397383"/>
              <a:gd name="connsiteY46" fmla="*/ 1951348 h 2654586"/>
              <a:gd name="connsiteX47" fmla="*/ 3387956 w 3397383"/>
              <a:gd name="connsiteY47" fmla="*/ 1923068 h 2654586"/>
              <a:gd name="connsiteX48" fmla="*/ 3397383 w 3397383"/>
              <a:gd name="connsiteY48" fmla="*/ 1866507 h 2654586"/>
              <a:gd name="connsiteX49" fmla="*/ 3369102 w 3397383"/>
              <a:gd name="connsiteY49" fmla="*/ 1480008 h 2654586"/>
              <a:gd name="connsiteX50" fmla="*/ 3340822 w 3397383"/>
              <a:gd name="connsiteY50" fmla="*/ 1423447 h 2654586"/>
              <a:gd name="connsiteX51" fmla="*/ 3293688 w 3397383"/>
              <a:gd name="connsiteY51" fmla="*/ 1300899 h 2654586"/>
              <a:gd name="connsiteX52" fmla="*/ 3227700 w 3397383"/>
              <a:gd name="connsiteY52" fmla="*/ 1027522 h 2654586"/>
              <a:gd name="connsiteX53" fmla="*/ 3180566 w 3397383"/>
              <a:gd name="connsiteY53" fmla="*/ 961534 h 2654586"/>
              <a:gd name="connsiteX54" fmla="*/ 3124005 w 3397383"/>
              <a:gd name="connsiteY54" fmla="*/ 820132 h 2654586"/>
              <a:gd name="connsiteX55" fmla="*/ 3086298 w 3397383"/>
              <a:gd name="connsiteY55" fmla="*/ 707010 h 2654586"/>
              <a:gd name="connsiteX56" fmla="*/ 2916616 w 3397383"/>
              <a:gd name="connsiteY56" fmla="*/ 452487 h 2654586"/>
              <a:gd name="connsiteX57" fmla="*/ 2784640 w 3397383"/>
              <a:gd name="connsiteY57" fmla="*/ 292231 h 2654586"/>
              <a:gd name="connsiteX58" fmla="*/ 2662092 w 3397383"/>
              <a:gd name="connsiteY58" fmla="*/ 226243 h 2654586"/>
              <a:gd name="connsiteX59" fmla="*/ 2445276 w 3397383"/>
              <a:gd name="connsiteY59" fmla="*/ 169682 h 2654586"/>
              <a:gd name="connsiteX60" fmla="*/ 2379288 w 3397383"/>
              <a:gd name="connsiteY60" fmla="*/ 141402 h 2654586"/>
              <a:gd name="connsiteX61" fmla="*/ 2237886 w 3397383"/>
              <a:gd name="connsiteY61" fmla="*/ 94268 h 2654586"/>
              <a:gd name="connsiteX62" fmla="*/ 2105911 w 3397383"/>
              <a:gd name="connsiteY62" fmla="*/ 28280 h 2654586"/>
              <a:gd name="connsiteX63" fmla="*/ 1926801 w 3397383"/>
              <a:gd name="connsiteY63" fmla="*/ 0 h 2654586"/>
              <a:gd name="connsiteX64" fmla="*/ 1681704 w 3397383"/>
              <a:gd name="connsiteY64" fmla="*/ 56561 h 2654586"/>
              <a:gd name="connsiteX65" fmla="*/ 1587436 w 3397383"/>
              <a:gd name="connsiteY65" fmla="*/ 141402 h 2654586"/>
              <a:gd name="connsiteX66" fmla="*/ 1483742 w 3397383"/>
              <a:gd name="connsiteY66" fmla="*/ 282804 h 2654586"/>
              <a:gd name="connsiteX67" fmla="*/ 1446034 w 3397383"/>
              <a:gd name="connsiteY67" fmla="*/ 329938 h 2654586"/>
              <a:gd name="connsiteX68" fmla="*/ 1389473 w 3397383"/>
              <a:gd name="connsiteY68" fmla="*/ 386499 h 2654586"/>
              <a:gd name="connsiteX69" fmla="*/ 1229218 w 3397383"/>
              <a:gd name="connsiteY69" fmla="*/ 480767 h 2654586"/>
              <a:gd name="connsiteX70" fmla="*/ 1078389 w 3397383"/>
              <a:gd name="connsiteY70" fmla="*/ 584462 h 2654586"/>
              <a:gd name="connsiteX71" fmla="*/ 1021828 w 3397383"/>
              <a:gd name="connsiteY71" fmla="*/ 612742 h 2654586"/>
              <a:gd name="connsiteX72" fmla="*/ 861572 w 3397383"/>
              <a:gd name="connsiteY72" fmla="*/ 725864 h 2654586"/>
              <a:gd name="connsiteX73" fmla="*/ 833292 w 3397383"/>
              <a:gd name="connsiteY73" fmla="*/ 754144 h 2654586"/>
              <a:gd name="connsiteX74" fmla="*/ 767304 w 3397383"/>
              <a:gd name="connsiteY74" fmla="*/ 791852 h 2654586"/>
              <a:gd name="connsiteX75" fmla="*/ 720170 w 3397383"/>
              <a:gd name="connsiteY75" fmla="*/ 867266 h 2654586"/>
              <a:gd name="connsiteX76" fmla="*/ 682463 w 3397383"/>
              <a:gd name="connsiteY76" fmla="*/ 904973 h 2654586"/>
              <a:gd name="connsiteX77" fmla="*/ 597622 w 3397383"/>
              <a:gd name="connsiteY77" fmla="*/ 1008668 h 2654586"/>
              <a:gd name="connsiteX78" fmla="*/ 578768 w 3397383"/>
              <a:gd name="connsiteY78" fmla="*/ 1036948 h 2654586"/>
              <a:gd name="connsiteX79" fmla="*/ 550488 w 3397383"/>
              <a:gd name="connsiteY79" fmla="*/ 1102936 h 2654586"/>
              <a:gd name="connsiteX80" fmla="*/ 541061 w 3397383"/>
              <a:gd name="connsiteY80" fmla="*/ 1131217 h 2654586"/>
              <a:gd name="connsiteX81" fmla="*/ 512781 w 3397383"/>
              <a:gd name="connsiteY81" fmla="*/ 1178351 h 2654586"/>
              <a:gd name="connsiteX82" fmla="*/ 465647 w 3397383"/>
              <a:gd name="connsiteY82" fmla="*/ 1263192 h 2654586"/>
              <a:gd name="connsiteX83" fmla="*/ 427939 w 3397383"/>
              <a:gd name="connsiteY83" fmla="*/ 1300899 h 2654586"/>
              <a:gd name="connsiteX84" fmla="*/ 399659 w 3397383"/>
              <a:gd name="connsiteY84" fmla="*/ 1357460 h 2654586"/>
              <a:gd name="connsiteX85" fmla="*/ 352525 w 3397383"/>
              <a:gd name="connsiteY85" fmla="*/ 1414021 h 2654586"/>
              <a:gd name="connsiteX86" fmla="*/ 324245 w 3397383"/>
              <a:gd name="connsiteY86" fmla="*/ 1470581 h 2654586"/>
              <a:gd name="connsiteX87" fmla="*/ 343098 w 3397383"/>
              <a:gd name="connsiteY87" fmla="*/ 1480008 h 2654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3397383" h="2654586">
                <a:moveTo>
                  <a:pt x="343098" y="1480008"/>
                </a:moveTo>
                <a:cubicBezTo>
                  <a:pt x="332100" y="1489435"/>
                  <a:pt x="285175" y="1509196"/>
                  <a:pt x="258257" y="1527142"/>
                </a:cubicBezTo>
                <a:cubicBezTo>
                  <a:pt x="224858" y="1549408"/>
                  <a:pt x="226066" y="1570064"/>
                  <a:pt x="201696" y="1602557"/>
                </a:cubicBezTo>
                <a:cubicBezTo>
                  <a:pt x="193697" y="1613222"/>
                  <a:pt x="181950" y="1620596"/>
                  <a:pt x="173416" y="1630837"/>
                </a:cubicBezTo>
                <a:cubicBezTo>
                  <a:pt x="139647" y="1671360"/>
                  <a:pt x="166392" y="1644884"/>
                  <a:pt x="145135" y="1687398"/>
                </a:cubicBezTo>
                <a:cubicBezTo>
                  <a:pt x="140068" y="1697531"/>
                  <a:pt x="132867" y="1706459"/>
                  <a:pt x="126282" y="1715678"/>
                </a:cubicBezTo>
                <a:cubicBezTo>
                  <a:pt x="96049" y="1758004"/>
                  <a:pt x="103980" y="1747407"/>
                  <a:pt x="69721" y="1781666"/>
                </a:cubicBezTo>
                <a:cubicBezTo>
                  <a:pt x="66579" y="1800520"/>
                  <a:pt x="66338" y="1820094"/>
                  <a:pt x="60294" y="1838227"/>
                </a:cubicBezTo>
                <a:cubicBezTo>
                  <a:pt x="56711" y="1848975"/>
                  <a:pt x="45418" y="1855899"/>
                  <a:pt x="41440" y="1866507"/>
                </a:cubicBezTo>
                <a:cubicBezTo>
                  <a:pt x="35814" y="1881509"/>
                  <a:pt x="36230" y="1898183"/>
                  <a:pt x="32014" y="1913641"/>
                </a:cubicBezTo>
                <a:cubicBezTo>
                  <a:pt x="0" y="2031027"/>
                  <a:pt x="23271" y="1909539"/>
                  <a:pt x="3733" y="2026763"/>
                </a:cubicBezTo>
                <a:cubicBezTo>
                  <a:pt x="10018" y="2121031"/>
                  <a:pt x="8434" y="2216156"/>
                  <a:pt x="22587" y="2309567"/>
                </a:cubicBezTo>
                <a:cubicBezTo>
                  <a:pt x="24584" y="2322748"/>
                  <a:pt x="43472" y="2326755"/>
                  <a:pt x="50867" y="2337847"/>
                </a:cubicBezTo>
                <a:cubicBezTo>
                  <a:pt x="56379" y="2346115"/>
                  <a:pt x="54193" y="2358284"/>
                  <a:pt x="60294" y="2366128"/>
                </a:cubicBezTo>
                <a:cubicBezTo>
                  <a:pt x="76664" y="2387175"/>
                  <a:pt x="91560" y="2414258"/>
                  <a:pt x="116855" y="2422689"/>
                </a:cubicBezTo>
                <a:cubicBezTo>
                  <a:pt x="126282" y="2425831"/>
                  <a:pt x="135831" y="2428626"/>
                  <a:pt x="145135" y="2432115"/>
                </a:cubicBezTo>
                <a:cubicBezTo>
                  <a:pt x="160979" y="2438057"/>
                  <a:pt x="176216" y="2445618"/>
                  <a:pt x="192269" y="2450969"/>
                </a:cubicBezTo>
                <a:cubicBezTo>
                  <a:pt x="314048" y="2491562"/>
                  <a:pt x="129587" y="2420239"/>
                  <a:pt x="277111" y="2479250"/>
                </a:cubicBezTo>
                <a:cubicBezTo>
                  <a:pt x="331061" y="2533200"/>
                  <a:pt x="274814" y="2487911"/>
                  <a:pt x="361952" y="2516957"/>
                </a:cubicBezTo>
                <a:cubicBezTo>
                  <a:pt x="372700" y="2520540"/>
                  <a:pt x="379713" y="2531602"/>
                  <a:pt x="390232" y="2535810"/>
                </a:cubicBezTo>
                <a:cubicBezTo>
                  <a:pt x="427136" y="2550572"/>
                  <a:pt x="465647" y="2560949"/>
                  <a:pt x="503354" y="2573518"/>
                </a:cubicBezTo>
                <a:cubicBezTo>
                  <a:pt x="522208" y="2579803"/>
                  <a:pt x="540312" y="2589104"/>
                  <a:pt x="559915" y="2592371"/>
                </a:cubicBezTo>
                <a:cubicBezTo>
                  <a:pt x="578769" y="2595513"/>
                  <a:pt x="597852" y="2597500"/>
                  <a:pt x="616476" y="2601798"/>
                </a:cubicBezTo>
                <a:cubicBezTo>
                  <a:pt x="759229" y="2634742"/>
                  <a:pt x="631565" y="2608484"/>
                  <a:pt x="710744" y="2630078"/>
                </a:cubicBezTo>
                <a:cubicBezTo>
                  <a:pt x="735743" y="2636896"/>
                  <a:pt x="761020" y="2642647"/>
                  <a:pt x="786158" y="2648932"/>
                </a:cubicBezTo>
                <a:cubicBezTo>
                  <a:pt x="814438" y="2645790"/>
                  <a:pt x="846870" y="2654586"/>
                  <a:pt x="870999" y="2639505"/>
                </a:cubicBezTo>
                <a:cubicBezTo>
                  <a:pt x="901381" y="2620517"/>
                  <a:pt x="913522" y="2581738"/>
                  <a:pt x="936987" y="2554664"/>
                </a:cubicBezTo>
                <a:cubicBezTo>
                  <a:pt x="954450" y="2534515"/>
                  <a:pt x="972992" y="2515084"/>
                  <a:pt x="993548" y="2498103"/>
                </a:cubicBezTo>
                <a:cubicBezTo>
                  <a:pt x="1051785" y="2449994"/>
                  <a:pt x="1135063" y="2370382"/>
                  <a:pt x="1219791" y="2347274"/>
                </a:cubicBezTo>
                <a:cubicBezTo>
                  <a:pt x="1266165" y="2334627"/>
                  <a:pt x="1314059" y="2328421"/>
                  <a:pt x="1361193" y="2318994"/>
                </a:cubicBezTo>
                <a:lnTo>
                  <a:pt x="1889094" y="2337847"/>
                </a:lnTo>
                <a:cubicBezTo>
                  <a:pt x="1936291" y="2339841"/>
                  <a:pt x="1984382" y="2337026"/>
                  <a:pt x="2030496" y="2347274"/>
                </a:cubicBezTo>
                <a:cubicBezTo>
                  <a:pt x="2067397" y="2355474"/>
                  <a:pt x="2145833" y="2387197"/>
                  <a:pt x="2181325" y="2422689"/>
                </a:cubicBezTo>
                <a:cubicBezTo>
                  <a:pt x="2189336" y="2430700"/>
                  <a:pt x="2189532" y="2447097"/>
                  <a:pt x="2200179" y="2450969"/>
                </a:cubicBezTo>
                <a:cubicBezTo>
                  <a:pt x="2226920" y="2460693"/>
                  <a:pt x="2256740" y="2457254"/>
                  <a:pt x="2285020" y="2460396"/>
                </a:cubicBezTo>
                <a:cubicBezTo>
                  <a:pt x="2426422" y="2454111"/>
                  <a:pt x="2568416" y="2455910"/>
                  <a:pt x="2709226" y="2441542"/>
                </a:cubicBezTo>
                <a:cubicBezTo>
                  <a:pt x="2724856" y="2439947"/>
                  <a:pt x="2733292" y="2421057"/>
                  <a:pt x="2746933" y="2413262"/>
                </a:cubicBezTo>
                <a:cubicBezTo>
                  <a:pt x="2755561" y="2408332"/>
                  <a:pt x="2765787" y="2406977"/>
                  <a:pt x="2775214" y="2403835"/>
                </a:cubicBezTo>
                <a:cubicBezTo>
                  <a:pt x="2784641" y="2397550"/>
                  <a:pt x="2792746" y="2388564"/>
                  <a:pt x="2803494" y="2384981"/>
                </a:cubicBezTo>
                <a:cubicBezTo>
                  <a:pt x="2840367" y="2372690"/>
                  <a:pt x="2883287" y="2376698"/>
                  <a:pt x="2916616" y="2356701"/>
                </a:cubicBezTo>
                <a:cubicBezTo>
                  <a:pt x="2996321" y="2308878"/>
                  <a:pt x="2977487" y="2271033"/>
                  <a:pt x="3029737" y="2215299"/>
                </a:cubicBezTo>
                <a:cubicBezTo>
                  <a:pt x="3098119" y="2142358"/>
                  <a:pt x="3127428" y="2125320"/>
                  <a:pt x="3199420" y="2073897"/>
                </a:cubicBezTo>
                <a:cubicBezTo>
                  <a:pt x="3205704" y="2064470"/>
                  <a:pt x="3209426" y="2052694"/>
                  <a:pt x="3218273" y="2045617"/>
                </a:cubicBezTo>
                <a:cubicBezTo>
                  <a:pt x="3226032" y="2039409"/>
                  <a:pt x="3237421" y="2040104"/>
                  <a:pt x="3246554" y="2036190"/>
                </a:cubicBezTo>
                <a:cubicBezTo>
                  <a:pt x="3259470" y="2030654"/>
                  <a:pt x="3271977" y="2024161"/>
                  <a:pt x="3284261" y="2017336"/>
                </a:cubicBezTo>
                <a:cubicBezTo>
                  <a:pt x="3351044" y="1980234"/>
                  <a:pt x="3307978" y="1996862"/>
                  <a:pt x="3359676" y="1979629"/>
                </a:cubicBezTo>
                <a:cubicBezTo>
                  <a:pt x="3362818" y="1970202"/>
                  <a:pt x="3364658" y="1960236"/>
                  <a:pt x="3369102" y="1951348"/>
                </a:cubicBezTo>
                <a:cubicBezTo>
                  <a:pt x="3374169" y="1941214"/>
                  <a:pt x="3384373" y="1933816"/>
                  <a:pt x="3387956" y="1923068"/>
                </a:cubicBezTo>
                <a:cubicBezTo>
                  <a:pt x="3394000" y="1904935"/>
                  <a:pt x="3394241" y="1885361"/>
                  <a:pt x="3397383" y="1866507"/>
                </a:cubicBezTo>
                <a:cubicBezTo>
                  <a:pt x="3387956" y="1737674"/>
                  <a:pt x="3385460" y="1608146"/>
                  <a:pt x="3369102" y="1480008"/>
                </a:cubicBezTo>
                <a:cubicBezTo>
                  <a:pt x="3366433" y="1459099"/>
                  <a:pt x="3349002" y="1442874"/>
                  <a:pt x="3340822" y="1423447"/>
                </a:cubicBezTo>
                <a:cubicBezTo>
                  <a:pt x="3323838" y="1383110"/>
                  <a:pt x="3309399" y="1341748"/>
                  <a:pt x="3293688" y="1300899"/>
                </a:cubicBezTo>
                <a:cubicBezTo>
                  <a:pt x="3280292" y="1220522"/>
                  <a:pt x="3256613" y="1068001"/>
                  <a:pt x="3227700" y="1027522"/>
                </a:cubicBezTo>
                <a:lnTo>
                  <a:pt x="3180566" y="961534"/>
                </a:lnTo>
                <a:cubicBezTo>
                  <a:pt x="3159942" y="858415"/>
                  <a:pt x="3187749" y="975950"/>
                  <a:pt x="3124005" y="820132"/>
                </a:cubicBezTo>
                <a:cubicBezTo>
                  <a:pt x="3108956" y="783344"/>
                  <a:pt x="3100704" y="744054"/>
                  <a:pt x="3086298" y="707010"/>
                </a:cubicBezTo>
                <a:cubicBezTo>
                  <a:pt x="3054395" y="624974"/>
                  <a:pt x="2944688" y="486574"/>
                  <a:pt x="2916616" y="452487"/>
                </a:cubicBezTo>
                <a:cubicBezTo>
                  <a:pt x="2872624" y="399068"/>
                  <a:pt x="2845570" y="325040"/>
                  <a:pt x="2784640" y="292231"/>
                </a:cubicBezTo>
                <a:cubicBezTo>
                  <a:pt x="2743791" y="270235"/>
                  <a:pt x="2705729" y="242001"/>
                  <a:pt x="2662092" y="226243"/>
                </a:cubicBezTo>
                <a:cubicBezTo>
                  <a:pt x="2591841" y="200875"/>
                  <a:pt x="2513928" y="199104"/>
                  <a:pt x="2445276" y="169682"/>
                </a:cubicBezTo>
                <a:cubicBezTo>
                  <a:pt x="2423280" y="160255"/>
                  <a:pt x="2401778" y="149580"/>
                  <a:pt x="2379288" y="141402"/>
                </a:cubicBezTo>
                <a:cubicBezTo>
                  <a:pt x="2332596" y="124423"/>
                  <a:pt x="2283794" y="113265"/>
                  <a:pt x="2237886" y="94268"/>
                </a:cubicBezTo>
                <a:cubicBezTo>
                  <a:pt x="2192439" y="75462"/>
                  <a:pt x="2152982" y="42544"/>
                  <a:pt x="2105911" y="28280"/>
                </a:cubicBezTo>
                <a:cubicBezTo>
                  <a:pt x="2048066" y="10751"/>
                  <a:pt x="1986504" y="9427"/>
                  <a:pt x="1926801" y="0"/>
                </a:cubicBezTo>
                <a:cubicBezTo>
                  <a:pt x="1845102" y="18854"/>
                  <a:pt x="1759101" y="24312"/>
                  <a:pt x="1681704" y="56561"/>
                </a:cubicBezTo>
                <a:cubicBezTo>
                  <a:pt x="1642681" y="72821"/>
                  <a:pt x="1617329" y="111509"/>
                  <a:pt x="1587436" y="141402"/>
                </a:cubicBezTo>
                <a:cubicBezTo>
                  <a:pt x="1540320" y="188518"/>
                  <a:pt x="1523755" y="226785"/>
                  <a:pt x="1483742" y="282804"/>
                </a:cubicBezTo>
                <a:cubicBezTo>
                  <a:pt x="1472047" y="299177"/>
                  <a:pt x="1459569" y="315050"/>
                  <a:pt x="1446034" y="329938"/>
                </a:cubicBezTo>
                <a:cubicBezTo>
                  <a:pt x="1428098" y="349667"/>
                  <a:pt x="1411361" y="371273"/>
                  <a:pt x="1389473" y="386499"/>
                </a:cubicBezTo>
                <a:cubicBezTo>
                  <a:pt x="1338597" y="421891"/>
                  <a:pt x="1281504" y="447494"/>
                  <a:pt x="1229218" y="480767"/>
                </a:cubicBezTo>
                <a:cubicBezTo>
                  <a:pt x="1177745" y="513523"/>
                  <a:pt x="1129862" y="551706"/>
                  <a:pt x="1078389" y="584462"/>
                </a:cubicBezTo>
                <a:cubicBezTo>
                  <a:pt x="1060605" y="595779"/>
                  <a:pt x="1039903" y="601897"/>
                  <a:pt x="1021828" y="612742"/>
                </a:cubicBezTo>
                <a:cubicBezTo>
                  <a:pt x="979440" y="638175"/>
                  <a:pt x="900758" y="693803"/>
                  <a:pt x="861572" y="725864"/>
                </a:cubicBezTo>
                <a:cubicBezTo>
                  <a:pt x="851254" y="734306"/>
                  <a:pt x="844213" y="746499"/>
                  <a:pt x="833292" y="754144"/>
                </a:cubicBezTo>
                <a:cubicBezTo>
                  <a:pt x="812538" y="768672"/>
                  <a:pt x="789300" y="779283"/>
                  <a:pt x="767304" y="791852"/>
                </a:cubicBezTo>
                <a:cubicBezTo>
                  <a:pt x="764474" y="796568"/>
                  <a:pt x="729846" y="855977"/>
                  <a:pt x="720170" y="867266"/>
                </a:cubicBezTo>
                <a:cubicBezTo>
                  <a:pt x="708602" y="880762"/>
                  <a:pt x="694105" y="891540"/>
                  <a:pt x="682463" y="904973"/>
                </a:cubicBezTo>
                <a:cubicBezTo>
                  <a:pt x="653214" y="938722"/>
                  <a:pt x="622396" y="971509"/>
                  <a:pt x="597622" y="1008668"/>
                </a:cubicBezTo>
                <a:cubicBezTo>
                  <a:pt x="591337" y="1018095"/>
                  <a:pt x="583835" y="1026815"/>
                  <a:pt x="578768" y="1036948"/>
                </a:cubicBezTo>
                <a:cubicBezTo>
                  <a:pt x="568066" y="1058352"/>
                  <a:pt x="559376" y="1080717"/>
                  <a:pt x="550488" y="1102936"/>
                </a:cubicBezTo>
                <a:cubicBezTo>
                  <a:pt x="546798" y="1112162"/>
                  <a:pt x="545505" y="1122329"/>
                  <a:pt x="541061" y="1131217"/>
                </a:cubicBezTo>
                <a:cubicBezTo>
                  <a:pt x="532867" y="1147605"/>
                  <a:pt x="521679" y="1162334"/>
                  <a:pt x="512781" y="1178351"/>
                </a:cubicBezTo>
                <a:cubicBezTo>
                  <a:pt x="495392" y="1209650"/>
                  <a:pt x="488562" y="1233730"/>
                  <a:pt x="465647" y="1263192"/>
                </a:cubicBezTo>
                <a:cubicBezTo>
                  <a:pt x="454734" y="1277223"/>
                  <a:pt x="439507" y="1287403"/>
                  <a:pt x="427939" y="1300899"/>
                </a:cubicBezTo>
                <a:cubicBezTo>
                  <a:pt x="361199" y="1378761"/>
                  <a:pt x="449836" y="1282195"/>
                  <a:pt x="399659" y="1357460"/>
                </a:cubicBezTo>
                <a:cubicBezTo>
                  <a:pt x="357958" y="1420011"/>
                  <a:pt x="383371" y="1352330"/>
                  <a:pt x="352525" y="1414021"/>
                </a:cubicBezTo>
                <a:cubicBezTo>
                  <a:pt x="337192" y="1444687"/>
                  <a:pt x="351259" y="1443567"/>
                  <a:pt x="324245" y="1470581"/>
                </a:cubicBezTo>
                <a:cubicBezTo>
                  <a:pt x="322023" y="1472803"/>
                  <a:pt x="354096" y="1470581"/>
                  <a:pt x="343098" y="14800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5535613" y="3740150"/>
            <a:ext cx="3413125" cy="2622550"/>
          </a:xfrm>
          <a:custGeom>
            <a:avLst/>
            <a:gdLst>
              <a:gd name="connsiteX0" fmla="*/ 337492 w 3413827"/>
              <a:gd name="connsiteY0" fmla="*/ 68476 h 2623140"/>
              <a:gd name="connsiteX1" fmla="*/ 252651 w 3413827"/>
              <a:gd name="connsiteY1" fmla="*/ 209878 h 2623140"/>
              <a:gd name="connsiteX2" fmla="*/ 224370 w 3413827"/>
              <a:gd name="connsiteY2" fmla="*/ 219305 h 2623140"/>
              <a:gd name="connsiteX3" fmla="*/ 158383 w 3413827"/>
              <a:gd name="connsiteY3" fmla="*/ 266439 h 2623140"/>
              <a:gd name="connsiteX4" fmla="*/ 130102 w 3413827"/>
              <a:gd name="connsiteY4" fmla="*/ 275866 h 2623140"/>
              <a:gd name="connsiteX5" fmla="*/ 92395 w 3413827"/>
              <a:gd name="connsiteY5" fmla="*/ 690645 h 2623140"/>
              <a:gd name="connsiteX6" fmla="*/ 177236 w 3413827"/>
              <a:gd name="connsiteY6" fmla="*/ 832047 h 2623140"/>
              <a:gd name="connsiteX7" fmla="*/ 205517 w 3413827"/>
              <a:gd name="connsiteY7" fmla="*/ 888608 h 2623140"/>
              <a:gd name="connsiteX8" fmla="*/ 214944 w 3413827"/>
              <a:gd name="connsiteY8" fmla="*/ 926315 h 2623140"/>
              <a:gd name="connsiteX9" fmla="*/ 290358 w 3413827"/>
              <a:gd name="connsiteY9" fmla="*/ 982876 h 2623140"/>
              <a:gd name="connsiteX10" fmla="*/ 403480 w 3413827"/>
              <a:gd name="connsiteY10" fmla="*/ 1256253 h 2623140"/>
              <a:gd name="connsiteX11" fmla="*/ 431760 w 3413827"/>
              <a:gd name="connsiteY11" fmla="*/ 1369375 h 2623140"/>
              <a:gd name="connsiteX12" fmla="*/ 610869 w 3413827"/>
              <a:gd name="connsiteY12" fmla="*/ 1887849 h 2623140"/>
              <a:gd name="connsiteX13" fmla="*/ 695711 w 3413827"/>
              <a:gd name="connsiteY13" fmla="*/ 1991544 h 2623140"/>
              <a:gd name="connsiteX14" fmla="*/ 1006795 w 3413827"/>
              <a:gd name="connsiteY14" fmla="*/ 2217787 h 2623140"/>
              <a:gd name="connsiteX15" fmla="*/ 1148197 w 3413827"/>
              <a:gd name="connsiteY15" fmla="*/ 2302628 h 2623140"/>
              <a:gd name="connsiteX16" fmla="*/ 1308453 w 3413827"/>
              <a:gd name="connsiteY16" fmla="*/ 2396896 h 2623140"/>
              <a:gd name="connsiteX17" fmla="*/ 1600684 w 3413827"/>
              <a:gd name="connsiteY17" fmla="*/ 2623140 h 2623140"/>
              <a:gd name="connsiteX18" fmla="*/ 1760939 w 3413827"/>
              <a:gd name="connsiteY18" fmla="*/ 2566579 h 2623140"/>
              <a:gd name="connsiteX19" fmla="*/ 1845781 w 3413827"/>
              <a:gd name="connsiteY19" fmla="*/ 2481738 h 2623140"/>
              <a:gd name="connsiteX20" fmla="*/ 1930622 w 3413827"/>
              <a:gd name="connsiteY20" fmla="*/ 2406323 h 2623140"/>
              <a:gd name="connsiteX21" fmla="*/ 1996609 w 3413827"/>
              <a:gd name="connsiteY21" fmla="*/ 2340336 h 2623140"/>
              <a:gd name="connsiteX22" fmla="*/ 2053170 w 3413827"/>
              <a:gd name="connsiteY22" fmla="*/ 2293202 h 2623140"/>
              <a:gd name="connsiteX23" fmla="*/ 2138012 w 3413827"/>
              <a:gd name="connsiteY23" fmla="*/ 2283775 h 2623140"/>
              <a:gd name="connsiteX24" fmla="*/ 2222853 w 3413827"/>
              <a:gd name="connsiteY24" fmla="*/ 2255494 h 2623140"/>
              <a:gd name="connsiteX25" fmla="*/ 2533937 w 3413827"/>
              <a:gd name="connsiteY25" fmla="*/ 2208360 h 2623140"/>
              <a:gd name="connsiteX26" fmla="*/ 2609352 w 3413827"/>
              <a:gd name="connsiteY26" fmla="*/ 2198934 h 2623140"/>
              <a:gd name="connsiteX27" fmla="*/ 2694193 w 3413827"/>
              <a:gd name="connsiteY27" fmla="*/ 2180080 h 2623140"/>
              <a:gd name="connsiteX28" fmla="*/ 2722473 w 3413827"/>
              <a:gd name="connsiteY28" fmla="*/ 2142373 h 2623140"/>
              <a:gd name="connsiteX29" fmla="*/ 2750754 w 3413827"/>
              <a:gd name="connsiteY29" fmla="*/ 2123519 h 2623140"/>
              <a:gd name="connsiteX30" fmla="*/ 2788461 w 3413827"/>
              <a:gd name="connsiteY30" fmla="*/ 2066958 h 2623140"/>
              <a:gd name="connsiteX31" fmla="*/ 2901583 w 3413827"/>
              <a:gd name="connsiteY31" fmla="*/ 1944410 h 2623140"/>
              <a:gd name="connsiteX32" fmla="*/ 2986424 w 3413827"/>
              <a:gd name="connsiteY32" fmla="*/ 1887849 h 2623140"/>
              <a:gd name="connsiteX33" fmla="*/ 3071265 w 3413827"/>
              <a:gd name="connsiteY33" fmla="*/ 1859569 h 2623140"/>
              <a:gd name="connsiteX34" fmla="*/ 3118399 w 3413827"/>
              <a:gd name="connsiteY34" fmla="*/ 1784154 h 2623140"/>
              <a:gd name="connsiteX35" fmla="*/ 3127826 w 3413827"/>
              <a:gd name="connsiteY35" fmla="*/ 1727593 h 2623140"/>
              <a:gd name="connsiteX36" fmla="*/ 3174960 w 3413827"/>
              <a:gd name="connsiteY36" fmla="*/ 1614472 h 2623140"/>
              <a:gd name="connsiteX37" fmla="*/ 3184387 w 3413827"/>
              <a:gd name="connsiteY37" fmla="*/ 1576765 h 2623140"/>
              <a:gd name="connsiteX38" fmla="*/ 3259801 w 3413827"/>
              <a:gd name="connsiteY38" fmla="*/ 1444789 h 2623140"/>
              <a:gd name="connsiteX39" fmla="*/ 3269228 w 3413827"/>
              <a:gd name="connsiteY39" fmla="*/ 1416509 h 2623140"/>
              <a:gd name="connsiteX40" fmla="*/ 3316362 w 3413827"/>
              <a:gd name="connsiteY40" fmla="*/ 1350521 h 2623140"/>
              <a:gd name="connsiteX41" fmla="*/ 3354069 w 3413827"/>
              <a:gd name="connsiteY41" fmla="*/ 1293960 h 2623140"/>
              <a:gd name="connsiteX42" fmla="*/ 3372923 w 3413827"/>
              <a:gd name="connsiteY42" fmla="*/ 1246826 h 2623140"/>
              <a:gd name="connsiteX43" fmla="*/ 3410630 w 3413827"/>
              <a:gd name="connsiteY43" fmla="*/ 1161985 h 2623140"/>
              <a:gd name="connsiteX44" fmla="*/ 3382350 w 3413827"/>
              <a:gd name="connsiteY44" fmla="*/ 898035 h 2623140"/>
              <a:gd name="connsiteX45" fmla="*/ 3354069 w 3413827"/>
              <a:gd name="connsiteY45" fmla="*/ 784913 h 2623140"/>
              <a:gd name="connsiteX46" fmla="*/ 3306935 w 3413827"/>
              <a:gd name="connsiteY46" fmla="*/ 652938 h 2623140"/>
              <a:gd name="connsiteX47" fmla="*/ 3278655 w 3413827"/>
              <a:gd name="connsiteY47" fmla="*/ 596377 h 2623140"/>
              <a:gd name="connsiteX48" fmla="*/ 3212667 w 3413827"/>
              <a:gd name="connsiteY48" fmla="*/ 473828 h 2623140"/>
              <a:gd name="connsiteX49" fmla="*/ 3127826 w 3413827"/>
              <a:gd name="connsiteY49" fmla="*/ 388987 h 2623140"/>
              <a:gd name="connsiteX50" fmla="*/ 2882729 w 3413827"/>
              <a:gd name="connsiteY50" fmla="*/ 332426 h 2623140"/>
              <a:gd name="connsiteX51" fmla="*/ 2684766 w 3413827"/>
              <a:gd name="connsiteY51" fmla="*/ 247585 h 2623140"/>
              <a:gd name="connsiteX52" fmla="*/ 2647059 w 3413827"/>
              <a:gd name="connsiteY52" fmla="*/ 228732 h 2623140"/>
              <a:gd name="connsiteX53" fmla="*/ 2571645 w 3413827"/>
              <a:gd name="connsiteY53" fmla="*/ 200451 h 2623140"/>
              <a:gd name="connsiteX54" fmla="*/ 2515084 w 3413827"/>
              <a:gd name="connsiteY54" fmla="*/ 162744 h 2623140"/>
              <a:gd name="connsiteX55" fmla="*/ 2345401 w 3413827"/>
              <a:gd name="connsiteY55" fmla="*/ 87329 h 2623140"/>
              <a:gd name="connsiteX56" fmla="*/ 2260560 w 3413827"/>
              <a:gd name="connsiteY56" fmla="*/ 77903 h 2623140"/>
              <a:gd name="connsiteX57" fmla="*/ 1940049 w 3413827"/>
              <a:gd name="connsiteY57" fmla="*/ 59049 h 2623140"/>
              <a:gd name="connsiteX58" fmla="*/ 1544123 w 3413827"/>
              <a:gd name="connsiteY58" fmla="*/ 77903 h 2623140"/>
              <a:gd name="connsiteX59" fmla="*/ 1468708 w 3413827"/>
              <a:gd name="connsiteY59" fmla="*/ 106183 h 2623140"/>
              <a:gd name="connsiteX60" fmla="*/ 1383867 w 3413827"/>
              <a:gd name="connsiteY60" fmla="*/ 134463 h 2623140"/>
              <a:gd name="connsiteX61" fmla="*/ 1355587 w 3413827"/>
              <a:gd name="connsiteY61" fmla="*/ 153317 h 2623140"/>
              <a:gd name="connsiteX62" fmla="*/ 978515 w 3413827"/>
              <a:gd name="connsiteY62" fmla="*/ 115610 h 2623140"/>
              <a:gd name="connsiteX63" fmla="*/ 903100 w 3413827"/>
              <a:gd name="connsiteY63" fmla="*/ 59049 h 2623140"/>
              <a:gd name="connsiteX64" fmla="*/ 865393 w 3413827"/>
              <a:gd name="connsiteY64" fmla="*/ 49622 h 2623140"/>
              <a:gd name="connsiteX65" fmla="*/ 648577 w 3413827"/>
              <a:gd name="connsiteY65" fmla="*/ 30769 h 2623140"/>
              <a:gd name="connsiteX66" fmla="*/ 563735 w 3413827"/>
              <a:gd name="connsiteY66" fmla="*/ 21342 h 2623140"/>
              <a:gd name="connsiteX67" fmla="*/ 526028 w 3413827"/>
              <a:gd name="connsiteY67" fmla="*/ 2488 h 2623140"/>
              <a:gd name="connsiteX68" fmla="*/ 394053 w 3413827"/>
              <a:gd name="connsiteY68" fmla="*/ 21342 h 2623140"/>
              <a:gd name="connsiteX69" fmla="*/ 384626 w 3413827"/>
              <a:gd name="connsiteY69" fmla="*/ 49622 h 2623140"/>
              <a:gd name="connsiteX70" fmla="*/ 337492 w 3413827"/>
              <a:gd name="connsiteY70" fmla="*/ 68476 h 262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413827" h="2623140">
                <a:moveTo>
                  <a:pt x="337492" y="68476"/>
                </a:moveTo>
                <a:cubicBezTo>
                  <a:pt x="315496" y="95185"/>
                  <a:pt x="319414" y="130977"/>
                  <a:pt x="252651" y="209878"/>
                </a:cubicBezTo>
                <a:cubicBezTo>
                  <a:pt x="246232" y="217464"/>
                  <a:pt x="233258" y="214861"/>
                  <a:pt x="224370" y="219305"/>
                </a:cubicBezTo>
                <a:cubicBezTo>
                  <a:pt x="195182" y="233899"/>
                  <a:pt x="188283" y="249353"/>
                  <a:pt x="158383" y="266439"/>
                </a:cubicBezTo>
                <a:cubicBezTo>
                  <a:pt x="149755" y="271369"/>
                  <a:pt x="139529" y="272724"/>
                  <a:pt x="130102" y="275866"/>
                </a:cubicBezTo>
                <a:cubicBezTo>
                  <a:pt x="0" y="405966"/>
                  <a:pt x="22768" y="355171"/>
                  <a:pt x="92395" y="690645"/>
                </a:cubicBezTo>
                <a:cubicBezTo>
                  <a:pt x="103565" y="744465"/>
                  <a:pt x="152654" y="782883"/>
                  <a:pt x="177236" y="832047"/>
                </a:cubicBezTo>
                <a:cubicBezTo>
                  <a:pt x="186663" y="850901"/>
                  <a:pt x="197688" y="869037"/>
                  <a:pt x="205517" y="888608"/>
                </a:cubicBezTo>
                <a:cubicBezTo>
                  <a:pt x="210329" y="900637"/>
                  <a:pt x="208516" y="915066"/>
                  <a:pt x="214944" y="926315"/>
                </a:cubicBezTo>
                <a:cubicBezTo>
                  <a:pt x="229287" y="951415"/>
                  <a:pt x="268755" y="969914"/>
                  <a:pt x="290358" y="982876"/>
                </a:cubicBezTo>
                <a:cubicBezTo>
                  <a:pt x="346894" y="1095949"/>
                  <a:pt x="350094" y="1096094"/>
                  <a:pt x="403480" y="1256253"/>
                </a:cubicBezTo>
                <a:cubicBezTo>
                  <a:pt x="415771" y="1293126"/>
                  <a:pt x="420793" y="1332087"/>
                  <a:pt x="431760" y="1369375"/>
                </a:cubicBezTo>
                <a:cubicBezTo>
                  <a:pt x="453892" y="1444624"/>
                  <a:pt x="539341" y="1767146"/>
                  <a:pt x="610869" y="1887849"/>
                </a:cubicBezTo>
                <a:cubicBezTo>
                  <a:pt x="633637" y="1926270"/>
                  <a:pt x="665835" y="1958348"/>
                  <a:pt x="695711" y="1991544"/>
                </a:cubicBezTo>
                <a:cubicBezTo>
                  <a:pt x="808057" y="2116372"/>
                  <a:pt x="825307" y="2106102"/>
                  <a:pt x="1006795" y="2217787"/>
                </a:cubicBezTo>
                <a:cubicBezTo>
                  <a:pt x="1053608" y="2246595"/>
                  <a:pt x="1100933" y="2274565"/>
                  <a:pt x="1148197" y="2302628"/>
                </a:cubicBezTo>
                <a:cubicBezTo>
                  <a:pt x="1201487" y="2334269"/>
                  <a:pt x="1266282" y="2351481"/>
                  <a:pt x="1308453" y="2396896"/>
                </a:cubicBezTo>
                <a:cubicBezTo>
                  <a:pt x="1475028" y="2576286"/>
                  <a:pt x="1378523" y="2499717"/>
                  <a:pt x="1600684" y="2623140"/>
                </a:cubicBezTo>
                <a:cubicBezTo>
                  <a:pt x="1654102" y="2604286"/>
                  <a:pt x="1711871" y="2594887"/>
                  <a:pt x="1760939" y="2566579"/>
                </a:cubicBezTo>
                <a:cubicBezTo>
                  <a:pt x="1795582" y="2546593"/>
                  <a:pt x="1816704" y="2509199"/>
                  <a:pt x="1845781" y="2481738"/>
                </a:cubicBezTo>
                <a:cubicBezTo>
                  <a:pt x="1873290" y="2455758"/>
                  <a:pt x="1903018" y="2432202"/>
                  <a:pt x="1930622" y="2406323"/>
                </a:cubicBezTo>
                <a:cubicBezTo>
                  <a:pt x="1953315" y="2385048"/>
                  <a:pt x="1973752" y="2361435"/>
                  <a:pt x="1996609" y="2340336"/>
                </a:cubicBezTo>
                <a:cubicBezTo>
                  <a:pt x="2014643" y="2323690"/>
                  <a:pt x="2030383" y="2302317"/>
                  <a:pt x="2053170" y="2293202"/>
                </a:cubicBezTo>
                <a:cubicBezTo>
                  <a:pt x="2079590" y="2282634"/>
                  <a:pt x="2109731" y="2286917"/>
                  <a:pt x="2138012" y="2283775"/>
                </a:cubicBezTo>
                <a:cubicBezTo>
                  <a:pt x="2166292" y="2274348"/>
                  <a:pt x="2193933" y="2262724"/>
                  <a:pt x="2222853" y="2255494"/>
                </a:cubicBezTo>
                <a:cubicBezTo>
                  <a:pt x="2291294" y="2238384"/>
                  <a:pt x="2498074" y="2213142"/>
                  <a:pt x="2533937" y="2208360"/>
                </a:cubicBezTo>
                <a:cubicBezTo>
                  <a:pt x="2559049" y="2205012"/>
                  <a:pt x="2584621" y="2204430"/>
                  <a:pt x="2609352" y="2198934"/>
                </a:cubicBezTo>
                <a:lnTo>
                  <a:pt x="2694193" y="2180080"/>
                </a:lnTo>
                <a:cubicBezTo>
                  <a:pt x="2703620" y="2167511"/>
                  <a:pt x="2711364" y="2153482"/>
                  <a:pt x="2722473" y="2142373"/>
                </a:cubicBezTo>
                <a:cubicBezTo>
                  <a:pt x="2730484" y="2134362"/>
                  <a:pt x="2743293" y="2132046"/>
                  <a:pt x="2750754" y="2123519"/>
                </a:cubicBezTo>
                <a:cubicBezTo>
                  <a:pt x="2765675" y="2106466"/>
                  <a:pt x="2775467" y="2085521"/>
                  <a:pt x="2788461" y="2066958"/>
                </a:cubicBezTo>
                <a:cubicBezTo>
                  <a:pt x="2817713" y="2025168"/>
                  <a:pt x="2864242" y="1969304"/>
                  <a:pt x="2901583" y="1944410"/>
                </a:cubicBezTo>
                <a:cubicBezTo>
                  <a:pt x="2929863" y="1925556"/>
                  <a:pt x="2956024" y="1903049"/>
                  <a:pt x="2986424" y="1887849"/>
                </a:cubicBezTo>
                <a:cubicBezTo>
                  <a:pt x="3013087" y="1874518"/>
                  <a:pt x="3071265" y="1859569"/>
                  <a:pt x="3071265" y="1859569"/>
                </a:cubicBezTo>
                <a:cubicBezTo>
                  <a:pt x="3086976" y="1834431"/>
                  <a:pt x="3113525" y="1813395"/>
                  <a:pt x="3118399" y="1784154"/>
                </a:cubicBezTo>
                <a:cubicBezTo>
                  <a:pt x="3121541" y="1765300"/>
                  <a:pt x="3121782" y="1745726"/>
                  <a:pt x="3127826" y="1727593"/>
                </a:cubicBezTo>
                <a:cubicBezTo>
                  <a:pt x="3140744" y="1688840"/>
                  <a:pt x="3165052" y="1654102"/>
                  <a:pt x="3174960" y="1614472"/>
                </a:cubicBezTo>
                <a:cubicBezTo>
                  <a:pt x="3178102" y="1601903"/>
                  <a:pt x="3179575" y="1588794"/>
                  <a:pt x="3184387" y="1576765"/>
                </a:cubicBezTo>
                <a:cubicBezTo>
                  <a:pt x="3209283" y="1514525"/>
                  <a:pt x="3224899" y="1508777"/>
                  <a:pt x="3259801" y="1444789"/>
                </a:cubicBezTo>
                <a:cubicBezTo>
                  <a:pt x="3264559" y="1436066"/>
                  <a:pt x="3264784" y="1425397"/>
                  <a:pt x="3269228" y="1416509"/>
                </a:cubicBezTo>
                <a:cubicBezTo>
                  <a:pt x="3276120" y="1402725"/>
                  <a:pt x="3309957" y="1359061"/>
                  <a:pt x="3316362" y="1350521"/>
                </a:cubicBezTo>
                <a:cubicBezTo>
                  <a:pt x="3341283" y="1275759"/>
                  <a:pt x="3303631" y="1374661"/>
                  <a:pt x="3354069" y="1293960"/>
                </a:cubicBezTo>
                <a:cubicBezTo>
                  <a:pt x="3363037" y="1279610"/>
                  <a:pt x="3365921" y="1262231"/>
                  <a:pt x="3372923" y="1246826"/>
                </a:cubicBezTo>
                <a:cubicBezTo>
                  <a:pt x="3413827" y="1156838"/>
                  <a:pt x="3390681" y="1221832"/>
                  <a:pt x="3410630" y="1161985"/>
                </a:cubicBezTo>
                <a:cubicBezTo>
                  <a:pt x="3401203" y="1074002"/>
                  <a:pt x="3395476" y="985543"/>
                  <a:pt x="3382350" y="898035"/>
                </a:cubicBezTo>
                <a:cubicBezTo>
                  <a:pt x="3376584" y="859597"/>
                  <a:pt x="3364472" y="822363"/>
                  <a:pt x="3354069" y="784913"/>
                </a:cubicBezTo>
                <a:cubicBezTo>
                  <a:pt x="3346543" y="757819"/>
                  <a:pt x="3315423" y="672744"/>
                  <a:pt x="3306935" y="652938"/>
                </a:cubicBezTo>
                <a:cubicBezTo>
                  <a:pt x="3298632" y="633563"/>
                  <a:pt x="3287488" y="615516"/>
                  <a:pt x="3278655" y="596377"/>
                </a:cubicBezTo>
                <a:cubicBezTo>
                  <a:pt x="3253729" y="542371"/>
                  <a:pt x="3252020" y="519235"/>
                  <a:pt x="3212667" y="473828"/>
                </a:cubicBezTo>
                <a:cubicBezTo>
                  <a:pt x="3186473" y="443605"/>
                  <a:pt x="3165768" y="401634"/>
                  <a:pt x="3127826" y="388987"/>
                </a:cubicBezTo>
                <a:cubicBezTo>
                  <a:pt x="3010464" y="349868"/>
                  <a:pt x="3090752" y="374032"/>
                  <a:pt x="2882729" y="332426"/>
                </a:cubicBezTo>
                <a:cubicBezTo>
                  <a:pt x="2816741" y="304146"/>
                  <a:pt x="2748979" y="279691"/>
                  <a:pt x="2684766" y="247585"/>
                </a:cubicBezTo>
                <a:cubicBezTo>
                  <a:pt x="2672197" y="241301"/>
                  <a:pt x="2660031" y="234137"/>
                  <a:pt x="2647059" y="228732"/>
                </a:cubicBezTo>
                <a:cubicBezTo>
                  <a:pt x="2622277" y="218406"/>
                  <a:pt x="2595658" y="212458"/>
                  <a:pt x="2571645" y="200451"/>
                </a:cubicBezTo>
                <a:cubicBezTo>
                  <a:pt x="2551378" y="190317"/>
                  <a:pt x="2534892" y="173748"/>
                  <a:pt x="2515084" y="162744"/>
                </a:cubicBezTo>
                <a:cubicBezTo>
                  <a:pt x="2481453" y="144060"/>
                  <a:pt x="2396105" y="97470"/>
                  <a:pt x="2345401" y="87329"/>
                </a:cubicBezTo>
                <a:cubicBezTo>
                  <a:pt x="2317499" y="81749"/>
                  <a:pt x="2288945" y="79883"/>
                  <a:pt x="2260560" y="77903"/>
                </a:cubicBezTo>
                <a:cubicBezTo>
                  <a:pt x="2153798" y="70455"/>
                  <a:pt x="2046886" y="65334"/>
                  <a:pt x="1940049" y="59049"/>
                </a:cubicBezTo>
                <a:cubicBezTo>
                  <a:pt x="1808074" y="65334"/>
                  <a:pt x="1675592" y="64756"/>
                  <a:pt x="1544123" y="77903"/>
                </a:cubicBezTo>
                <a:cubicBezTo>
                  <a:pt x="1517409" y="80574"/>
                  <a:pt x="1494025" y="97248"/>
                  <a:pt x="1468708" y="106183"/>
                </a:cubicBezTo>
                <a:cubicBezTo>
                  <a:pt x="1440597" y="116104"/>
                  <a:pt x="1412147" y="125036"/>
                  <a:pt x="1383867" y="134463"/>
                </a:cubicBezTo>
                <a:cubicBezTo>
                  <a:pt x="1374440" y="140748"/>
                  <a:pt x="1366899" y="152689"/>
                  <a:pt x="1355587" y="153317"/>
                </a:cubicBezTo>
                <a:cubicBezTo>
                  <a:pt x="1288650" y="157036"/>
                  <a:pt x="1004140" y="118685"/>
                  <a:pt x="978515" y="115610"/>
                </a:cubicBezTo>
                <a:cubicBezTo>
                  <a:pt x="973786" y="111827"/>
                  <a:pt x="919262" y="65976"/>
                  <a:pt x="903100" y="59049"/>
                </a:cubicBezTo>
                <a:cubicBezTo>
                  <a:pt x="891192" y="53945"/>
                  <a:pt x="878270" y="51053"/>
                  <a:pt x="865393" y="49622"/>
                </a:cubicBezTo>
                <a:cubicBezTo>
                  <a:pt x="793292" y="41611"/>
                  <a:pt x="720805" y="37540"/>
                  <a:pt x="648577" y="30769"/>
                </a:cubicBezTo>
                <a:cubicBezTo>
                  <a:pt x="620247" y="28113"/>
                  <a:pt x="592016" y="24484"/>
                  <a:pt x="563735" y="21342"/>
                </a:cubicBezTo>
                <a:cubicBezTo>
                  <a:pt x="551166" y="15057"/>
                  <a:pt x="540039" y="3566"/>
                  <a:pt x="526028" y="2488"/>
                </a:cubicBezTo>
                <a:cubicBezTo>
                  <a:pt x="493684" y="0"/>
                  <a:pt x="430561" y="14040"/>
                  <a:pt x="394053" y="21342"/>
                </a:cubicBezTo>
                <a:cubicBezTo>
                  <a:pt x="390911" y="30769"/>
                  <a:pt x="390833" y="41863"/>
                  <a:pt x="384626" y="49622"/>
                </a:cubicBezTo>
                <a:cubicBezTo>
                  <a:pt x="366754" y="71962"/>
                  <a:pt x="359488" y="41767"/>
                  <a:pt x="337492" y="684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21" name="Oval 4"/>
          <p:cNvSpPr/>
          <p:nvPr/>
        </p:nvSpPr>
        <p:spPr>
          <a:xfrm>
            <a:off x="0" y="3143250"/>
            <a:ext cx="2667000" cy="110013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22860" tIns="22860" rIns="22860" bIns="22860" anchor="ctr">
            <a:prstTxWarp prst="textNoShape">
              <a:avLst/>
            </a:prstTxWarp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</a:rPr>
              <a:t>Trusted information source for patients</a:t>
            </a:r>
          </a:p>
        </p:txBody>
      </p:sp>
      <p:sp>
        <p:nvSpPr>
          <p:cNvPr id="16" name="Freeform 15"/>
          <p:cNvSpPr/>
          <p:nvPr/>
        </p:nvSpPr>
        <p:spPr>
          <a:xfrm>
            <a:off x="2979738" y="4324350"/>
            <a:ext cx="3048000" cy="2339975"/>
          </a:xfrm>
          <a:custGeom>
            <a:avLst/>
            <a:gdLst>
              <a:gd name="connsiteX0" fmla="*/ 1459711 w 3047461"/>
              <a:gd name="connsiteY0" fmla="*/ 12569 h 2340990"/>
              <a:gd name="connsiteX1" fmla="*/ 1487991 w 3047461"/>
              <a:gd name="connsiteY1" fmla="*/ 21996 h 2340990"/>
              <a:gd name="connsiteX2" fmla="*/ 1553979 w 3047461"/>
              <a:gd name="connsiteY2" fmla="*/ 50276 h 2340990"/>
              <a:gd name="connsiteX3" fmla="*/ 1610540 w 3047461"/>
              <a:gd name="connsiteY3" fmla="*/ 59703 h 2340990"/>
              <a:gd name="connsiteX4" fmla="*/ 1770795 w 3047461"/>
              <a:gd name="connsiteY4" fmla="*/ 87983 h 2340990"/>
              <a:gd name="connsiteX5" fmla="*/ 2006465 w 3047461"/>
              <a:gd name="connsiteY5" fmla="*/ 116264 h 2340990"/>
              <a:gd name="connsiteX6" fmla="*/ 2081880 w 3047461"/>
              <a:gd name="connsiteY6" fmla="*/ 144544 h 2340990"/>
              <a:gd name="connsiteX7" fmla="*/ 2421245 w 3047461"/>
              <a:gd name="connsiteY7" fmla="*/ 248239 h 2340990"/>
              <a:gd name="connsiteX8" fmla="*/ 2572074 w 3047461"/>
              <a:gd name="connsiteY8" fmla="*/ 389641 h 2340990"/>
              <a:gd name="connsiteX9" fmla="*/ 2628634 w 3047461"/>
              <a:gd name="connsiteY9" fmla="*/ 427348 h 2340990"/>
              <a:gd name="connsiteX10" fmla="*/ 2704049 w 3047461"/>
              <a:gd name="connsiteY10" fmla="*/ 512190 h 2340990"/>
              <a:gd name="connsiteX11" fmla="*/ 2713476 w 3047461"/>
              <a:gd name="connsiteY11" fmla="*/ 823274 h 2340990"/>
              <a:gd name="connsiteX12" fmla="*/ 2760610 w 3047461"/>
              <a:gd name="connsiteY12" fmla="*/ 926969 h 2340990"/>
              <a:gd name="connsiteX13" fmla="*/ 2788890 w 3047461"/>
              <a:gd name="connsiteY13" fmla="*/ 992957 h 2340990"/>
              <a:gd name="connsiteX14" fmla="*/ 2817171 w 3047461"/>
              <a:gd name="connsiteY14" fmla="*/ 1040091 h 2340990"/>
              <a:gd name="connsiteX15" fmla="*/ 2826597 w 3047461"/>
              <a:gd name="connsiteY15" fmla="*/ 1068371 h 2340990"/>
              <a:gd name="connsiteX16" fmla="*/ 2845451 w 3047461"/>
              <a:gd name="connsiteY16" fmla="*/ 1106078 h 2340990"/>
              <a:gd name="connsiteX17" fmla="*/ 2873731 w 3047461"/>
              <a:gd name="connsiteY17" fmla="*/ 1209773 h 2340990"/>
              <a:gd name="connsiteX18" fmla="*/ 2930292 w 3047461"/>
              <a:gd name="connsiteY18" fmla="*/ 1360602 h 2340990"/>
              <a:gd name="connsiteX19" fmla="*/ 2939719 w 3047461"/>
              <a:gd name="connsiteY19" fmla="*/ 1436016 h 2340990"/>
              <a:gd name="connsiteX20" fmla="*/ 2967999 w 3047461"/>
              <a:gd name="connsiteY20" fmla="*/ 1464297 h 2340990"/>
              <a:gd name="connsiteX21" fmla="*/ 3015133 w 3047461"/>
              <a:gd name="connsiteY21" fmla="*/ 1520858 h 2340990"/>
              <a:gd name="connsiteX22" fmla="*/ 3024560 w 3047461"/>
              <a:gd name="connsiteY22" fmla="*/ 1577418 h 2340990"/>
              <a:gd name="connsiteX23" fmla="*/ 3043414 w 3047461"/>
              <a:gd name="connsiteY23" fmla="*/ 1671686 h 2340990"/>
              <a:gd name="connsiteX24" fmla="*/ 3033987 w 3047461"/>
              <a:gd name="connsiteY24" fmla="*/ 1869649 h 2340990"/>
              <a:gd name="connsiteX25" fmla="*/ 2939719 w 3047461"/>
              <a:gd name="connsiteY25" fmla="*/ 1926210 h 2340990"/>
              <a:gd name="connsiteX26" fmla="*/ 2741756 w 3047461"/>
              <a:gd name="connsiteY26" fmla="*/ 1973344 h 2340990"/>
              <a:gd name="connsiteX27" fmla="*/ 2600354 w 3047461"/>
              <a:gd name="connsiteY27" fmla="*/ 2029905 h 2340990"/>
              <a:gd name="connsiteX28" fmla="*/ 2553220 w 3047461"/>
              <a:gd name="connsiteY28" fmla="*/ 2039332 h 2340990"/>
              <a:gd name="connsiteX29" fmla="*/ 2440098 w 3047461"/>
              <a:gd name="connsiteY29" fmla="*/ 2124173 h 2340990"/>
              <a:gd name="connsiteX30" fmla="*/ 2411818 w 3047461"/>
              <a:gd name="connsiteY30" fmla="*/ 2152453 h 2340990"/>
              <a:gd name="connsiteX31" fmla="*/ 2298696 w 3047461"/>
              <a:gd name="connsiteY31" fmla="*/ 2171307 h 2340990"/>
              <a:gd name="connsiteX32" fmla="*/ 2176148 w 3047461"/>
              <a:gd name="connsiteY32" fmla="*/ 2180734 h 2340990"/>
              <a:gd name="connsiteX33" fmla="*/ 2044173 w 3047461"/>
              <a:gd name="connsiteY33" fmla="*/ 2199587 h 2340990"/>
              <a:gd name="connsiteX34" fmla="*/ 1978185 w 3047461"/>
              <a:gd name="connsiteY34" fmla="*/ 2227868 h 2340990"/>
              <a:gd name="connsiteX35" fmla="*/ 1931051 w 3047461"/>
              <a:gd name="connsiteY35" fmla="*/ 2237295 h 2340990"/>
              <a:gd name="connsiteX36" fmla="*/ 1789649 w 3047461"/>
              <a:gd name="connsiteY36" fmla="*/ 2284429 h 2340990"/>
              <a:gd name="connsiteX37" fmla="*/ 1751942 w 3047461"/>
              <a:gd name="connsiteY37" fmla="*/ 2312709 h 2340990"/>
              <a:gd name="connsiteX38" fmla="*/ 1667100 w 3047461"/>
              <a:gd name="connsiteY38" fmla="*/ 2340990 h 2340990"/>
              <a:gd name="connsiteX39" fmla="*/ 1356016 w 3047461"/>
              <a:gd name="connsiteY39" fmla="*/ 2331563 h 2340990"/>
              <a:gd name="connsiteX40" fmla="*/ 1186333 w 3047461"/>
              <a:gd name="connsiteY40" fmla="*/ 2303282 h 2340990"/>
              <a:gd name="connsiteX41" fmla="*/ 733847 w 3047461"/>
              <a:gd name="connsiteY41" fmla="*/ 2275002 h 2340990"/>
              <a:gd name="connsiteX42" fmla="*/ 686713 w 3047461"/>
              <a:gd name="connsiteY42" fmla="*/ 2265575 h 2340990"/>
              <a:gd name="connsiteX43" fmla="*/ 620725 w 3047461"/>
              <a:gd name="connsiteY43" fmla="*/ 2237295 h 2340990"/>
              <a:gd name="connsiteX44" fmla="*/ 488750 w 3047461"/>
              <a:gd name="connsiteY44" fmla="*/ 2218441 h 2340990"/>
              <a:gd name="connsiteX45" fmla="*/ 347348 w 3047461"/>
              <a:gd name="connsiteY45" fmla="*/ 2180734 h 2340990"/>
              <a:gd name="connsiteX46" fmla="*/ 253080 w 3047461"/>
              <a:gd name="connsiteY46" fmla="*/ 2152453 h 2340990"/>
              <a:gd name="connsiteX47" fmla="*/ 205946 w 3047461"/>
              <a:gd name="connsiteY47" fmla="*/ 2095893 h 2340990"/>
              <a:gd name="connsiteX48" fmla="*/ 196519 w 3047461"/>
              <a:gd name="connsiteY48" fmla="*/ 2048759 h 2340990"/>
              <a:gd name="connsiteX49" fmla="*/ 168239 w 3047461"/>
              <a:gd name="connsiteY49" fmla="*/ 1992198 h 2340990"/>
              <a:gd name="connsiteX50" fmla="*/ 139958 w 3047461"/>
              <a:gd name="connsiteY50" fmla="*/ 1926210 h 2340990"/>
              <a:gd name="connsiteX51" fmla="*/ 83397 w 3047461"/>
              <a:gd name="connsiteY51" fmla="*/ 1502004 h 2340990"/>
              <a:gd name="connsiteX52" fmla="*/ 36263 w 3047461"/>
              <a:gd name="connsiteY52" fmla="*/ 1200346 h 2340990"/>
              <a:gd name="connsiteX53" fmla="*/ 7983 w 3047461"/>
              <a:gd name="connsiteY53" fmla="*/ 992957 h 2340990"/>
              <a:gd name="connsiteX54" fmla="*/ 17410 w 3047461"/>
              <a:gd name="connsiteY54" fmla="*/ 710152 h 2340990"/>
              <a:gd name="connsiteX55" fmla="*/ 26837 w 3047461"/>
              <a:gd name="connsiteY55" fmla="*/ 663018 h 2340990"/>
              <a:gd name="connsiteX56" fmla="*/ 130531 w 3047461"/>
              <a:gd name="connsiteY56" fmla="*/ 578177 h 2340990"/>
              <a:gd name="connsiteX57" fmla="*/ 215373 w 3047461"/>
              <a:gd name="connsiteY57" fmla="*/ 512190 h 2340990"/>
              <a:gd name="connsiteX58" fmla="*/ 243653 w 3047461"/>
              <a:gd name="connsiteY58" fmla="*/ 493336 h 2340990"/>
              <a:gd name="connsiteX59" fmla="*/ 479323 w 3047461"/>
              <a:gd name="connsiteY59" fmla="*/ 483909 h 2340990"/>
              <a:gd name="connsiteX60" fmla="*/ 592445 w 3047461"/>
              <a:gd name="connsiteY60" fmla="*/ 408495 h 2340990"/>
              <a:gd name="connsiteX61" fmla="*/ 667859 w 3047461"/>
              <a:gd name="connsiteY61" fmla="*/ 399068 h 2340990"/>
              <a:gd name="connsiteX62" fmla="*/ 762127 w 3047461"/>
              <a:gd name="connsiteY62" fmla="*/ 370787 h 2340990"/>
              <a:gd name="connsiteX63" fmla="*/ 837542 w 3047461"/>
              <a:gd name="connsiteY63" fmla="*/ 323653 h 2340990"/>
              <a:gd name="connsiteX64" fmla="*/ 922383 w 3047461"/>
              <a:gd name="connsiteY64" fmla="*/ 314227 h 2340990"/>
              <a:gd name="connsiteX65" fmla="*/ 1035505 w 3047461"/>
              <a:gd name="connsiteY65" fmla="*/ 238812 h 2340990"/>
              <a:gd name="connsiteX66" fmla="*/ 1092065 w 3047461"/>
              <a:gd name="connsiteY66" fmla="*/ 229385 h 2340990"/>
              <a:gd name="connsiteX67" fmla="*/ 1148626 w 3047461"/>
              <a:gd name="connsiteY67" fmla="*/ 210532 h 2340990"/>
              <a:gd name="connsiteX68" fmla="*/ 1299455 w 3047461"/>
              <a:gd name="connsiteY68" fmla="*/ 201105 h 2340990"/>
              <a:gd name="connsiteX69" fmla="*/ 1356016 w 3047461"/>
              <a:gd name="connsiteY69" fmla="*/ 172825 h 2340990"/>
              <a:gd name="connsiteX70" fmla="*/ 1412577 w 3047461"/>
              <a:gd name="connsiteY70" fmla="*/ 144544 h 2340990"/>
              <a:gd name="connsiteX71" fmla="*/ 1431430 w 3047461"/>
              <a:gd name="connsiteY71" fmla="*/ 116264 h 2340990"/>
              <a:gd name="connsiteX72" fmla="*/ 1459711 w 3047461"/>
              <a:gd name="connsiteY72" fmla="*/ 97410 h 2340990"/>
              <a:gd name="connsiteX73" fmla="*/ 1459711 w 3047461"/>
              <a:gd name="connsiteY73" fmla="*/ 12569 h 2340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047461" h="2340990">
                <a:moveTo>
                  <a:pt x="1459711" y="12569"/>
                </a:moveTo>
                <a:cubicBezTo>
                  <a:pt x="1464424" y="0"/>
                  <a:pt x="1478765" y="18306"/>
                  <a:pt x="1487991" y="21996"/>
                </a:cubicBezTo>
                <a:cubicBezTo>
                  <a:pt x="1510210" y="30884"/>
                  <a:pt x="1531106" y="43238"/>
                  <a:pt x="1553979" y="50276"/>
                </a:cubicBezTo>
                <a:cubicBezTo>
                  <a:pt x="1572248" y="55897"/>
                  <a:pt x="1591797" y="55954"/>
                  <a:pt x="1610540" y="59703"/>
                </a:cubicBezTo>
                <a:cubicBezTo>
                  <a:pt x="1752572" y="88110"/>
                  <a:pt x="1638248" y="71416"/>
                  <a:pt x="1770795" y="87983"/>
                </a:cubicBezTo>
                <a:cubicBezTo>
                  <a:pt x="1878837" y="142006"/>
                  <a:pt x="1741589" y="79730"/>
                  <a:pt x="2006465" y="116264"/>
                </a:cubicBezTo>
                <a:cubicBezTo>
                  <a:pt x="2033061" y="119932"/>
                  <a:pt x="2056742" y="135117"/>
                  <a:pt x="2081880" y="144544"/>
                </a:cubicBezTo>
                <a:cubicBezTo>
                  <a:pt x="2240367" y="271335"/>
                  <a:pt x="2136172" y="215347"/>
                  <a:pt x="2421245" y="248239"/>
                </a:cubicBezTo>
                <a:cubicBezTo>
                  <a:pt x="2478126" y="305120"/>
                  <a:pt x="2511606" y="344290"/>
                  <a:pt x="2572074" y="389641"/>
                </a:cubicBezTo>
                <a:cubicBezTo>
                  <a:pt x="2590201" y="403236"/>
                  <a:pt x="2611227" y="412842"/>
                  <a:pt x="2628634" y="427348"/>
                </a:cubicBezTo>
                <a:cubicBezTo>
                  <a:pt x="2677064" y="467706"/>
                  <a:pt x="2677264" y="472013"/>
                  <a:pt x="2704049" y="512190"/>
                </a:cubicBezTo>
                <a:cubicBezTo>
                  <a:pt x="2707191" y="615885"/>
                  <a:pt x="2705519" y="719837"/>
                  <a:pt x="2713476" y="823274"/>
                </a:cubicBezTo>
                <a:cubicBezTo>
                  <a:pt x="2716982" y="868859"/>
                  <a:pt x="2741595" y="888939"/>
                  <a:pt x="2760610" y="926969"/>
                </a:cubicBezTo>
                <a:cubicBezTo>
                  <a:pt x="2827371" y="1060487"/>
                  <a:pt x="2690794" y="816383"/>
                  <a:pt x="2788890" y="992957"/>
                </a:cubicBezTo>
                <a:cubicBezTo>
                  <a:pt x="2797788" y="1008974"/>
                  <a:pt x="2808977" y="1023703"/>
                  <a:pt x="2817171" y="1040091"/>
                </a:cubicBezTo>
                <a:cubicBezTo>
                  <a:pt x="2821615" y="1048978"/>
                  <a:pt x="2822683" y="1059238"/>
                  <a:pt x="2826597" y="1068371"/>
                </a:cubicBezTo>
                <a:cubicBezTo>
                  <a:pt x="2832133" y="1081287"/>
                  <a:pt x="2841007" y="1092746"/>
                  <a:pt x="2845451" y="1106078"/>
                </a:cubicBezTo>
                <a:cubicBezTo>
                  <a:pt x="2856781" y="1140067"/>
                  <a:pt x="2863299" y="1175498"/>
                  <a:pt x="2873731" y="1209773"/>
                </a:cubicBezTo>
                <a:cubicBezTo>
                  <a:pt x="2906514" y="1317488"/>
                  <a:pt x="2896976" y="1293969"/>
                  <a:pt x="2930292" y="1360602"/>
                </a:cubicBezTo>
                <a:cubicBezTo>
                  <a:pt x="2933434" y="1385740"/>
                  <a:pt x="2931061" y="1412208"/>
                  <a:pt x="2939719" y="1436016"/>
                </a:cubicBezTo>
                <a:cubicBezTo>
                  <a:pt x="2944275" y="1448545"/>
                  <a:pt x="2959464" y="1454055"/>
                  <a:pt x="2967999" y="1464297"/>
                </a:cubicBezTo>
                <a:cubicBezTo>
                  <a:pt x="3033621" y="1543043"/>
                  <a:pt x="2932512" y="1438234"/>
                  <a:pt x="3015133" y="1520858"/>
                </a:cubicBezTo>
                <a:cubicBezTo>
                  <a:pt x="3018275" y="1539711"/>
                  <a:pt x="3021038" y="1558632"/>
                  <a:pt x="3024560" y="1577418"/>
                </a:cubicBezTo>
                <a:cubicBezTo>
                  <a:pt x="3030466" y="1608914"/>
                  <a:pt x="3042381" y="1639658"/>
                  <a:pt x="3043414" y="1671686"/>
                </a:cubicBezTo>
                <a:cubicBezTo>
                  <a:pt x="3045544" y="1737714"/>
                  <a:pt x="3047461" y="1804975"/>
                  <a:pt x="3033987" y="1869649"/>
                </a:cubicBezTo>
                <a:cubicBezTo>
                  <a:pt x="3030855" y="1884683"/>
                  <a:pt x="2941322" y="1925644"/>
                  <a:pt x="2939719" y="1926210"/>
                </a:cubicBezTo>
                <a:cubicBezTo>
                  <a:pt x="2799036" y="1975863"/>
                  <a:pt x="2876587" y="1935891"/>
                  <a:pt x="2741756" y="1973344"/>
                </a:cubicBezTo>
                <a:cubicBezTo>
                  <a:pt x="2640780" y="2001393"/>
                  <a:pt x="2693831" y="1998746"/>
                  <a:pt x="2600354" y="2029905"/>
                </a:cubicBezTo>
                <a:cubicBezTo>
                  <a:pt x="2585154" y="2034972"/>
                  <a:pt x="2568931" y="2036190"/>
                  <a:pt x="2553220" y="2039332"/>
                </a:cubicBezTo>
                <a:cubicBezTo>
                  <a:pt x="2472811" y="2079536"/>
                  <a:pt x="2511564" y="2052707"/>
                  <a:pt x="2440098" y="2124173"/>
                </a:cubicBezTo>
                <a:cubicBezTo>
                  <a:pt x="2430671" y="2133600"/>
                  <a:pt x="2424968" y="2150261"/>
                  <a:pt x="2411818" y="2152453"/>
                </a:cubicBezTo>
                <a:cubicBezTo>
                  <a:pt x="2374111" y="2158738"/>
                  <a:pt x="2336651" y="2166752"/>
                  <a:pt x="2298696" y="2171307"/>
                </a:cubicBezTo>
                <a:cubicBezTo>
                  <a:pt x="2258018" y="2176188"/>
                  <a:pt x="2216867" y="2176210"/>
                  <a:pt x="2176148" y="2180734"/>
                </a:cubicBezTo>
                <a:cubicBezTo>
                  <a:pt x="2131982" y="2185641"/>
                  <a:pt x="2088165" y="2193303"/>
                  <a:pt x="2044173" y="2199587"/>
                </a:cubicBezTo>
                <a:cubicBezTo>
                  <a:pt x="2022177" y="2209014"/>
                  <a:pt x="2000888" y="2220300"/>
                  <a:pt x="1978185" y="2227868"/>
                </a:cubicBezTo>
                <a:cubicBezTo>
                  <a:pt x="1962985" y="2232935"/>
                  <a:pt x="1946532" y="2233167"/>
                  <a:pt x="1931051" y="2237295"/>
                </a:cubicBezTo>
                <a:cubicBezTo>
                  <a:pt x="1914318" y="2241757"/>
                  <a:pt x="1818889" y="2268184"/>
                  <a:pt x="1789649" y="2284429"/>
                </a:cubicBezTo>
                <a:cubicBezTo>
                  <a:pt x="1775915" y="2292059"/>
                  <a:pt x="1766207" y="2306125"/>
                  <a:pt x="1751942" y="2312709"/>
                </a:cubicBezTo>
                <a:cubicBezTo>
                  <a:pt x="1724875" y="2325201"/>
                  <a:pt x="1667100" y="2340990"/>
                  <a:pt x="1667100" y="2340990"/>
                </a:cubicBezTo>
                <a:cubicBezTo>
                  <a:pt x="1563405" y="2337848"/>
                  <a:pt x="1459441" y="2339675"/>
                  <a:pt x="1356016" y="2331563"/>
                </a:cubicBezTo>
                <a:cubicBezTo>
                  <a:pt x="1298850" y="2327079"/>
                  <a:pt x="1243563" y="2306859"/>
                  <a:pt x="1186333" y="2303282"/>
                </a:cubicBezTo>
                <a:lnTo>
                  <a:pt x="733847" y="2275002"/>
                </a:lnTo>
                <a:cubicBezTo>
                  <a:pt x="718136" y="2271860"/>
                  <a:pt x="701913" y="2270642"/>
                  <a:pt x="686713" y="2265575"/>
                </a:cubicBezTo>
                <a:cubicBezTo>
                  <a:pt x="664010" y="2258007"/>
                  <a:pt x="644005" y="2242838"/>
                  <a:pt x="620725" y="2237295"/>
                </a:cubicBezTo>
                <a:cubicBezTo>
                  <a:pt x="577495" y="2227002"/>
                  <a:pt x="532389" y="2226833"/>
                  <a:pt x="488750" y="2218441"/>
                </a:cubicBezTo>
                <a:cubicBezTo>
                  <a:pt x="352854" y="2192307"/>
                  <a:pt x="415859" y="2201288"/>
                  <a:pt x="347348" y="2180734"/>
                </a:cubicBezTo>
                <a:cubicBezTo>
                  <a:pt x="239431" y="2148358"/>
                  <a:pt x="317125" y="2173802"/>
                  <a:pt x="253080" y="2152453"/>
                </a:cubicBezTo>
                <a:cubicBezTo>
                  <a:pt x="237369" y="2133600"/>
                  <a:pt x="217698" y="2117438"/>
                  <a:pt x="205946" y="2095893"/>
                </a:cubicBezTo>
                <a:cubicBezTo>
                  <a:pt x="198274" y="2081827"/>
                  <a:pt x="201995" y="2063817"/>
                  <a:pt x="196519" y="2048759"/>
                </a:cubicBezTo>
                <a:cubicBezTo>
                  <a:pt x="189315" y="2028949"/>
                  <a:pt x="177072" y="2011337"/>
                  <a:pt x="168239" y="1992198"/>
                </a:cubicBezTo>
                <a:cubicBezTo>
                  <a:pt x="158211" y="1970470"/>
                  <a:pt x="149385" y="1948206"/>
                  <a:pt x="139958" y="1926210"/>
                </a:cubicBezTo>
                <a:cubicBezTo>
                  <a:pt x="70166" y="1507454"/>
                  <a:pt x="158917" y="2058963"/>
                  <a:pt x="83397" y="1502004"/>
                </a:cubicBezTo>
                <a:cubicBezTo>
                  <a:pt x="69722" y="1401154"/>
                  <a:pt x="50014" y="1301185"/>
                  <a:pt x="36263" y="1200346"/>
                </a:cubicBezTo>
                <a:cubicBezTo>
                  <a:pt x="0" y="934412"/>
                  <a:pt x="54733" y="1226701"/>
                  <a:pt x="7983" y="992957"/>
                </a:cubicBezTo>
                <a:cubicBezTo>
                  <a:pt x="11125" y="898689"/>
                  <a:pt x="12029" y="804319"/>
                  <a:pt x="17410" y="710152"/>
                </a:cubicBezTo>
                <a:cubicBezTo>
                  <a:pt x="18324" y="694156"/>
                  <a:pt x="21211" y="678020"/>
                  <a:pt x="26837" y="663018"/>
                </a:cubicBezTo>
                <a:cubicBezTo>
                  <a:pt x="43103" y="619642"/>
                  <a:pt x="100587" y="601467"/>
                  <a:pt x="130531" y="578177"/>
                </a:cubicBezTo>
                <a:cubicBezTo>
                  <a:pt x="158812" y="556181"/>
                  <a:pt x="185563" y="532064"/>
                  <a:pt x="215373" y="512190"/>
                </a:cubicBezTo>
                <a:cubicBezTo>
                  <a:pt x="224800" y="505905"/>
                  <a:pt x="232388" y="494543"/>
                  <a:pt x="243653" y="493336"/>
                </a:cubicBezTo>
                <a:cubicBezTo>
                  <a:pt x="321825" y="484960"/>
                  <a:pt x="400766" y="487051"/>
                  <a:pt x="479323" y="483909"/>
                </a:cubicBezTo>
                <a:cubicBezTo>
                  <a:pt x="516309" y="453087"/>
                  <a:pt x="544654" y="422150"/>
                  <a:pt x="592445" y="408495"/>
                </a:cubicBezTo>
                <a:cubicBezTo>
                  <a:pt x="616804" y="401535"/>
                  <a:pt x="642721" y="402210"/>
                  <a:pt x="667859" y="399068"/>
                </a:cubicBezTo>
                <a:cubicBezTo>
                  <a:pt x="699282" y="389641"/>
                  <a:pt x="732148" y="384111"/>
                  <a:pt x="762127" y="370787"/>
                </a:cubicBezTo>
                <a:cubicBezTo>
                  <a:pt x="789216" y="358747"/>
                  <a:pt x="808079" y="326926"/>
                  <a:pt x="837542" y="323653"/>
                </a:cubicBezTo>
                <a:lnTo>
                  <a:pt x="922383" y="314227"/>
                </a:lnTo>
                <a:cubicBezTo>
                  <a:pt x="946854" y="295873"/>
                  <a:pt x="1016486" y="241982"/>
                  <a:pt x="1035505" y="238812"/>
                </a:cubicBezTo>
                <a:cubicBezTo>
                  <a:pt x="1054358" y="235670"/>
                  <a:pt x="1073522" y="234021"/>
                  <a:pt x="1092065" y="229385"/>
                </a:cubicBezTo>
                <a:cubicBezTo>
                  <a:pt x="1111345" y="224565"/>
                  <a:pt x="1128935" y="213217"/>
                  <a:pt x="1148626" y="210532"/>
                </a:cubicBezTo>
                <a:cubicBezTo>
                  <a:pt x="1198539" y="203726"/>
                  <a:pt x="1249179" y="204247"/>
                  <a:pt x="1299455" y="201105"/>
                </a:cubicBezTo>
                <a:cubicBezTo>
                  <a:pt x="1380501" y="147072"/>
                  <a:pt x="1277959" y="211853"/>
                  <a:pt x="1356016" y="172825"/>
                </a:cubicBezTo>
                <a:cubicBezTo>
                  <a:pt x="1429121" y="136273"/>
                  <a:pt x="1341484" y="168242"/>
                  <a:pt x="1412577" y="144544"/>
                </a:cubicBezTo>
                <a:cubicBezTo>
                  <a:pt x="1418861" y="135117"/>
                  <a:pt x="1423419" y="124275"/>
                  <a:pt x="1431430" y="116264"/>
                </a:cubicBezTo>
                <a:cubicBezTo>
                  <a:pt x="1439441" y="108253"/>
                  <a:pt x="1454644" y="107544"/>
                  <a:pt x="1459711" y="97410"/>
                </a:cubicBezTo>
                <a:cubicBezTo>
                  <a:pt x="1498511" y="19810"/>
                  <a:pt x="1454998" y="25138"/>
                  <a:pt x="1459711" y="125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8" name="Oval 4"/>
          <p:cNvSpPr/>
          <p:nvPr/>
        </p:nvSpPr>
        <p:spPr>
          <a:xfrm>
            <a:off x="246063" y="5464175"/>
            <a:ext cx="2420937" cy="110013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22860" tIns="22860" rIns="22860" bIns="22860" anchor="ctr">
            <a:prstTxWarp prst="textNoShape">
              <a:avLst/>
            </a:prstTxWarp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</a:rPr>
              <a:t>Critical opinion leader for technology adoption</a:t>
            </a:r>
          </a:p>
        </p:txBody>
      </p:sp>
      <p:sp>
        <p:nvSpPr>
          <p:cNvPr id="22" name="Oval 4"/>
          <p:cNvSpPr/>
          <p:nvPr/>
        </p:nvSpPr>
        <p:spPr>
          <a:xfrm>
            <a:off x="2820988" y="4683125"/>
            <a:ext cx="1581150" cy="111442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22860" tIns="22860" rIns="22860" bIns="22860" anchor="ctr">
            <a:prstTxWarp prst="textNoShape">
              <a:avLst/>
            </a:prstTxWarp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>
                <a:solidFill>
                  <a:srgbClr val="000000"/>
                </a:solidFill>
                <a:latin typeface="Myriad Pro" charset="0"/>
                <a:ea typeface="Myriad Pro" charset="0"/>
                <a:cs typeface="Myriad Pro" charset="0"/>
              </a:rPr>
              <a:t>Access to media outlets</a:t>
            </a:r>
          </a:p>
        </p:txBody>
      </p:sp>
      <p:sp>
        <p:nvSpPr>
          <p:cNvPr id="17" name="Oval 16"/>
          <p:cNvSpPr/>
          <p:nvPr/>
        </p:nvSpPr>
        <p:spPr>
          <a:xfrm>
            <a:off x="153988" y="153987"/>
            <a:ext cx="455612" cy="455613"/>
          </a:xfrm>
          <a:prstGeom prst="ellipse">
            <a:avLst/>
          </a:prstGeom>
          <a:gradFill flip="none" rotWithShape="1">
            <a:gsLst>
              <a:gs pos="0">
                <a:srgbClr val="FF6FCF">
                  <a:alpha val="50000"/>
                </a:srgbClr>
              </a:gs>
              <a:gs pos="100000">
                <a:srgbClr val="FFFFFF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>
            <a:reflection stA="50000" endPos="50000" dist="127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Myriad Pro"/>
              <a:cs typeface="Myriad Pro"/>
            </a:endParaRPr>
          </a:p>
        </p:txBody>
      </p:sp>
      <p:sp>
        <p:nvSpPr>
          <p:cNvPr id="41996" name="TextBox 9"/>
          <p:cNvSpPr txBox="1">
            <a:spLocks noChangeArrowheads="1"/>
          </p:cNvSpPr>
          <p:nvPr/>
        </p:nvSpPr>
        <p:spPr bwMode="auto">
          <a:xfrm>
            <a:off x="152400" y="152400"/>
            <a:ext cx="1708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b="1">
                <a:solidFill>
                  <a:srgbClr val="595959"/>
                </a:solidFill>
                <a:latin typeface="Myriad Pro" charset="0"/>
                <a:ea typeface="Myriad Pro" charset="0"/>
                <a:cs typeface="Myriad Pro" charset="0"/>
              </a:rPr>
              <a:t>MammOptics</a:t>
            </a:r>
          </a:p>
        </p:txBody>
      </p:sp>
      <p:sp>
        <p:nvSpPr>
          <p:cNvPr id="41997" name="TextBox 10"/>
          <p:cNvSpPr txBox="1">
            <a:spLocks noChangeArrowheads="1"/>
          </p:cNvSpPr>
          <p:nvPr/>
        </p:nvSpPr>
        <p:spPr bwMode="auto">
          <a:xfrm>
            <a:off x="609600" y="381000"/>
            <a:ext cx="196215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000" b="1">
                <a:solidFill>
                  <a:srgbClr val="595959"/>
                </a:solidFill>
                <a:latin typeface="Myriad Pro" charset="0"/>
              </a:rPr>
              <a:t>Marketing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9"/>
          <p:cNvSpPr txBox="1">
            <a:spLocks noChangeArrowheads="1"/>
          </p:cNvSpPr>
          <p:nvPr/>
        </p:nvSpPr>
        <p:spPr bwMode="auto">
          <a:xfrm>
            <a:off x="228600" y="152400"/>
            <a:ext cx="1708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r"/>
            <a:r>
              <a:rPr lang="en-US" sz="2000" b="1">
                <a:latin typeface="Myriad Pro" charset="0"/>
                <a:ea typeface="Myriad Pro" charset="0"/>
                <a:cs typeface="Myriad Pro" charset="0"/>
              </a:rPr>
              <a:t>MammOptics</a:t>
            </a:r>
          </a:p>
        </p:txBody>
      </p:sp>
      <p:sp>
        <p:nvSpPr>
          <p:cNvPr id="3" name="TextBox 10"/>
          <p:cNvSpPr txBox="1">
            <a:spLocks noChangeArrowheads="1"/>
          </p:cNvSpPr>
          <p:nvPr/>
        </p:nvSpPr>
        <p:spPr bwMode="auto">
          <a:xfrm>
            <a:off x="2133600" y="152400"/>
            <a:ext cx="31988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rgbClr val="7F7F7F"/>
                </a:solidFill>
                <a:latin typeface="Myriad Pro" charset="0"/>
                <a:ea typeface="Myriad Pro" charset="0"/>
                <a:cs typeface="Myriad Pro" charset="0"/>
              </a:rPr>
              <a:t>Customer Acquisition Cost</a:t>
            </a:r>
          </a:p>
        </p:txBody>
      </p:sp>
      <p:cxnSp>
        <p:nvCxnSpPr>
          <p:cNvPr id="4" name="Straight Connector 3"/>
          <p:cNvCxnSpPr/>
          <p:nvPr/>
        </p:nvCxnSpPr>
        <p:spPr>
          <a:xfrm rot="5400000">
            <a:off x="1943894" y="418306"/>
            <a:ext cx="381000" cy="1588"/>
          </a:xfrm>
          <a:prstGeom prst="line">
            <a:avLst/>
          </a:prstGeom>
          <a:ln w="12700">
            <a:solidFill>
              <a:srgbClr val="FF6FC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5400000">
            <a:off x="1791494" y="265906"/>
            <a:ext cx="381000" cy="1588"/>
          </a:xfrm>
          <a:prstGeom prst="line">
            <a:avLst/>
          </a:prstGeom>
          <a:ln w="12700">
            <a:solidFill>
              <a:srgbClr val="FF6FC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>
            <a:off x="1867694" y="342106"/>
            <a:ext cx="381000" cy="1588"/>
          </a:xfrm>
          <a:prstGeom prst="line">
            <a:avLst/>
          </a:prstGeom>
          <a:ln w="12700">
            <a:solidFill>
              <a:srgbClr val="FF6FC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11" name="TextBox 10"/>
          <p:cNvSpPr txBox="1">
            <a:spLocks noChangeArrowheads="1"/>
          </p:cNvSpPr>
          <p:nvPr/>
        </p:nvSpPr>
        <p:spPr bwMode="auto">
          <a:xfrm>
            <a:off x="4657725" y="1601788"/>
            <a:ext cx="20193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Myriad Pro" charset="0"/>
                <a:ea typeface="Myriad Pro" charset="0"/>
                <a:cs typeface="Myriad Pro" charset="0"/>
              </a:rPr>
              <a:t>Direct sales</a:t>
            </a:r>
          </a:p>
        </p:txBody>
      </p:sp>
      <p:sp>
        <p:nvSpPr>
          <p:cNvPr id="21512" name="TextBox 10"/>
          <p:cNvSpPr txBox="1">
            <a:spLocks noChangeArrowheads="1"/>
          </p:cNvSpPr>
          <p:nvPr/>
        </p:nvSpPr>
        <p:spPr bwMode="auto">
          <a:xfrm>
            <a:off x="4783138" y="3078163"/>
            <a:ext cx="18430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Myriad Pro" charset="0"/>
                <a:ea typeface="Myriad Pro" charset="0"/>
                <a:cs typeface="Myriad Pro" charset="0"/>
              </a:rPr>
              <a:t>Marketing</a:t>
            </a:r>
          </a:p>
        </p:txBody>
      </p:sp>
      <p:sp>
        <p:nvSpPr>
          <p:cNvPr id="21513" name="TextBox 10"/>
          <p:cNvSpPr txBox="1">
            <a:spLocks noChangeArrowheads="1"/>
          </p:cNvSpPr>
          <p:nvPr/>
        </p:nvSpPr>
        <p:spPr bwMode="auto">
          <a:xfrm>
            <a:off x="5075238" y="4548188"/>
            <a:ext cx="12588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Myriad Pro" charset="0"/>
                <a:ea typeface="Myriad Pro" charset="0"/>
                <a:cs typeface="Myriad Pro" charset="0"/>
              </a:rPr>
              <a:t>Device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1906588" y="1201738"/>
            <a:ext cx="1662112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7F7F7F"/>
                </a:solidFill>
                <a:latin typeface="Myriad Pro" charset="0"/>
                <a:ea typeface="Myriad Pro" charset="0"/>
                <a:cs typeface="Myriad Pro" charset="0"/>
              </a:rPr>
              <a:t>Head sales</a:t>
            </a:r>
          </a:p>
          <a:p>
            <a:pPr algn="ctr"/>
            <a:r>
              <a:rPr lang="en-US" sz="2000">
                <a:solidFill>
                  <a:srgbClr val="7F7F7F"/>
                </a:solidFill>
                <a:latin typeface="Myriad Pro" charset="0"/>
                <a:ea typeface="Myriad Pro" charset="0"/>
                <a:cs typeface="Myriad Pro" charset="0"/>
              </a:rPr>
              <a:t>5 reps</a:t>
            </a:r>
          </a:p>
          <a:p>
            <a:pPr algn="ctr"/>
            <a:r>
              <a:rPr lang="en-US" sz="2000">
                <a:solidFill>
                  <a:srgbClr val="7F7F7F"/>
                </a:solidFill>
                <a:latin typeface="Myriad Pro" charset="0"/>
                <a:ea typeface="Myriad Pro" charset="0"/>
                <a:cs typeface="Myriad Pro" charset="0"/>
              </a:rPr>
              <a:t>Bonuses</a:t>
            </a:r>
          </a:p>
          <a:p>
            <a:pPr algn="ctr"/>
            <a:r>
              <a:rPr lang="en-US" sz="2000">
                <a:solidFill>
                  <a:srgbClr val="7F7F7F"/>
                </a:solidFill>
                <a:latin typeface="Myriad Pro" charset="0"/>
                <a:ea typeface="Myriad Pro" charset="0"/>
                <a:cs typeface="Myriad Pro" charset="0"/>
              </a:rPr>
              <a:t>Expenses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906588" y="2773363"/>
            <a:ext cx="1662112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7F7F7F"/>
                </a:solidFill>
                <a:latin typeface="Myriad Pro" charset="0"/>
                <a:ea typeface="Myriad Pro" charset="0"/>
                <a:cs typeface="Myriad Pro" charset="0"/>
              </a:rPr>
              <a:t>Marketeer</a:t>
            </a:r>
          </a:p>
          <a:p>
            <a:pPr algn="ctr"/>
            <a:r>
              <a:rPr lang="en-US" sz="2000">
                <a:solidFill>
                  <a:srgbClr val="7F7F7F"/>
                </a:solidFill>
                <a:latin typeface="Myriad Pro" charset="0"/>
                <a:ea typeface="Myriad Pro" charset="0"/>
                <a:cs typeface="Myriad Pro" charset="0"/>
              </a:rPr>
              <a:t>Coordinator</a:t>
            </a:r>
          </a:p>
          <a:p>
            <a:pPr algn="ctr"/>
            <a:r>
              <a:rPr lang="en-US" sz="2000">
                <a:solidFill>
                  <a:srgbClr val="7F7F7F"/>
                </a:solidFill>
                <a:latin typeface="Myriad Pro" charset="0"/>
                <a:ea typeface="Myriad Pro" charset="0"/>
                <a:cs typeface="Myriad Pro" charset="0"/>
              </a:rPr>
              <a:t>2 conferences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906588" y="4056063"/>
            <a:ext cx="181292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7F7F7F"/>
                </a:solidFill>
                <a:latin typeface="Myriad Pro" charset="0"/>
                <a:ea typeface="Myriad Pro" charset="0"/>
                <a:cs typeface="Myriad Pro" charset="0"/>
              </a:rPr>
              <a:t>Processing unit</a:t>
            </a:r>
          </a:p>
          <a:p>
            <a:pPr algn="ctr"/>
            <a:r>
              <a:rPr lang="en-US" sz="2000">
                <a:solidFill>
                  <a:srgbClr val="7F7F7F"/>
                </a:solidFill>
                <a:latin typeface="Myriad Pro" charset="0"/>
                <a:ea typeface="Myriad Pro" charset="0"/>
                <a:cs typeface="Myriad Pro" charset="0"/>
              </a:rPr>
              <a:t>RF Circuitry</a:t>
            </a:r>
          </a:p>
          <a:p>
            <a:pPr algn="ctr"/>
            <a:r>
              <a:rPr lang="en-US" sz="2000">
                <a:solidFill>
                  <a:srgbClr val="7F7F7F"/>
                </a:solidFill>
                <a:latin typeface="Myriad Pro" charset="0"/>
                <a:ea typeface="Myriad Pro" charset="0"/>
                <a:cs typeface="Myriad Pro" charset="0"/>
              </a:rPr>
              <a:t>Lasers</a:t>
            </a:r>
          </a:p>
          <a:p>
            <a:pPr algn="ctr"/>
            <a:r>
              <a:rPr lang="en-US" sz="2000">
                <a:solidFill>
                  <a:srgbClr val="7F7F7F"/>
                </a:solidFill>
                <a:latin typeface="Myriad Pro" charset="0"/>
                <a:ea typeface="Myriad Pro" charset="0"/>
                <a:cs typeface="Myriad Pro" charset="0"/>
              </a:rPr>
              <a:t>Packaging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228600" y="1201738"/>
            <a:ext cx="1249363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7F7F7F"/>
                </a:solidFill>
                <a:latin typeface="Myriad Pro" charset="0"/>
                <a:ea typeface="Myriad Pro" charset="0"/>
                <a:cs typeface="Myriad Pro" charset="0"/>
              </a:rPr>
              <a:t>$120,000</a:t>
            </a:r>
          </a:p>
          <a:p>
            <a:pPr algn="ctr"/>
            <a:r>
              <a:rPr lang="en-US" sz="2000">
                <a:solidFill>
                  <a:srgbClr val="7F7F7F"/>
                </a:solidFill>
                <a:latin typeface="Myriad Pro" charset="0"/>
                <a:ea typeface="Myriad Pro" charset="0"/>
                <a:cs typeface="Myriad Pro" charset="0"/>
              </a:rPr>
              <a:t>$60,000/e</a:t>
            </a:r>
          </a:p>
          <a:p>
            <a:pPr algn="ctr"/>
            <a:r>
              <a:rPr lang="en-US" sz="2000">
                <a:solidFill>
                  <a:srgbClr val="7F7F7F"/>
                </a:solidFill>
                <a:latin typeface="Myriad Pro" charset="0"/>
                <a:ea typeface="Myriad Pro" charset="0"/>
                <a:cs typeface="Myriad Pro" charset="0"/>
              </a:rPr>
              <a:t>$30,000</a:t>
            </a:r>
          </a:p>
          <a:p>
            <a:pPr algn="ctr"/>
            <a:r>
              <a:rPr lang="en-US" sz="2000">
                <a:solidFill>
                  <a:srgbClr val="7F7F7F"/>
                </a:solidFill>
                <a:latin typeface="Myriad Pro" charset="0"/>
                <a:ea typeface="Myriad Pro" charset="0"/>
                <a:cs typeface="Myriad Pro" charset="0"/>
              </a:rPr>
              <a:t>$20,000</a:t>
            </a:r>
          </a:p>
          <a:p>
            <a:pPr algn="ctr"/>
            <a:endParaRPr lang="en-US" sz="2000">
              <a:solidFill>
                <a:srgbClr val="7F7F7F"/>
              </a:solidFill>
              <a:latin typeface="Myriad Pro" charset="0"/>
              <a:ea typeface="Myriad Pro" charset="0"/>
              <a:cs typeface="Myriad Pro" charset="0"/>
            </a:endParaRPr>
          </a:p>
        </p:txBody>
      </p:sp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228600" y="2773363"/>
            <a:ext cx="1249363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7F7F7F"/>
                </a:solidFill>
                <a:latin typeface="Myriad Pro" charset="0"/>
                <a:ea typeface="Myriad Pro" charset="0"/>
                <a:cs typeface="Myriad Pro" charset="0"/>
              </a:rPr>
              <a:t>$100,000</a:t>
            </a:r>
          </a:p>
          <a:p>
            <a:pPr algn="ctr"/>
            <a:r>
              <a:rPr lang="en-US" sz="2000">
                <a:solidFill>
                  <a:srgbClr val="7F7F7F"/>
                </a:solidFill>
                <a:latin typeface="Myriad Pro" charset="0"/>
                <a:ea typeface="Myriad Pro" charset="0"/>
                <a:cs typeface="Myriad Pro" charset="0"/>
              </a:rPr>
              <a:t>$60,000</a:t>
            </a:r>
          </a:p>
          <a:p>
            <a:pPr algn="ctr"/>
            <a:r>
              <a:rPr lang="en-US" sz="2000">
                <a:solidFill>
                  <a:srgbClr val="7F7F7F"/>
                </a:solidFill>
                <a:latin typeface="Myriad Pro" charset="0"/>
                <a:ea typeface="Myriad Pro" charset="0"/>
                <a:cs typeface="Myriad Pro" charset="0"/>
              </a:rPr>
              <a:t>$25,000/e</a:t>
            </a:r>
          </a:p>
        </p:txBody>
      </p: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228600" y="4056063"/>
            <a:ext cx="1249363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7F7F7F"/>
                </a:solidFill>
                <a:latin typeface="Myriad Pro" charset="0"/>
                <a:ea typeface="Myriad Pro" charset="0"/>
                <a:cs typeface="Myriad Pro" charset="0"/>
              </a:rPr>
              <a:t>$200</a:t>
            </a:r>
          </a:p>
          <a:p>
            <a:pPr algn="ctr"/>
            <a:r>
              <a:rPr lang="en-US" sz="2000">
                <a:solidFill>
                  <a:srgbClr val="7F7F7F"/>
                </a:solidFill>
                <a:latin typeface="Myriad Pro" charset="0"/>
                <a:ea typeface="Myriad Pro" charset="0"/>
                <a:cs typeface="Myriad Pro" charset="0"/>
              </a:rPr>
              <a:t>$500</a:t>
            </a:r>
          </a:p>
          <a:p>
            <a:pPr algn="ctr"/>
            <a:r>
              <a:rPr lang="en-US" sz="2000">
                <a:solidFill>
                  <a:srgbClr val="7F7F7F"/>
                </a:solidFill>
                <a:latin typeface="Myriad Pro" charset="0"/>
                <a:ea typeface="Myriad Pro" charset="0"/>
                <a:cs typeface="Myriad Pro" charset="0"/>
              </a:rPr>
              <a:t>$1,500</a:t>
            </a:r>
          </a:p>
          <a:p>
            <a:pPr algn="ctr"/>
            <a:r>
              <a:rPr lang="en-US" sz="2000">
                <a:solidFill>
                  <a:srgbClr val="7F7F7F"/>
                </a:solidFill>
                <a:latin typeface="Myriad Pro" charset="0"/>
                <a:ea typeface="Myriad Pro" charset="0"/>
                <a:cs typeface="Myriad Pro" charset="0"/>
              </a:rPr>
              <a:t>$2,000</a:t>
            </a:r>
          </a:p>
        </p:txBody>
      </p:sp>
      <p:sp>
        <p:nvSpPr>
          <p:cNvPr id="35" name="Right Arrow 34"/>
          <p:cNvSpPr/>
          <p:nvPr/>
        </p:nvSpPr>
        <p:spPr>
          <a:xfrm>
            <a:off x="3862388" y="1325563"/>
            <a:ext cx="661987" cy="1068387"/>
          </a:xfrm>
          <a:prstGeom prst="rightArrow">
            <a:avLst/>
          </a:prstGeom>
          <a:solidFill>
            <a:schemeClr val="bg1"/>
          </a:solidFill>
          <a:ln>
            <a:solidFill>
              <a:srgbClr val="FF6FC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6" name="Right Arrow 35"/>
          <p:cNvSpPr/>
          <p:nvPr/>
        </p:nvSpPr>
        <p:spPr>
          <a:xfrm>
            <a:off x="3862388" y="2847975"/>
            <a:ext cx="661987" cy="1068388"/>
          </a:xfrm>
          <a:prstGeom prst="rightArrow">
            <a:avLst/>
          </a:prstGeom>
          <a:solidFill>
            <a:schemeClr val="bg1"/>
          </a:solidFill>
          <a:ln>
            <a:solidFill>
              <a:srgbClr val="FF6FC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7" name="Right Arrow 36"/>
          <p:cNvSpPr/>
          <p:nvPr/>
        </p:nvSpPr>
        <p:spPr>
          <a:xfrm>
            <a:off x="3862388" y="4311650"/>
            <a:ext cx="661987" cy="1068388"/>
          </a:xfrm>
          <a:prstGeom prst="rightArrow">
            <a:avLst/>
          </a:prstGeom>
          <a:solidFill>
            <a:schemeClr val="bg1"/>
          </a:solidFill>
          <a:ln>
            <a:solidFill>
              <a:srgbClr val="FF6FC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523" name="TextBox 10"/>
          <p:cNvSpPr txBox="1">
            <a:spLocks noChangeArrowheads="1"/>
          </p:cNvSpPr>
          <p:nvPr/>
        </p:nvSpPr>
        <p:spPr bwMode="auto">
          <a:xfrm>
            <a:off x="588963" y="6015038"/>
            <a:ext cx="77930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i="1">
                <a:latin typeface="Myriad Pro" charset="0"/>
                <a:ea typeface="Myriad Pro" charset="0"/>
                <a:cs typeface="Myriad Pro" charset="0"/>
              </a:rPr>
              <a:t>Assume 200 sales per year at a $25,000 giving a profit of $3.2M</a:t>
            </a:r>
          </a:p>
        </p:txBody>
      </p:sp>
      <p:sp>
        <p:nvSpPr>
          <p:cNvPr id="21524" name="TextBox 10"/>
          <p:cNvSpPr txBox="1">
            <a:spLocks noChangeArrowheads="1"/>
          </p:cNvSpPr>
          <p:nvPr/>
        </p:nvSpPr>
        <p:spPr bwMode="auto">
          <a:xfrm>
            <a:off x="7315200" y="2125663"/>
            <a:ext cx="1828800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latin typeface="Myriad Pro" charset="0"/>
                <a:ea typeface="Myriad Pro" charset="0"/>
                <a:cs typeface="Myriad Pro" charset="0"/>
              </a:rPr>
              <a:t>CAC </a:t>
            </a:r>
          </a:p>
          <a:p>
            <a:pPr algn="ctr"/>
            <a:r>
              <a:rPr lang="en-US" sz="2800" b="1">
                <a:latin typeface="Myriad Pro" charset="0"/>
                <a:ea typeface="Myriad Pro" charset="0"/>
                <a:cs typeface="Myriad Pro" charset="0"/>
              </a:rPr>
              <a:t>$4,500</a:t>
            </a:r>
          </a:p>
        </p:txBody>
      </p:sp>
      <p:sp>
        <p:nvSpPr>
          <p:cNvPr id="41" name="Right Brace 40"/>
          <p:cNvSpPr/>
          <p:nvPr/>
        </p:nvSpPr>
        <p:spPr>
          <a:xfrm>
            <a:off x="6677025" y="1325563"/>
            <a:ext cx="790575" cy="2730500"/>
          </a:xfrm>
          <a:prstGeom prst="rightBrace">
            <a:avLst/>
          </a:prstGeom>
          <a:ln>
            <a:solidFill>
              <a:srgbClr val="FF6FC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526" name="TextBox 10"/>
          <p:cNvSpPr txBox="1">
            <a:spLocks noChangeArrowheads="1"/>
          </p:cNvSpPr>
          <p:nvPr/>
        </p:nvSpPr>
        <p:spPr bwMode="auto">
          <a:xfrm>
            <a:off x="7162800" y="4425950"/>
            <a:ext cx="18288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latin typeface="Myriad Pro" charset="0"/>
                <a:ea typeface="Myriad Pro" charset="0"/>
                <a:cs typeface="Myriad Pro" charset="0"/>
              </a:rPr>
              <a:t>COGS </a:t>
            </a:r>
          </a:p>
          <a:p>
            <a:pPr algn="ctr"/>
            <a:r>
              <a:rPr lang="en-US" sz="2800" b="1">
                <a:latin typeface="Myriad Pro" charset="0"/>
                <a:ea typeface="Myriad Pro" charset="0"/>
                <a:cs typeface="Myriad Pro" charset="0"/>
              </a:rPr>
              <a:t>$4,200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Housing App</a:t>
            </a:r>
            <a:br>
              <a:rPr lang="en-US" dirty="0" smtClean="0"/>
            </a:br>
            <a:r>
              <a:rPr lang="en-US" dirty="0" smtClean="0"/>
              <a:t>Customer Relationship Example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4800" y="152400"/>
            <a:ext cx="8077200" cy="91440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We ran a Facebook ad to test actual willingness to pay for this service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8001000" y="228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6" t="15000" r="21136" b="68333"/>
          <a:stretch/>
        </p:blipFill>
        <p:spPr bwMode="auto">
          <a:xfrm>
            <a:off x="380998" y="1143000"/>
            <a:ext cx="3962402" cy="20281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0" t="8333" r="12035" b="8333"/>
          <a:stretch/>
        </p:blipFill>
        <p:spPr bwMode="auto">
          <a:xfrm>
            <a:off x="1141857" y="2682240"/>
            <a:ext cx="7087743" cy="4038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685728" y="1600200"/>
            <a:ext cx="1562672" cy="762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9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4800" y="152400"/>
            <a:ext cx="8077200" cy="91440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To test willingness to pay we used three</a:t>
            </a:r>
            <a:br>
              <a:rPr lang="en-US" sz="3200" dirty="0" smtClean="0"/>
            </a:br>
            <a:r>
              <a:rPr lang="en-US" sz="3200" dirty="0" smtClean="0"/>
              <a:t>identical ads with three different landing pages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8001000" y="228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6" t="15000" r="21136" b="68333"/>
          <a:stretch/>
        </p:blipFill>
        <p:spPr bwMode="auto">
          <a:xfrm>
            <a:off x="380998" y="1295400"/>
            <a:ext cx="3069156" cy="15709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43" t="52500" r="15645" b="39283"/>
          <a:stretch/>
        </p:blipFill>
        <p:spPr bwMode="auto">
          <a:xfrm>
            <a:off x="4802125" y="1600200"/>
            <a:ext cx="3581400" cy="76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3581400" y="1600200"/>
            <a:ext cx="1143000" cy="762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57" t="52291" r="14847" b="38542"/>
          <a:stretch/>
        </p:blipFill>
        <p:spPr bwMode="auto">
          <a:xfrm>
            <a:off x="4800601" y="3358727"/>
            <a:ext cx="3584448" cy="8322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6" t="15000" r="21136" b="68333"/>
          <a:stretch/>
        </p:blipFill>
        <p:spPr bwMode="auto">
          <a:xfrm>
            <a:off x="381000" y="3077279"/>
            <a:ext cx="3069156" cy="15709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ight Arrow 9"/>
          <p:cNvSpPr/>
          <p:nvPr/>
        </p:nvSpPr>
        <p:spPr>
          <a:xfrm>
            <a:off x="3581402" y="3382079"/>
            <a:ext cx="1143000" cy="762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67" t="52083" r="16033" b="37917"/>
          <a:stretch/>
        </p:blipFill>
        <p:spPr bwMode="auto">
          <a:xfrm>
            <a:off x="4800600" y="5069229"/>
            <a:ext cx="3584448" cy="9505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6" t="15000" r="21136" b="68333"/>
          <a:stretch/>
        </p:blipFill>
        <p:spPr bwMode="auto">
          <a:xfrm>
            <a:off x="381000" y="4829879"/>
            <a:ext cx="3069156" cy="15709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3581402" y="5134679"/>
            <a:ext cx="1143000" cy="762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2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4800" y="152400"/>
            <a:ext cx="8077200" cy="914400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To test willingness to pay we used three</a:t>
            </a:r>
            <a:br>
              <a:rPr lang="en-US" sz="3200" dirty="0" smtClean="0"/>
            </a:br>
            <a:r>
              <a:rPr lang="en-US" sz="3200" dirty="0" smtClean="0"/>
              <a:t>identical ads with three different landing pages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8001000" y="2286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2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406787"/>
              </p:ext>
            </p:extLst>
          </p:nvPr>
        </p:nvGraphicFramePr>
        <p:xfrm>
          <a:off x="838200" y="1600200"/>
          <a:ext cx="7162800" cy="23241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790700"/>
                <a:gridCol w="1790700"/>
                <a:gridCol w="1790700"/>
                <a:gridCol w="1790700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Sign-ups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Clicks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Ad spend</a:t>
                      </a:r>
                      <a:endParaRPr lang="en-US" dirty="0"/>
                    </a:p>
                  </a:txBody>
                  <a:tcPr/>
                </a:tc>
              </a:tr>
              <a:tr h="622300">
                <a:tc>
                  <a:txBody>
                    <a:bodyPr/>
                    <a:lstStyle/>
                    <a:p>
                      <a:r>
                        <a:rPr lang="en-US" dirty="0" smtClean="0"/>
                        <a:t>Free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$25</a:t>
                      </a:r>
                      <a:endParaRPr lang="en-US" dirty="0"/>
                    </a:p>
                  </a:txBody>
                  <a:tcPr/>
                </a:tc>
              </a:tr>
              <a:tr h="622300">
                <a:tc>
                  <a:txBody>
                    <a:bodyPr/>
                    <a:lstStyle/>
                    <a:p>
                      <a:r>
                        <a:rPr lang="en-US" dirty="0" smtClean="0"/>
                        <a:t>$1/household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$25</a:t>
                      </a:r>
                      <a:endParaRPr lang="en-US" dirty="0"/>
                    </a:p>
                  </a:txBody>
                  <a:tcPr/>
                </a:tc>
              </a:tr>
              <a:tr h="622300">
                <a:tc>
                  <a:txBody>
                    <a:bodyPr/>
                    <a:lstStyle/>
                    <a:p>
                      <a:r>
                        <a:rPr lang="en-US" dirty="0" smtClean="0"/>
                        <a:t>$1/user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$25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14400" y="4191000"/>
            <a:ext cx="7086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Unfortunately, test results only proved users did not trust our site for payments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Facebook traffic on this campaign was on our page for 4 seconds on average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Roommate campaign had a 1:37 site time average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Outstanding question: can we win trust in other ways and then engage users to pay rent through us?</a:t>
            </a:r>
          </a:p>
        </p:txBody>
      </p:sp>
    </p:spTree>
    <p:extLst>
      <p:ext uri="{BB962C8B-B14F-4D97-AF65-F5344CB8AC3E}">
        <p14:creationId xmlns:p14="http://schemas.microsoft.com/office/powerpoint/2010/main" val="97952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4800" y="152400"/>
            <a:ext cx="8077200" cy="9144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Customer archetype: Sara</a:t>
            </a:r>
            <a:endParaRPr lang="en-US" dirty="0"/>
          </a:p>
        </p:txBody>
      </p:sp>
      <p:sp>
        <p:nvSpPr>
          <p:cNvPr id="8" name="Rectangle 6"/>
          <p:cNvSpPr txBox="1">
            <a:spLocks noChangeArrowheads="1"/>
          </p:cNvSpPr>
          <p:nvPr/>
        </p:nvSpPr>
        <p:spPr>
          <a:xfrm>
            <a:off x="3276600" y="1371600"/>
            <a:ext cx="5449843" cy="4933622"/>
          </a:xfrm>
          <a:prstGeom prst="rect">
            <a:avLst/>
          </a:prstGeom>
        </p:spPr>
        <p:txBody>
          <a:bodyPr/>
          <a:lstStyle>
            <a:lvl1pPr marL="293688" indent="-2476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315913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Lucida Grande"/>
              <a:buChar char="-"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49300" indent="-246063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Lucida Grande"/>
              <a:buChar char="●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GB" sz="1600" b="1" i="1" dirty="0" smtClean="0">
                <a:latin typeface="Arial" charset="0"/>
                <a:ea typeface="ＭＳ Ｐゴシック" charset="0"/>
                <a:cs typeface="ＭＳ Ｐゴシック" charset="0"/>
              </a:rPr>
              <a:t>How she searches</a:t>
            </a:r>
            <a:endParaRPr lang="en-GB" sz="1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GB" sz="1600" dirty="0" smtClean="0">
                <a:latin typeface="Arial" charset="0"/>
                <a:ea typeface="ＭＳ Ｐゴシック" charset="0"/>
                <a:cs typeface="ＭＳ Ｐゴシック" charset="0"/>
              </a:rPr>
              <a:t>Wants to be efficient (will use a broker if doing a </a:t>
            </a:r>
            <a:br>
              <a:rPr lang="en-GB" sz="1600" dirty="0" smtClean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GB" sz="1600" dirty="0" smtClean="0">
                <a:latin typeface="Arial" charset="0"/>
                <a:ea typeface="ＭＳ Ｐゴシック" charset="0"/>
                <a:cs typeface="ＭＳ Ｐゴシック" charset="0"/>
              </a:rPr>
              <a:t>search on her own is too painful)</a:t>
            </a:r>
          </a:p>
          <a:p>
            <a:r>
              <a:rPr lang="en-GB" sz="1600" dirty="0" smtClean="0">
                <a:latin typeface="Arial" charset="0"/>
                <a:ea typeface="ＭＳ Ｐゴシック" charset="0"/>
                <a:cs typeface="ＭＳ Ｐゴシック" charset="0"/>
              </a:rPr>
              <a:t>Asks friends for recommendations</a:t>
            </a:r>
          </a:p>
          <a:p>
            <a:endParaRPr lang="en-GB" sz="1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GB" sz="1600" b="1" i="1" dirty="0" smtClean="0">
                <a:latin typeface="Arial" charset="0"/>
                <a:ea typeface="ＭＳ Ｐゴシック" charset="0"/>
                <a:cs typeface="ＭＳ Ｐゴシック" charset="0"/>
              </a:rPr>
              <a:t>What Matters to Sara</a:t>
            </a:r>
            <a:endParaRPr lang="en-GB" sz="1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GB" sz="1600" dirty="0" smtClean="0">
                <a:latin typeface="Arial" charset="0"/>
                <a:ea typeface="ＭＳ Ｐゴシック" charset="0"/>
                <a:cs typeface="ＭＳ Ｐゴシック" charset="0"/>
              </a:rPr>
              <a:t>Wants to live in a fun place that is safe</a:t>
            </a:r>
          </a:p>
          <a:p>
            <a:r>
              <a:rPr lang="en-GB" sz="1600" dirty="0" smtClean="0">
                <a:latin typeface="Arial" charset="0"/>
                <a:ea typeface="ＭＳ Ｐゴシック" charset="0"/>
                <a:cs typeface="ＭＳ Ｐゴシック" charset="0"/>
              </a:rPr>
              <a:t>Doesn’t want to overpay</a:t>
            </a:r>
          </a:p>
          <a:p>
            <a:r>
              <a:rPr lang="en-GB" sz="1600" dirty="0" smtClean="0">
                <a:latin typeface="Arial" charset="0"/>
                <a:ea typeface="ＭＳ Ｐゴシック" charset="0"/>
                <a:cs typeface="ＭＳ Ｐゴシック" charset="0"/>
              </a:rPr>
              <a:t>Doesn’t have much time to hunt for a place</a:t>
            </a:r>
          </a:p>
          <a:p>
            <a:r>
              <a:rPr lang="en-GB" sz="1600" dirty="0" smtClean="0">
                <a:latin typeface="Arial" charset="0"/>
                <a:ea typeface="ＭＳ Ｐゴシック" charset="0"/>
                <a:cs typeface="ＭＳ Ｐゴシック" charset="0"/>
              </a:rPr>
              <a:t>Live with someone she trusts (moving to DC)</a:t>
            </a:r>
          </a:p>
          <a:p>
            <a:pPr>
              <a:buFontTx/>
              <a:buNone/>
            </a:pPr>
            <a:endParaRPr lang="en-GB" sz="1600" b="1" i="1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r>
              <a:rPr lang="en-GB" sz="1600" b="1" i="1" dirty="0" smtClean="0">
                <a:latin typeface="Arial" charset="0"/>
                <a:ea typeface="ＭＳ Ｐゴシック" charset="0"/>
                <a:cs typeface="ＭＳ Ｐゴシック" charset="0"/>
              </a:rPr>
              <a:t>Influences</a:t>
            </a:r>
            <a:endParaRPr lang="en-GB" sz="1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GB" sz="1600" dirty="0" smtClean="0">
                <a:latin typeface="Arial" charset="0"/>
                <a:ea typeface="ＭＳ Ｐゴシック" charset="0"/>
                <a:cs typeface="ＭＳ Ｐゴシック" charset="0"/>
              </a:rPr>
              <a:t>Where friends go out/live</a:t>
            </a:r>
          </a:p>
          <a:p>
            <a:r>
              <a:rPr lang="en-GB" sz="1600" dirty="0" smtClean="0">
                <a:latin typeface="Arial" charset="0"/>
                <a:ea typeface="ＭＳ Ｐゴシック" charset="0"/>
                <a:cs typeface="ＭＳ Ｐゴシック" charset="0"/>
              </a:rPr>
              <a:t>Work location</a:t>
            </a:r>
          </a:p>
          <a:p>
            <a:endParaRPr lang="en-GB" sz="16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55" t="34127" r="10323" b="32936"/>
          <a:stretch/>
        </p:blipFill>
        <p:spPr>
          <a:xfrm>
            <a:off x="685800" y="2057400"/>
            <a:ext cx="2077425" cy="2514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797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Mobile App </a:t>
            </a:r>
            <a:br>
              <a:rPr lang="en-US" dirty="0" smtClean="0"/>
            </a:br>
            <a:r>
              <a:rPr lang="en-US" dirty="0" smtClean="0"/>
              <a:t>Customer Relationships Example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44" y="1371600"/>
            <a:ext cx="8166712" cy="490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 Depends on </a:t>
            </a:r>
            <a:r>
              <a:rPr lang="en-US" dirty="0" err="1" smtClean="0"/>
              <a:t>Virality</a:t>
            </a:r>
            <a:r>
              <a:rPr lang="en-US" dirty="0" smtClean="0"/>
              <a:t> &gt; Churn</a:t>
            </a:r>
            <a:endParaRPr lang="en-US" dirty="0"/>
          </a:p>
        </p:txBody>
      </p:sp>
      <p:sp>
        <p:nvSpPr>
          <p:cNvPr id="4" name="Action Button: Forward or Next 3">
            <a:hlinkClick r:id="" action="ppaction://hlinkshowjump?jump=nextslide" highlightClick="1"/>
          </p:cNvPr>
          <p:cNvSpPr/>
          <p:nvPr/>
        </p:nvSpPr>
        <p:spPr>
          <a:xfrm>
            <a:off x="7772400" y="990600"/>
            <a:ext cx="609600" cy="457200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1047690"/>
            <a:ext cx="5628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Ratio </a:t>
            </a:r>
            <a:r>
              <a:rPr lang="en-US" sz="2000" dirty="0">
                <a:latin typeface="Calibri"/>
                <a:cs typeface="Calibri"/>
              </a:rPr>
              <a:t>of </a:t>
            </a:r>
            <a:r>
              <a:rPr lang="en-US" sz="2000" dirty="0" smtClean="0">
                <a:latin typeface="Calibri"/>
                <a:cs typeface="Calibri"/>
              </a:rPr>
              <a:t>early stage </a:t>
            </a:r>
            <a:r>
              <a:rPr lang="en-US" sz="2000" dirty="0" err="1" smtClean="0">
                <a:latin typeface="Calibri"/>
                <a:cs typeface="Calibri"/>
              </a:rPr>
              <a:t>virality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rate to churn rate = </a:t>
            </a:r>
            <a:r>
              <a:rPr lang="en-US" sz="2000" dirty="0" smtClean="0">
                <a:latin typeface="Calibri"/>
                <a:cs typeface="Calibri"/>
              </a:rPr>
              <a:t>2.00x</a:t>
            </a: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021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Customer Relationships </a:t>
            </a:r>
            <a:br>
              <a:rPr lang="en-US" dirty="0" smtClean="0"/>
            </a:br>
            <a:r>
              <a:rPr lang="en-US" sz="3200" dirty="0" smtClean="0">
                <a:solidFill>
                  <a:srgbClr val="FF0000"/>
                </a:solidFill>
              </a:rPr>
              <a:t>Physical </a:t>
            </a:r>
            <a:r>
              <a:rPr lang="en-US" sz="3200" dirty="0" smtClean="0"/>
              <a:t>Products – </a:t>
            </a:r>
            <a:r>
              <a:rPr lang="en-US" sz="3200" b="1" dirty="0" smtClean="0">
                <a:solidFill>
                  <a:srgbClr val="FF0000"/>
                </a:solidFill>
              </a:rPr>
              <a:t>Get Customers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86200" y="4648200"/>
            <a:ext cx="685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38600" y="4419600"/>
            <a:ext cx="685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57600" y="4724400"/>
            <a:ext cx="685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28800" y="4876800"/>
            <a:ext cx="685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833"/>
            <a:ext cx="5233389" cy="44170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82116" y="6604084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© 2012 Steve Blank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44" y="1341437"/>
            <a:ext cx="8166712" cy="490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 Depends on </a:t>
            </a:r>
            <a:r>
              <a:rPr lang="en-US" dirty="0" err="1"/>
              <a:t>Virality</a:t>
            </a:r>
            <a:r>
              <a:rPr lang="en-US" dirty="0"/>
              <a:t> &gt; </a:t>
            </a:r>
            <a:r>
              <a:rPr lang="en-US" dirty="0" smtClean="0"/>
              <a:t>Churn</a:t>
            </a:r>
            <a:endParaRPr lang="en-US" dirty="0"/>
          </a:p>
        </p:txBody>
      </p:sp>
      <p:sp>
        <p:nvSpPr>
          <p:cNvPr id="4" name="Action Button: Forward or Next 3">
            <a:hlinkClick r:id="" action="ppaction://hlinkshowjump?jump=nextslide" highlightClick="1"/>
          </p:cNvPr>
          <p:cNvSpPr/>
          <p:nvPr/>
        </p:nvSpPr>
        <p:spPr>
          <a:xfrm>
            <a:off x="7772400" y="990600"/>
            <a:ext cx="609600" cy="457200"/>
          </a:xfrm>
          <a:prstGeom prst="actionButtonForwardNex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ction Button: Back or Previous 5">
            <a:hlinkClick r:id="" action="ppaction://hlinkshowjump?jump=previousslide" highlightClick="1"/>
          </p:cNvPr>
          <p:cNvSpPr/>
          <p:nvPr/>
        </p:nvSpPr>
        <p:spPr>
          <a:xfrm>
            <a:off x="6934200" y="990600"/>
            <a:ext cx="609600" cy="457200"/>
          </a:xfrm>
          <a:prstGeom prst="actionButtonBackPrevio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1034534"/>
            <a:ext cx="5628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Ratio of early stage </a:t>
            </a:r>
            <a:r>
              <a:rPr lang="en-US" sz="2000" dirty="0" err="1" smtClean="0">
                <a:latin typeface="Calibri"/>
                <a:cs typeface="Calibri"/>
              </a:rPr>
              <a:t>virality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rate </a:t>
            </a:r>
            <a:r>
              <a:rPr lang="en-US" sz="2000" dirty="0" smtClean="0">
                <a:latin typeface="Calibri"/>
                <a:cs typeface="Calibri"/>
              </a:rPr>
              <a:t>to churn </a:t>
            </a:r>
            <a:r>
              <a:rPr lang="en-US" sz="2000" dirty="0">
                <a:latin typeface="Calibri"/>
                <a:cs typeface="Calibri"/>
              </a:rPr>
              <a:t>rate = </a:t>
            </a:r>
            <a:r>
              <a:rPr lang="en-US" sz="2000" dirty="0" smtClean="0">
                <a:latin typeface="Calibri"/>
                <a:cs typeface="Calibri"/>
              </a:rPr>
              <a:t>1.50x</a:t>
            </a: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021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44" y="1341437"/>
            <a:ext cx="8166712" cy="490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 Depends on </a:t>
            </a:r>
            <a:r>
              <a:rPr lang="en-US" dirty="0" err="1"/>
              <a:t>Virality</a:t>
            </a:r>
            <a:r>
              <a:rPr lang="en-US" dirty="0"/>
              <a:t> &gt; </a:t>
            </a:r>
            <a:r>
              <a:rPr lang="en-US" dirty="0" smtClean="0"/>
              <a:t>Churn</a:t>
            </a:r>
            <a:endParaRPr lang="en-US" dirty="0"/>
          </a:p>
        </p:txBody>
      </p:sp>
      <p:sp>
        <p:nvSpPr>
          <p:cNvPr id="6" name="Action Button: Back or Previous 5">
            <a:hlinkClick r:id="" action="ppaction://hlinkshowjump?jump=previousslide" highlightClick="1"/>
          </p:cNvPr>
          <p:cNvSpPr/>
          <p:nvPr/>
        </p:nvSpPr>
        <p:spPr>
          <a:xfrm>
            <a:off x="6934200" y="990600"/>
            <a:ext cx="609600" cy="457200"/>
          </a:xfrm>
          <a:prstGeom prst="actionButtonBackPreviou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7200" y="1034534"/>
            <a:ext cx="5498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Ratio of early stage </a:t>
            </a:r>
            <a:r>
              <a:rPr lang="en-US" sz="2000" dirty="0" err="1" smtClean="0">
                <a:latin typeface="Calibri"/>
                <a:cs typeface="Calibri"/>
              </a:rPr>
              <a:t>virality</a:t>
            </a:r>
            <a:r>
              <a:rPr lang="en-US" sz="2000" dirty="0" smtClean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rate to churn rate = </a:t>
            </a:r>
            <a:r>
              <a:rPr lang="en-US" sz="2000" dirty="0" smtClean="0">
                <a:latin typeface="Calibri"/>
                <a:cs typeface="Calibri"/>
              </a:rPr>
              <a:t>1.0x</a:t>
            </a: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45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Demand creation via website</a:t>
            </a:r>
            <a:endParaRPr lang="en-US" dirty="0"/>
          </a:p>
        </p:txBody>
      </p:sp>
      <p:pic>
        <p:nvPicPr>
          <p:cNvPr id="4" name="Picture 3" descr="Blink | Working Together to Untangle Traffic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3" r="30833" b="1806"/>
          <a:stretch/>
        </p:blipFill>
        <p:spPr>
          <a:xfrm>
            <a:off x="337592" y="2362200"/>
            <a:ext cx="2362200" cy="2971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7592" y="5638800"/>
            <a:ext cx="2316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latin typeface="Calibri"/>
                <a:cs typeface="Calibri"/>
              </a:rPr>
              <a:t>“Not a landing page”</a:t>
            </a:r>
          </a:p>
          <a:p>
            <a:r>
              <a:rPr lang="en-US" sz="1800" b="1" dirty="0" smtClean="0">
                <a:latin typeface="Calibri"/>
                <a:cs typeface="Calibri"/>
              </a:rPr>
              <a:t>No Indonesian version</a:t>
            </a:r>
          </a:p>
        </p:txBody>
      </p:sp>
      <p:grpSp>
        <p:nvGrpSpPr>
          <p:cNvPr id="3" name="Group 7"/>
          <p:cNvGrpSpPr/>
          <p:nvPr/>
        </p:nvGrpSpPr>
        <p:grpSpPr>
          <a:xfrm>
            <a:off x="870992" y="1066800"/>
            <a:ext cx="1295400" cy="1219200"/>
            <a:chOff x="457200" y="1828800"/>
            <a:chExt cx="2926080" cy="2926080"/>
          </a:xfrm>
        </p:grpSpPr>
        <p:sp>
          <p:nvSpPr>
            <p:cNvPr id="14" name="Rectangle 13"/>
            <p:cNvSpPr/>
            <p:nvPr/>
          </p:nvSpPr>
          <p:spPr bwMode="auto">
            <a:xfrm>
              <a:off x="533400" y="1905000"/>
              <a:ext cx="2743200" cy="2743200"/>
            </a:xfrm>
            <a:prstGeom prst="rect">
              <a:avLst/>
            </a:prstGeom>
            <a:solidFill>
              <a:srgbClr val="9DB42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0" b="1" dirty="0" smtClean="0">
                  <a:latin typeface="Calibri"/>
                  <a:ea typeface="ＭＳ Ｐゴシック" pitchFamily="112" charset="-128"/>
                  <a:cs typeface="Calibri"/>
                </a:rPr>
                <a:t>1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457200" y="1828800"/>
              <a:ext cx="2926080" cy="2926080"/>
            </a:xfrm>
            <a:prstGeom prst="rect">
              <a:avLst/>
            </a:prstGeom>
            <a:noFill/>
            <a:ln w="9525" cap="flat" cmpd="sng" algn="ctr">
              <a:solidFill>
                <a:srgbClr val="9DB42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ＭＳ Ｐゴシック" pitchFamily="112" charset="-128"/>
                <a:cs typeface="Calibri"/>
              </a:endParaRPr>
            </a:p>
          </p:txBody>
        </p:sp>
      </p:grpSp>
      <p:pic>
        <p:nvPicPr>
          <p:cNvPr id="8" name="Picture 7" descr="BlinkTraffic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9" r="21251" b="2788"/>
          <a:stretch/>
        </p:blipFill>
        <p:spPr>
          <a:xfrm>
            <a:off x="5638800" y="2362200"/>
            <a:ext cx="3145018" cy="2971800"/>
          </a:xfrm>
          <a:prstGeom prst="rect">
            <a:avLst/>
          </a:prstGeom>
        </p:spPr>
      </p:pic>
      <p:grpSp>
        <p:nvGrpSpPr>
          <p:cNvPr id="5" name="Group 7"/>
          <p:cNvGrpSpPr/>
          <p:nvPr/>
        </p:nvGrpSpPr>
        <p:grpSpPr>
          <a:xfrm>
            <a:off x="6553200" y="1066800"/>
            <a:ext cx="1295400" cy="1219200"/>
            <a:chOff x="457200" y="1828800"/>
            <a:chExt cx="2926080" cy="2926080"/>
          </a:xfrm>
        </p:grpSpPr>
        <p:sp>
          <p:nvSpPr>
            <p:cNvPr id="20" name="Rectangle 19"/>
            <p:cNvSpPr/>
            <p:nvPr/>
          </p:nvSpPr>
          <p:spPr bwMode="auto">
            <a:xfrm>
              <a:off x="533400" y="1905000"/>
              <a:ext cx="2743200" cy="2743200"/>
            </a:xfrm>
            <a:prstGeom prst="rect">
              <a:avLst/>
            </a:prstGeom>
            <a:solidFill>
              <a:srgbClr val="9DB42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0" b="1" dirty="0" smtClean="0">
                  <a:latin typeface="Calibri"/>
                  <a:ea typeface="ＭＳ Ｐゴシック" pitchFamily="112" charset="-128"/>
                  <a:cs typeface="Calibri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57200" y="1828800"/>
              <a:ext cx="2926080" cy="2926080"/>
            </a:xfrm>
            <a:prstGeom prst="rect">
              <a:avLst/>
            </a:prstGeom>
            <a:noFill/>
            <a:ln w="9525" cap="flat" cmpd="sng" algn="ctr">
              <a:solidFill>
                <a:srgbClr val="9DB42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ＭＳ Ｐゴシック" pitchFamily="112" charset="-128"/>
                <a:cs typeface="Calibri"/>
              </a:endParaRPr>
            </a:p>
          </p:txBody>
        </p:sp>
      </p:grpSp>
      <p:grpSp>
        <p:nvGrpSpPr>
          <p:cNvPr id="6" name="Group 4"/>
          <p:cNvGrpSpPr/>
          <p:nvPr/>
        </p:nvGrpSpPr>
        <p:grpSpPr>
          <a:xfrm>
            <a:off x="3601616" y="1052736"/>
            <a:ext cx="1295400" cy="1219200"/>
            <a:chOff x="3601616" y="1066800"/>
            <a:chExt cx="1295400" cy="1219200"/>
          </a:xfrm>
        </p:grpSpPr>
        <p:sp>
          <p:nvSpPr>
            <p:cNvPr id="27" name="Rectangle 26"/>
            <p:cNvSpPr/>
            <p:nvPr/>
          </p:nvSpPr>
          <p:spPr bwMode="auto">
            <a:xfrm>
              <a:off x="3635350" y="1098550"/>
              <a:ext cx="1214438" cy="1143000"/>
            </a:xfrm>
            <a:prstGeom prst="rect">
              <a:avLst/>
            </a:prstGeom>
            <a:solidFill>
              <a:srgbClr val="9DB42A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000" b="1" dirty="0" smtClean="0">
                  <a:latin typeface="Calibri"/>
                  <a:ea typeface="ＭＳ Ｐゴシック" pitchFamily="112" charset="-128"/>
                  <a:cs typeface="Calibri"/>
                </a:rPr>
                <a:t>2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3601616" y="1066800"/>
              <a:ext cx="1295400" cy="1219200"/>
            </a:xfrm>
            <a:prstGeom prst="rect">
              <a:avLst/>
            </a:prstGeom>
            <a:noFill/>
            <a:ln w="9525" cap="flat" cmpd="sng" algn="ctr">
              <a:solidFill>
                <a:srgbClr val="9DB42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/>
                <a:ea typeface="ＭＳ Ｐゴシック" pitchFamily="112" charset="-128"/>
                <a:cs typeface="Calibri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2915816" y="5624736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latin typeface="Calibri"/>
                <a:cs typeface="Calibri"/>
              </a:rPr>
              <a:t>Doesn’t show the product</a:t>
            </a:r>
            <a:endParaRPr lang="en-US" sz="1800" b="1" dirty="0">
              <a:latin typeface="Calibri"/>
              <a:cs typeface="Calibri"/>
            </a:endParaRPr>
          </a:p>
        </p:txBody>
      </p:sp>
      <p:pic>
        <p:nvPicPr>
          <p:cNvPr id="39" name="Content Placeholder 3" descr="Blink Traffic | Untangling Jakarta traffic - Google Chrome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2" r="26234" b="2598"/>
          <a:stretch/>
        </p:blipFill>
        <p:spPr>
          <a:xfrm>
            <a:off x="2987824" y="2362200"/>
            <a:ext cx="2407130" cy="2971800"/>
          </a:xfrm>
        </p:spPr>
      </p:pic>
    </p:spTree>
    <p:extLst>
      <p:ext uri="{BB962C8B-B14F-4D97-AF65-F5344CB8AC3E}">
        <p14:creationId xmlns:p14="http://schemas.microsoft.com/office/powerpoint/2010/main" val="258498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Demand creation via website - results</a:t>
            </a:r>
            <a:endParaRPr lang="en-US" b="1" dirty="0"/>
          </a:p>
        </p:txBody>
      </p:sp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3309097"/>
              </p:ext>
            </p:extLst>
          </p:nvPr>
        </p:nvGraphicFramePr>
        <p:xfrm>
          <a:off x="323528" y="980728"/>
          <a:ext cx="3905250" cy="229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0263055"/>
              </p:ext>
            </p:extLst>
          </p:nvPr>
        </p:nvGraphicFramePr>
        <p:xfrm>
          <a:off x="4788024" y="980728"/>
          <a:ext cx="3905250" cy="229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6444243"/>
              </p:ext>
            </p:extLst>
          </p:nvPr>
        </p:nvGraphicFramePr>
        <p:xfrm>
          <a:off x="323528" y="3645024"/>
          <a:ext cx="3905250" cy="229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8162232"/>
              </p:ext>
            </p:extLst>
          </p:nvPr>
        </p:nvGraphicFramePr>
        <p:xfrm>
          <a:off x="4788024" y="3645024"/>
          <a:ext cx="3905250" cy="229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49609" y="2996952"/>
            <a:ext cx="5990743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People need to use the product </a:t>
            </a:r>
          </a:p>
          <a:p>
            <a:pPr algn="ctr"/>
            <a:r>
              <a:rPr lang="en-US" sz="3200" dirty="0" smtClean="0"/>
              <a:t>for us to maximize 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Customer Archetypes </a:t>
            </a:r>
            <a:br>
              <a:rPr lang="en-US" dirty="0" smtClean="0"/>
            </a:br>
            <a:r>
              <a:rPr lang="en-US" dirty="0" smtClean="0"/>
              <a:t>Drive Get/Keep/Grow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76069"/>
            <a:ext cx="5334000" cy="4941830"/>
          </a:xfrm>
        </p:spPr>
        <p:txBody>
          <a:bodyPr/>
          <a:lstStyle/>
          <a:p>
            <a:r>
              <a:rPr lang="en-US" sz="2400" dirty="0" smtClean="0"/>
              <a:t>What’s their role?</a:t>
            </a:r>
          </a:p>
          <a:p>
            <a:pPr lvl="1"/>
            <a:r>
              <a:rPr lang="en-US" sz="2000" dirty="0" smtClean="0"/>
              <a:t>How this person is evaluated / promoted / compensated?</a:t>
            </a:r>
          </a:p>
          <a:p>
            <a:r>
              <a:rPr lang="en-US" sz="2400" dirty="0" smtClean="0"/>
              <a:t>Who are they?</a:t>
            </a:r>
          </a:p>
          <a:p>
            <a:pPr lvl="1"/>
            <a:r>
              <a:rPr lang="en-US" sz="2000" dirty="0" smtClean="0"/>
              <a:t>Buyer’s name</a:t>
            </a:r>
          </a:p>
          <a:p>
            <a:pPr lvl="1"/>
            <a:r>
              <a:rPr lang="en-US" sz="2000" dirty="0" smtClean="0"/>
              <a:t>Position / title / age / sex </a:t>
            </a:r>
          </a:p>
          <a:p>
            <a:r>
              <a:rPr lang="en-US" sz="2400" dirty="0" smtClean="0"/>
              <a:t>How do they buy?</a:t>
            </a:r>
          </a:p>
          <a:p>
            <a:pPr lvl="1"/>
            <a:r>
              <a:rPr lang="en-US" sz="2000" dirty="0" smtClean="0"/>
              <a:t>Discretionary budget (name of budget and amount)</a:t>
            </a:r>
          </a:p>
          <a:p>
            <a:r>
              <a:rPr lang="en-US" sz="2400" dirty="0" smtClean="0"/>
              <a:t>What matters to them?</a:t>
            </a:r>
          </a:p>
          <a:p>
            <a:pPr lvl="1"/>
            <a:r>
              <a:rPr lang="en-US" sz="2000" dirty="0" smtClean="0"/>
              <a:t>What motivates them?</a:t>
            </a:r>
          </a:p>
          <a:p>
            <a:r>
              <a:rPr lang="en-US" sz="2400" dirty="0" smtClean="0"/>
              <a:t>Who influences them?</a:t>
            </a:r>
          </a:p>
          <a:p>
            <a:pPr lvl="1"/>
            <a:r>
              <a:rPr lang="en-US" sz="2000" dirty="0" smtClean="0"/>
              <a:t>What do they read/who do they listen to?</a:t>
            </a: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153920" y="658297"/>
            <a:ext cx="8229600" cy="7133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2400" i="1" dirty="0" smtClean="0">
                <a:latin typeface="Arial" charset="0"/>
                <a:ea typeface="ＭＳ Ｐゴシック" charset="0"/>
                <a:cs typeface="ＭＳ Ｐゴシック" charset="0"/>
              </a:rPr>
              <a:t>Lab Manager: Brian</a:t>
            </a:r>
            <a:endParaRPr lang="en-GB" sz="2400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ClipArt Placeholder 7" descr="zack_emery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040" r="25090" b="-14040"/>
          <a:stretch/>
        </p:blipFill>
        <p:spPr>
          <a:xfrm>
            <a:off x="5791200" y="1295400"/>
            <a:ext cx="302531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4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ea typeface="ＭＳ Ｐゴシック" pitchFamily="1" charset="-128"/>
              </a:rPr>
              <a:t>Paid </a:t>
            </a:r>
            <a:r>
              <a:rPr lang="en-US" dirty="0" smtClean="0">
                <a:ea typeface="ＭＳ Ｐゴシック" pitchFamily="1" charset="-128"/>
              </a:rPr>
              <a:t>Demand Creation Activities</a:t>
            </a:r>
            <a:br>
              <a:rPr lang="en-US" dirty="0" smtClean="0">
                <a:ea typeface="ＭＳ Ｐゴシック" pitchFamily="1" charset="-128"/>
              </a:rPr>
            </a:br>
            <a:r>
              <a:rPr lang="en-US" sz="3200" dirty="0" smtClean="0">
                <a:ea typeface="ＭＳ Ｐゴシック" pitchFamily="1" charset="-128"/>
              </a:rPr>
              <a:t>“Paid” Media</a:t>
            </a:r>
            <a:endParaRPr lang="en-US" dirty="0" smtClean="0">
              <a:ea typeface="ＭＳ Ｐゴシック" pitchFamily="1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0" y="2209800"/>
            <a:ext cx="4738687" cy="44243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Public Relations</a:t>
            </a:r>
          </a:p>
          <a:p>
            <a:pPr>
              <a:defRPr/>
            </a:pPr>
            <a:r>
              <a:rPr lang="en-US" dirty="0" smtClean="0"/>
              <a:t>Advertising</a:t>
            </a:r>
          </a:p>
          <a:p>
            <a:pPr>
              <a:defRPr/>
            </a:pPr>
            <a:r>
              <a:rPr lang="en-US" dirty="0" smtClean="0"/>
              <a:t>Trade Shows</a:t>
            </a:r>
          </a:p>
          <a:p>
            <a:pPr>
              <a:defRPr/>
            </a:pPr>
            <a:r>
              <a:rPr lang="en-US" dirty="0" smtClean="0"/>
              <a:t>Webinars</a:t>
            </a:r>
          </a:p>
          <a:p>
            <a:pPr>
              <a:defRPr/>
            </a:pPr>
            <a:r>
              <a:rPr lang="en-US" dirty="0" smtClean="0"/>
              <a:t>Email marketing</a:t>
            </a:r>
          </a:p>
          <a:p>
            <a:pPr>
              <a:defRPr/>
            </a:pPr>
            <a:r>
              <a:rPr lang="en-US" dirty="0" smtClean="0"/>
              <a:t>On-line SEM </a:t>
            </a:r>
          </a:p>
          <a:p>
            <a:pPr>
              <a:defRPr/>
            </a:pPr>
            <a:r>
              <a:rPr lang="en-US" dirty="0" smtClean="0"/>
              <a:t>Biz Dev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p:sp>
        <p:nvSpPr>
          <p:cNvPr id="75780" name="Rectangle 17"/>
          <p:cNvSpPr>
            <a:spLocks noChangeArrowheads="1"/>
          </p:cNvSpPr>
          <p:nvPr/>
        </p:nvSpPr>
        <p:spPr bwMode="auto">
          <a:xfrm>
            <a:off x="1233488" y="2370138"/>
            <a:ext cx="2630487" cy="43195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kumimoji="1" lang="en-US" sz="2400" b="1">
              <a:latin typeface="Times New Roman" pitchFamily="1" charset="0"/>
            </a:endParaRPr>
          </a:p>
        </p:txBody>
      </p:sp>
      <p:sp>
        <p:nvSpPr>
          <p:cNvPr id="75781" name="Text Box 18"/>
          <p:cNvSpPr txBox="1">
            <a:spLocks noChangeArrowheads="1"/>
          </p:cNvSpPr>
          <p:nvPr/>
        </p:nvSpPr>
        <p:spPr bwMode="auto">
          <a:xfrm>
            <a:off x="1757363" y="1531938"/>
            <a:ext cx="153670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kumimoji="1" lang="en-US" sz="2400" b="1">
                <a:solidFill>
                  <a:srgbClr val="FF0000"/>
                </a:solidFill>
                <a:latin typeface="Tahoma" pitchFamily="1" charset="0"/>
              </a:rPr>
              <a:t>Demand</a:t>
            </a:r>
            <a:r>
              <a:rPr kumimoji="1" lang="en-US" sz="2400" b="1">
                <a:latin typeface="Times New Roman" pitchFamily="1" charset="0"/>
              </a:rPr>
              <a:t> </a:t>
            </a:r>
          </a:p>
          <a:p>
            <a:pPr algn="ctr"/>
            <a:r>
              <a:rPr kumimoji="1" lang="en-US" sz="2400" b="1">
                <a:solidFill>
                  <a:srgbClr val="FF0000"/>
                </a:solidFill>
                <a:latin typeface="Tahoma" pitchFamily="1" charset="0"/>
              </a:rPr>
              <a:t>Creation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2400" y="2684463"/>
            <a:ext cx="914400" cy="3048000"/>
            <a:chOff x="157056" y="2209800"/>
            <a:chExt cx="914400" cy="3048000"/>
          </a:xfrm>
        </p:grpSpPr>
        <p:sp>
          <p:nvSpPr>
            <p:cNvPr id="75785" name="Line 4"/>
            <p:cNvSpPr>
              <a:spLocks noChangeShapeType="1"/>
            </p:cNvSpPr>
            <p:nvPr/>
          </p:nvSpPr>
          <p:spPr bwMode="auto">
            <a:xfrm>
              <a:off x="157056" y="2209800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86" name="Line 5"/>
            <p:cNvSpPr>
              <a:spLocks noChangeShapeType="1"/>
            </p:cNvSpPr>
            <p:nvPr/>
          </p:nvSpPr>
          <p:spPr bwMode="auto">
            <a:xfrm>
              <a:off x="157056" y="2487613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87" name="Line 6"/>
            <p:cNvSpPr>
              <a:spLocks noChangeShapeType="1"/>
            </p:cNvSpPr>
            <p:nvPr/>
          </p:nvSpPr>
          <p:spPr bwMode="auto">
            <a:xfrm>
              <a:off x="157056" y="2765425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88" name="Line 7"/>
            <p:cNvSpPr>
              <a:spLocks noChangeShapeType="1"/>
            </p:cNvSpPr>
            <p:nvPr/>
          </p:nvSpPr>
          <p:spPr bwMode="auto">
            <a:xfrm>
              <a:off x="157056" y="3043238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89" name="Line 8"/>
            <p:cNvSpPr>
              <a:spLocks noChangeShapeType="1"/>
            </p:cNvSpPr>
            <p:nvPr/>
          </p:nvSpPr>
          <p:spPr bwMode="auto">
            <a:xfrm>
              <a:off x="157056" y="3321050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90" name="Line 9"/>
            <p:cNvSpPr>
              <a:spLocks noChangeShapeType="1"/>
            </p:cNvSpPr>
            <p:nvPr/>
          </p:nvSpPr>
          <p:spPr bwMode="auto">
            <a:xfrm>
              <a:off x="157056" y="3598863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91" name="Line 10"/>
            <p:cNvSpPr>
              <a:spLocks noChangeShapeType="1"/>
            </p:cNvSpPr>
            <p:nvPr/>
          </p:nvSpPr>
          <p:spPr bwMode="auto">
            <a:xfrm>
              <a:off x="157056" y="3876675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92" name="Line 11"/>
            <p:cNvSpPr>
              <a:spLocks noChangeShapeType="1"/>
            </p:cNvSpPr>
            <p:nvPr/>
          </p:nvSpPr>
          <p:spPr bwMode="auto">
            <a:xfrm>
              <a:off x="157056" y="4154488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93" name="Line 12"/>
            <p:cNvSpPr>
              <a:spLocks noChangeShapeType="1"/>
            </p:cNvSpPr>
            <p:nvPr/>
          </p:nvSpPr>
          <p:spPr bwMode="auto">
            <a:xfrm>
              <a:off x="157056" y="4432300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94" name="Line 29"/>
            <p:cNvSpPr>
              <a:spLocks noChangeShapeType="1"/>
            </p:cNvSpPr>
            <p:nvPr/>
          </p:nvSpPr>
          <p:spPr bwMode="auto">
            <a:xfrm>
              <a:off x="157056" y="2347913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95" name="Line 30"/>
            <p:cNvSpPr>
              <a:spLocks noChangeShapeType="1"/>
            </p:cNvSpPr>
            <p:nvPr/>
          </p:nvSpPr>
          <p:spPr bwMode="auto">
            <a:xfrm>
              <a:off x="157056" y="2625725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96" name="Line 31"/>
            <p:cNvSpPr>
              <a:spLocks noChangeShapeType="1"/>
            </p:cNvSpPr>
            <p:nvPr/>
          </p:nvSpPr>
          <p:spPr bwMode="auto">
            <a:xfrm>
              <a:off x="157056" y="2903538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97" name="Line 32"/>
            <p:cNvSpPr>
              <a:spLocks noChangeShapeType="1"/>
            </p:cNvSpPr>
            <p:nvPr/>
          </p:nvSpPr>
          <p:spPr bwMode="auto">
            <a:xfrm>
              <a:off x="157056" y="3181350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98" name="Line 33"/>
            <p:cNvSpPr>
              <a:spLocks noChangeShapeType="1"/>
            </p:cNvSpPr>
            <p:nvPr/>
          </p:nvSpPr>
          <p:spPr bwMode="auto">
            <a:xfrm>
              <a:off x="157056" y="3459163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799" name="Line 34"/>
            <p:cNvSpPr>
              <a:spLocks noChangeShapeType="1"/>
            </p:cNvSpPr>
            <p:nvPr/>
          </p:nvSpPr>
          <p:spPr bwMode="auto">
            <a:xfrm>
              <a:off x="157056" y="3736975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00" name="Line 35"/>
            <p:cNvSpPr>
              <a:spLocks noChangeShapeType="1"/>
            </p:cNvSpPr>
            <p:nvPr/>
          </p:nvSpPr>
          <p:spPr bwMode="auto">
            <a:xfrm>
              <a:off x="157056" y="4014788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01" name="Line 36"/>
            <p:cNvSpPr>
              <a:spLocks noChangeShapeType="1"/>
            </p:cNvSpPr>
            <p:nvPr/>
          </p:nvSpPr>
          <p:spPr bwMode="auto">
            <a:xfrm>
              <a:off x="157056" y="4292600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02" name="Line 37"/>
            <p:cNvSpPr>
              <a:spLocks noChangeShapeType="1"/>
            </p:cNvSpPr>
            <p:nvPr/>
          </p:nvSpPr>
          <p:spPr bwMode="auto">
            <a:xfrm>
              <a:off x="157056" y="4572000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03" name="Line 38"/>
            <p:cNvSpPr>
              <a:spLocks noChangeShapeType="1"/>
            </p:cNvSpPr>
            <p:nvPr/>
          </p:nvSpPr>
          <p:spPr bwMode="auto">
            <a:xfrm>
              <a:off x="157056" y="4840288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04" name="Line 39"/>
            <p:cNvSpPr>
              <a:spLocks noChangeShapeType="1"/>
            </p:cNvSpPr>
            <p:nvPr/>
          </p:nvSpPr>
          <p:spPr bwMode="auto">
            <a:xfrm>
              <a:off x="157056" y="5118100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05" name="Line 40"/>
            <p:cNvSpPr>
              <a:spLocks noChangeShapeType="1"/>
            </p:cNvSpPr>
            <p:nvPr/>
          </p:nvSpPr>
          <p:spPr bwMode="auto">
            <a:xfrm>
              <a:off x="157056" y="4700588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06" name="Line 41"/>
            <p:cNvSpPr>
              <a:spLocks noChangeShapeType="1"/>
            </p:cNvSpPr>
            <p:nvPr/>
          </p:nvSpPr>
          <p:spPr bwMode="auto">
            <a:xfrm>
              <a:off x="157056" y="4978400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807" name="Line 42"/>
            <p:cNvSpPr>
              <a:spLocks noChangeShapeType="1"/>
            </p:cNvSpPr>
            <p:nvPr/>
          </p:nvSpPr>
          <p:spPr bwMode="auto">
            <a:xfrm>
              <a:off x="157056" y="5257800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5783" name="Picture 3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3225" y="2532063"/>
            <a:ext cx="1727200" cy="176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4" name="Picture 3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66863" y="4489450"/>
            <a:ext cx="1927225" cy="189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229600" cy="65563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ea typeface="ＭＳ Ｐゴシック" pitchFamily="1" charset="-128"/>
              </a:rPr>
              <a:t>Free </a:t>
            </a:r>
            <a:r>
              <a:rPr lang="en-US" dirty="0" smtClean="0">
                <a:ea typeface="ＭＳ Ｐゴシック" pitchFamily="1" charset="-128"/>
              </a:rPr>
              <a:t>Demand Creation Activities</a:t>
            </a:r>
            <a:br>
              <a:rPr lang="en-US" dirty="0" smtClean="0">
                <a:ea typeface="ＭＳ Ｐゴシック" pitchFamily="1" charset="-128"/>
              </a:rPr>
            </a:br>
            <a:r>
              <a:rPr lang="en-US" sz="3200" dirty="0" smtClean="0">
                <a:ea typeface="ＭＳ Ｐゴシック" pitchFamily="1" charset="-128"/>
              </a:rPr>
              <a:t>“Earned” Media</a:t>
            </a:r>
            <a:endParaRPr lang="en-US" dirty="0" smtClean="0">
              <a:ea typeface="ＭＳ Ｐゴシック" pitchFamily="1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0" y="2133600"/>
            <a:ext cx="5832475" cy="3514725"/>
          </a:xfrm>
        </p:spPr>
        <p:txBody>
          <a:bodyPr/>
          <a:lstStyle/>
          <a:p>
            <a:r>
              <a:rPr lang="en-US" dirty="0" smtClean="0">
                <a:ea typeface="ＭＳ Ｐゴシック" pitchFamily="1" charset="-128"/>
              </a:rPr>
              <a:t>Publications in journals</a:t>
            </a:r>
          </a:p>
          <a:p>
            <a:r>
              <a:rPr lang="en-US" dirty="0" smtClean="0">
                <a:ea typeface="ＭＳ Ｐゴシック" pitchFamily="1" charset="-128"/>
              </a:rPr>
              <a:t>Conference speeches/papers</a:t>
            </a:r>
          </a:p>
          <a:p>
            <a:r>
              <a:rPr lang="en-US" dirty="0" smtClean="0">
                <a:ea typeface="ＭＳ Ｐゴシック" pitchFamily="1" charset="-128"/>
              </a:rPr>
              <a:t>Educational seminars</a:t>
            </a:r>
          </a:p>
          <a:p>
            <a:r>
              <a:rPr lang="en-US" dirty="0" smtClean="0">
                <a:ea typeface="ＭＳ Ｐゴシック" pitchFamily="1" charset="-128"/>
              </a:rPr>
              <a:t>Public relations</a:t>
            </a:r>
          </a:p>
          <a:p>
            <a:r>
              <a:rPr lang="en-US" dirty="0" smtClean="0">
                <a:ea typeface="ＭＳ Ｐゴシック" pitchFamily="1" charset="-128"/>
              </a:rPr>
              <a:t>Blogging / Sharable content</a:t>
            </a:r>
          </a:p>
          <a:p>
            <a:r>
              <a:rPr lang="en-US" dirty="0" smtClean="0">
                <a:ea typeface="ＭＳ Ｐゴシック" pitchFamily="1" charset="-128"/>
              </a:rPr>
              <a:t>Social Media</a:t>
            </a:r>
          </a:p>
          <a:p>
            <a:r>
              <a:rPr lang="en-US" dirty="0" smtClean="0">
                <a:ea typeface="ＭＳ Ｐゴシック" pitchFamily="1" charset="-128"/>
              </a:rPr>
              <a:t>Communities</a:t>
            </a:r>
          </a:p>
          <a:p>
            <a:pPr>
              <a:buNone/>
            </a:pPr>
            <a:endParaRPr lang="en-US" dirty="0" smtClean="0">
              <a:ea typeface="ＭＳ Ｐゴシック" pitchFamily="1" charset="-128"/>
            </a:endParaRPr>
          </a:p>
        </p:txBody>
      </p:sp>
      <p:sp>
        <p:nvSpPr>
          <p:cNvPr id="74757" name="Rectangle 17"/>
          <p:cNvSpPr>
            <a:spLocks noChangeArrowheads="1"/>
          </p:cNvSpPr>
          <p:nvPr/>
        </p:nvSpPr>
        <p:spPr bwMode="auto">
          <a:xfrm>
            <a:off x="1371600" y="2819400"/>
            <a:ext cx="2343150" cy="3657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kumimoji="1" lang="en-US" sz="2400" b="1">
              <a:latin typeface="Times New Roman" pitchFamily="1" charset="0"/>
            </a:endParaRPr>
          </a:p>
        </p:txBody>
      </p:sp>
      <p:sp>
        <p:nvSpPr>
          <p:cNvPr id="74758" name="Text Box 18"/>
          <p:cNvSpPr txBox="1">
            <a:spLocks noChangeArrowheads="1"/>
          </p:cNvSpPr>
          <p:nvPr/>
        </p:nvSpPr>
        <p:spPr bwMode="auto">
          <a:xfrm>
            <a:off x="1371600" y="1981200"/>
            <a:ext cx="234315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kumimoji="1" lang="en-US" sz="2400" b="1">
                <a:solidFill>
                  <a:srgbClr val="FF0000"/>
                </a:solidFill>
                <a:latin typeface="Tahoma" pitchFamily="1" charset="0"/>
              </a:rPr>
              <a:t>Demand</a:t>
            </a:r>
            <a:r>
              <a:rPr kumimoji="1" lang="en-US" sz="2400" b="1">
                <a:latin typeface="Times New Roman" pitchFamily="1" charset="0"/>
              </a:rPr>
              <a:t> </a:t>
            </a:r>
          </a:p>
          <a:p>
            <a:pPr algn="ctr"/>
            <a:r>
              <a:rPr kumimoji="1" lang="en-US" sz="2400" b="1">
                <a:solidFill>
                  <a:srgbClr val="FF0000"/>
                </a:solidFill>
                <a:latin typeface="Tahoma" pitchFamily="1" charset="0"/>
              </a:rPr>
              <a:t>Creation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80988" y="3133725"/>
            <a:ext cx="914400" cy="3048000"/>
            <a:chOff x="157056" y="2209800"/>
            <a:chExt cx="914400" cy="3048000"/>
          </a:xfrm>
        </p:grpSpPr>
        <p:sp>
          <p:nvSpPr>
            <p:cNvPr id="74762" name="Line 4"/>
            <p:cNvSpPr>
              <a:spLocks noChangeShapeType="1"/>
            </p:cNvSpPr>
            <p:nvPr/>
          </p:nvSpPr>
          <p:spPr bwMode="auto">
            <a:xfrm>
              <a:off x="157056" y="2209800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63" name="Line 5"/>
            <p:cNvSpPr>
              <a:spLocks noChangeShapeType="1"/>
            </p:cNvSpPr>
            <p:nvPr/>
          </p:nvSpPr>
          <p:spPr bwMode="auto">
            <a:xfrm>
              <a:off x="157056" y="2487613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64" name="Line 6"/>
            <p:cNvSpPr>
              <a:spLocks noChangeShapeType="1"/>
            </p:cNvSpPr>
            <p:nvPr/>
          </p:nvSpPr>
          <p:spPr bwMode="auto">
            <a:xfrm>
              <a:off x="157056" y="2765425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65" name="Line 7"/>
            <p:cNvSpPr>
              <a:spLocks noChangeShapeType="1"/>
            </p:cNvSpPr>
            <p:nvPr/>
          </p:nvSpPr>
          <p:spPr bwMode="auto">
            <a:xfrm>
              <a:off x="157056" y="3043238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66" name="Line 8"/>
            <p:cNvSpPr>
              <a:spLocks noChangeShapeType="1"/>
            </p:cNvSpPr>
            <p:nvPr/>
          </p:nvSpPr>
          <p:spPr bwMode="auto">
            <a:xfrm>
              <a:off x="157056" y="3321050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67" name="Line 9"/>
            <p:cNvSpPr>
              <a:spLocks noChangeShapeType="1"/>
            </p:cNvSpPr>
            <p:nvPr/>
          </p:nvSpPr>
          <p:spPr bwMode="auto">
            <a:xfrm>
              <a:off x="157056" y="3598863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68" name="Line 10"/>
            <p:cNvSpPr>
              <a:spLocks noChangeShapeType="1"/>
            </p:cNvSpPr>
            <p:nvPr/>
          </p:nvSpPr>
          <p:spPr bwMode="auto">
            <a:xfrm>
              <a:off x="157056" y="3876675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69" name="Line 11"/>
            <p:cNvSpPr>
              <a:spLocks noChangeShapeType="1"/>
            </p:cNvSpPr>
            <p:nvPr/>
          </p:nvSpPr>
          <p:spPr bwMode="auto">
            <a:xfrm>
              <a:off x="157056" y="4154488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70" name="Line 12"/>
            <p:cNvSpPr>
              <a:spLocks noChangeShapeType="1"/>
            </p:cNvSpPr>
            <p:nvPr/>
          </p:nvSpPr>
          <p:spPr bwMode="auto">
            <a:xfrm>
              <a:off x="157056" y="4432300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71" name="Line 29"/>
            <p:cNvSpPr>
              <a:spLocks noChangeShapeType="1"/>
            </p:cNvSpPr>
            <p:nvPr/>
          </p:nvSpPr>
          <p:spPr bwMode="auto">
            <a:xfrm>
              <a:off x="157056" y="2347913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72" name="Line 30"/>
            <p:cNvSpPr>
              <a:spLocks noChangeShapeType="1"/>
            </p:cNvSpPr>
            <p:nvPr/>
          </p:nvSpPr>
          <p:spPr bwMode="auto">
            <a:xfrm>
              <a:off x="157056" y="2625725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73" name="Line 31"/>
            <p:cNvSpPr>
              <a:spLocks noChangeShapeType="1"/>
            </p:cNvSpPr>
            <p:nvPr/>
          </p:nvSpPr>
          <p:spPr bwMode="auto">
            <a:xfrm>
              <a:off x="157056" y="2903538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74" name="Line 32"/>
            <p:cNvSpPr>
              <a:spLocks noChangeShapeType="1"/>
            </p:cNvSpPr>
            <p:nvPr/>
          </p:nvSpPr>
          <p:spPr bwMode="auto">
            <a:xfrm>
              <a:off x="157056" y="3181350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75" name="Line 33"/>
            <p:cNvSpPr>
              <a:spLocks noChangeShapeType="1"/>
            </p:cNvSpPr>
            <p:nvPr/>
          </p:nvSpPr>
          <p:spPr bwMode="auto">
            <a:xfrm>
              <a:off x="157056" y="3459163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76" name="Line 34"/>
            <p:cNvSpPr>
              <a:spLocks noChangeShapeType="1"/>
            </p:cNvSpPr>
            <p:nvPr/>
          </p:nvSpPr>
          <p:spPr bwMode="auto">
            <a:xfrm>
              <a:off x="157056" y="3736975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77" name="Line 35"/>
            <p:cNvSpPr>
              <a:spLocks noChangeShapeType="1"/>
            </p:cNvSpPr>
            <p:nvPr/>
          </p:nvSpPr>
          <p:spPr bwMode="auto">
            <a:xfrm>
              <a:off x="157056" y="4014788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78" name="Line 36"/>
            <p:cNvSpPr>
              <a:spLocks noChangeShapeType="1"/>
            </p:cNvSpPr>
            <p:nvPr/>
          </p:nvSpPr>
          <p:spPr bwMode="auto">
            <a:xfrm>
              <a:off x="157056" y="4292600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79" name="Line 37"/>
            <p:cNvSpPr>
              <a:spLocks noChangeShapeType="1"/>
            </p:cNvSpPr>
            <p:nvPr/>
          </p:nvSpPr>
          <p:spPr bwMode="auto">
            <a:xfrm>
              <a:off x="157056" y="4572000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80" name="Line 38"/>
            <p:cNvSpPr>
              <a:spLocks noChangeShapeType="1"/>
            </p:cNvSpPr>
            <p:nvPr/>
          </p:nvSpPr>
          <p:spPr bwMode="auto">
            <a:xfrm>
              <a:off x="157056" y="4840288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81" name="Line 39"/>
            <p:cNvSpPr>
              <a:spLocks noChangeShapeType="1"/>
            </p:cNvSpPr>
            <p:nvPr/>
          </p:nvSpPr>
          <p:spPr bwMode="auto">
            <a:xfrm>
              <a:off x="157056" y="5118100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82" name="Line 40"/>
            <p:cNvSpPr>
              <a:spLocks noChangeShapeType="1"/>
            </p:cNvSpPr>
            <p:nvPr/>
          </p:nvSpPr>
          <p:spPr bwMode="auto">
            <a:xfrm>
              <a:off x="157056" y="4700588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83" name="Line 41"/>
            <p:cNvSpPr>
              <a:spLocks noChangeShapeType="1"/>
            </p:cNvSpPr>
            <p:nvPr/>
          </p:nvSpPr>
          <p:spPr bwMode="auto">
            <a:xfrm>
              <a:off x="157056" y="4978400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784" name="Line 42"/>
            <p:cNvSpPr>
              <a:spLocks noChangeShapeType="1"/>
            </p:cNvSpPr>
            <p:nvPr/>
          </p:nvSpPr>
          <p:spPr bwMode="auto">
            <a:xfrm>
              <a:off x="157056" y="5257800"/>
              <a:ext cx="914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4760" name="Picture 3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8463" y="2959100"/>
            <a:ext cx="1724025" cy="132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1" name="Picture 3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8463" y="4660900"/>
            <a:ext cx="1665287" cy="166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Customer Relationships </a:t>
            </a:r>
            <a:br>
              <a:rPr lang="en-US" dirty="0" smtClean="0"/>
            </a:br>
            <a:r>
              <a:rPr lang="en-US" sz="3200" dirty="0" smtClean="0">
                <a:solidFill>
                  <a:srgbClr val="FF0000"/>
                </a:solidFill>
              </a:rPr>
              <a:t>Physical </a:t>
            </a:r>
            <a:r>
              <a:rPr lang="en-US" sz="3200" dirty="0" smtClean="0"/>
              <a:t>Products – </a:t>
            </a:r>
            <a:r>
              <a:rPr lang="en-US" sz="3200" b="1" dirty="0" smtClean="0">
                <a:solidFill>
                  <a:srgbClr val="FF0000"/>
                </a:solidFill>
              </a:rPr>
              <a:t>Get Customers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86200" y="4648200"/>
            <a:ext cx="685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38600" y="4419600"/>
            <a:ext cx="685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57600" y="4724400"/>
            <a:ext cx="685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28800" y="4876800"/>
            <a:ext cx="685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4833"/>
            <a:ext cx="5233389" cy="44170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882116" y="6604084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© 2012 Steve Blank</a:t>
            </a:r>
            <a:endParaRPr lang="en-US" sz="10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Generic">
  <a:themeElements>
    <a:clrScheme name="Generic 1">
      <a:dk1>
        <a:srgbClr val="800000"/>
      </a:dk1>
      <a:lt1>
        <a:srgbClr val="FFFFFF"/>
      </a:lt1>
      <a:dk2>
        <a:srgbClr val="000000"/>
      </a:dk2>
      <a:lt2>
        <a:srgbClr val="FFFFCC"/>
      </a:lt2>
      <a:accent1>
        <a:srgbClr val="777777"/>
      </a:accent1>
      <a:accent2>
        <a:srgbClr val="0033CC"/>
      </a:accent2>
      <a:accent3>
        <a:srgbClr val="AAAAAA"/>
      </a:accent3>
      <a:accent4>
        <a:srgbClr val="DADADA"/>
      </a:accent4>
      <a:accent5>
        <a:srgbClr val="BDBDBD"/>
      </a:accent5>
      <a:accent6>
        <a:srgbClr val="002DB9"/>
      </a:accent6>
      <a:hlink>
        <a:srgbClr val="800000"/>
      </a:hlink>
      <a:folHlink>
        <a:srgbClr val="660066"/>
      </a:folHlink>
    </a:clrScheme>
    <a:fontScheme name="Generi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Generic 1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777777"/>
        </a:accent1>
        <a:accent2>
          <a:srgbClr val="0033CC"/>
        </a:accent2>
        <a:accent3>
          <a:srgbClr val="AAAAAA"/>
        </a:accent3>
        <a:accent4>
          <a:srgbClr val="DADADA"/>
        </a:accent4>
        <a:accent5>
          <a:srgbClr val="BDBDBD"/>
        </a:accent5>
        <a:accent6>
          <a:srgbClr val="002DB9"/>
        </a:accent6>
        <a:hlink>
          <a:srgbClr val="800000"/>
        </a:hlink>
        <a:folHlink>
          <a:srgbClr val="66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2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Adjacency">
    <a:dk1>
      <a:srgbClr val="2F2B20"/>
    </a:dk1>
    <a:lt1>
      <a:srgbClr val="FFFFFF"/>
    </a:lt1>
    <a:dk2>
      <a:srgbClr val="675E47"/>
    </a:dk2>
    <a:lt2>
      <a:srgbClr val="DFDCB7"/>
    </a:lt2>
    <a:accent1>
      <a:srgbClr val="A9A57C"/>
    </a:accent1>
    <a:accent2>
      <a:srgbClr val="9CBEBD"/>
    </a:accent2>
    <a:accent3>
      <a:srgbClr val="D2CB6C"/>
    </a:accent3>
    <a:accent4>
      <a:srgbClr val="95A39D"/>
    </a:accent4>
    <a:accent5>
      <a:srgbClr val="C89F5D"/>
    </a:accent5>
    <a:accent6>
      <a:srgbClr val="B1A089"/>
    </a:accent6>
    <a:hlink>
      <a:srgbClr val="D25814"/>
    </a:hlink>
    <a:folHlink>
      <a:srgbClr val="849A0A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Adjacency">
    <a:dk1>
      <a:srgbClr val="2F2B20"/>
    </a:dk1>
    <a:lt1>
      <a:srgbClr val="FFFFFF"/>
    </a:lt1>
    <a:dk2>
      <a:srgbClr val="675E47"/>
    </a:dk2>
    <a:lt2>
      <a:srgbClr val="DFDCB7"/>
    </a:lt2>
    <a:accent1>
      <a:srgbClr val="A9A57C"/>
    </a:accent1>
    <a:accent2>
      <a:srgbClr val="9CBEBD"/>
    </a:accent2>
    <a:accent3>
      <a:srgbClr val="D2CB6C"/>
    </a:accent3>
    <a:accent4>
      <a:srgbClr val="95A39D"/>
    </a:accent4>
    <a:accent5>
      <a:srgbClr val="C89F5D"/>
    </a:accent5>
    <a:accent6>
      <a:srgbClr val="B1A089"/>
    </a:accent6>
    <a:hlink>
      <a:srgbClr val="D25814"/>
    </a:hlink>
    <a:folHlink>
      <a:srgbClr val="849A0A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26305</TotalTime>
  <Words>1370</Words>
  <Application>Microsoft Office PowerPoint</Application>
  <PresentationFormat>On-screen Show (4:3)</PresentationFormat>
  <Paragraphs>435</Paragraphs>
  <Slides>53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ＭＳ Ｐゴシック</vt:lpstr>
      <vt:lpstr>Arial</vt:lpstr>
      <vt:lpstr>Calibri</vt:lpstr>
      <vt:lpstr>Myriad Pro</vt:lpstr>
      <vt:lpstr>Tahoma</vt:lpstr>
      <vt:lpstr>Times New Roman</vt:lpstr>
      <vt:lpstr>Wingdings</vt:lpstr>
      <vt:lpstr>Default Design</vt:lpstr>
      <vt:lpstr>1_Office Theme</vt:lpstr>
      <vt:lpstr>2_Generic</vt:lpstr>
      <vt:lpstr>Chart</vt:lpstr>
      <vt:lpstr>   VX 420: Business Basics for Entrepreneurship   </vt:lpstr>
      <vt:lpstr>Customer Relationships</vt:lpstr>
      <vt:lpstr>PowerPoint Presentation</vt:lpstr>
      <vt:lpstr>Customer Relationships  Physical &amp; Web Mobile Are Different</vt:lpstr>
      <vt:lpstr>Customer Relationships  Physical Products – Get Customers</vt:lpstr>
      <vt:lpstr>Customer Archetypes  Drive Get/Keep/Grow</vt:lpstr>
      <vt:lpstr>Paid Demand Creation Activities “Paid” Media</vt:lpstr>
      <vt:lpstr>Free Demand Creation Activities “Earned” Media</vt:lpstr>
      <vt:lpstr>Customer Relationships  Physical Products – Get Customers</vt:lpstr>
      <vt:lpstr>Customer Relationships  Physical Products – Get Customers</vt:lpstr>
      <vt:lpstr>Customer Acquisition Cost versus  Sales Complexity</vt:lpstr>
      <vt:lpstr>Customer Relationships  Physical Products – Keep Customers</vt:lpstr>
      <vt:lpstr>Customer Relationships  Physical Products – Keep Customers</vt:lpstr>
      <vt:lpstr>Customer Relationships  Physical Products – Grow Customers</vt:lpstr>
      <vt:lpstr>Customer Relationships  Physical Products – Get/Keep/Grow</vt:lpstr>
      <vt:lpstr>Customer Relationships  Web/Mobile Products– Get Customers</vt:lpstr>
      <vt:lpstr> Web/Mobile Products– Get Customers</vt:lpstr>
      <vt:lpstr> Web/Mobile Products– Get Customers</vt:lpstr>
      <vt:lpstr> SaaS Products– Get Customers</vt:lpstr>
      <vt:lpstr>Web/Mobile Products– Keep Customers</vt:lpstr>
      <vt:lpstr>Our Example Marketing Funnel</vt:lpstr>
      <vt:lpstr>Our Example Marketing Funnel</vt:lpstr>
      <vt:lpstr>What Investors are Looking For</vt:lpstr>
      <vt:lpstr>The Balancing Act</vt:lpstr>
      <vt:lpstr>The Balancing Act</vt:lpstr>
      <vt:lpstr>Customer Relationships  Web/Mobile Products– Keep Customers</vt:lpstr>
      <vt:lpstr>How Churn affects LTV</vt:lpstr>
      <vt:lpstr>How Churn affects Lifetime</vt:lpstr>
      <vt:lpstr>How Churn affects LTV</vt:lpstr>
      <vt:lpstr>Impact of lowering Churn</vt:lpstr>
      <vt:lpstr>Churn</vt:lpstr>
      <vt:lpstr>Customer Relationships  Web/Mobile Products– Grow Customers</vt:lpstr>
      <vt:lpstr>Customer Relationships  Web/Mobile Products Get/Keep/Grow</vt:lpstr>
      <vt:lpstr>Medical Device  Customer Relationships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Housing App Customer Relationship Example</vt:lpstr>
      <vt:lpstr>PowerPoint Presentation</vt:lpstr>
      <vt:lpstr>PowerPoint Presentation</vt:lpstr>
      <vt:lpstr>PowerPoint Presentation</vt:lpstr>
      <vt:lpstr>PowerPoint Presentation</vt:lpstr>
      <vt:lpstr>Mobile App  Customer Relationships Example</vt:lpstr>
      <vt:lpstr>Success Depends on Virality &gt; Churn</vt:lpstr>
      <vt:lpstr>Success Depends on Virality &gt; Churn</vt:lpstr>
      <vt:lpstr>Success Depends on Virality &gt; Churn</vt:lpstr>
      <vt:lpstr>Demand creation via website</vt:lpstr>
      <vt:lpstr>Demand creation via website - results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Ecosystem</dc:title>
  <dc:creator>Boris</dc:creator>
  <cp:lastModifiedBy>ray</cp:lastModifiedBy>
  <cp:revision>474</cp:revision>
  <cp:lastPrinted>2009-10-21T22:36:39Z</cp:lastPrinted>
  <dcterms:created xsi:type="dcterms:W3CDTF">2012-06-18T08:26:13Z</dcterms:created>
  <dcterms:modified xsi:type="dcterms:W3CDTF">2017-06-26T04:22:01Z</dcterms:modified>
</cp:coreProperties>
</file>